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261" r:id="rId2"/>
    <p:sldId id="393" r:id="rId3"/>
    <p:sldId id="545" r:id="rId4"/>
    <p:sldId id="395" r:id="rId5"/>
    <p:sldId id="574" r:id="rId6"/>
    <p:sldId id="329" r:id="rId7"/>
    <p:sldId id="333" r:id="rId8"/>
    <p:sldId id="576" r:id="rId9"/>
    <p:sldId id="575" r:id="rId10"/>
    <p:sldId id="541" r:id="rId11"/>
    <p:sldId id="454" r:id="rId12"/>
    <p:sldId id="577" r:id="rId13"/>
    <p:sldId id="399" r:id="rId14"/>
    <p:sldId id="533" r:id="rId15"/>
    <p:sldId id="543" r:id="rId16"/>
    <p:sldId id="438" r:id="rId17"/>
    <p:sldId id="513" r:id="rId18"/>
    <p:sldId id="443" r:id="rId19"/>
    <p:sldId id="268" r:id="rId20"/>
    <p:sldId id="404" r:id="rId21"/>
    <p:sldId id="516" r:id="rId22"/>
    <p:sldId id="544" r:id="rId23"/>
    <p:sldId id="500" r:id="rId24"/>
    <p:sldId id="363" r:id="rId25"/>
    <p:sldId id="547" r:id="rId26"/>
    <p:sldId id="549" r:id="rId27"/>
    <p:sldId id="378" r:id="rId28"/>
    <p:sldId id="379" r:id="rId29"/>
    <p:sldId id="384" r:id="rId30"/>
    <p:sldId id="373" r:id="rId31"/>
    <p:sldId id="375" r:id="rId32"/>
    <p:sldId id="376" r:id="rId33"/>
    <p:sldId id="374" r:id="rId34"/>
    <p:sldId id="368" r:id="rId35"/>
    <p:sldId id="364" r:id="rId36"/>
    <p:sldId id="380" r:id="rId37"/>
    <p:sldId id="383" r:id="rId38"/>
    <p:sldId id="386" r:id="rId39"/>
    <p:sldId id="367" r:id="rId40"/>
    <p:sldId id="365" r:id="rId41"/>
    <p:sldId id="381" r:id="rId42"/>
    <p:sldId id="370" r:id="rId43"/>
    <p:sldId id="372" r:id="rId44"/>
    <p:sldId id="382" r:id="rId45"/>
    <p:sldId id="499" r:id="rId46"/>
    <p:sldId id="362" r:id="rId47"/>
    <p:sldId id="459" r:id="rId48"/>
    <p:sldId id="260" r:id="rId49"/>
    <p:sldId id="262"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曾 凡蕊" initials="曾" lastIdx="3" clrIdx="0">
    <p:extLst>
      <p:ext uri="{19B8F6BF-5375-455C-9EA6-DF929625EA0E}">
        <p15:presenceInfo xmlns:p15="http://schemas.microsoft.com/office/powerpoint/2012/main" userId="8d2a54a1192b1d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3054"/>
    <a:srgbClr val="012F53"/>
    <a:srgbClr val="003399"/>
    <a:srgbClr val="0030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88" d="100"/>
          <a:sy n="88" d="100"/>
        </p:scale>
        <p:origin x="128" y="44"/>
      </p:cViewPr>
      <p:guideLst>
        <p:guide orient="horz" pos="2160"/>
        <p:guide pos="3840"/>
      </p:guideLst>
    </p:cSldViewPr>
  </p:slideViewPr>
  <p:notesTextViewPr>
    <p:cViewPr>
      <p:scale>
        <a:sx n="1" d="1"/>
        <a:sy n="1" d="1"/>
      </p:scale>
      <p:origin x="0" y="0"/>
    </p:cViewPr>
  </p:notesTextViewPr>
  <p:sorterViewPr>
    <p:cViewPr>
      <p:scale>
        <a:sx n="100" d="100"/>
        <a:sy n="100" d="100"/>
      </p:scale>
      <p:origin x="0" y="-19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image" Target="../media/image1113.png"/><Relationship Id="rId1" Type="http://schemas.openxmlformats.org/officeDocument/2006/relationships/image" Target="../media/image108.png"/><Relationship Id="rId5" Type="http://schemas.openxmlformats.org/officeDocument/2006/relationships/image" Target="../media/image1410.png"/><Relationship Id="rId4" Type="http://schemas.openxmlformats.org/officeDocument/2006/relationships/image" Target="../media/image1310.png"/></Relationships>
</file>

<file path=ppt/diagrams/_rels/data4.xml.rels><?xml version="1.0" encoding="UTF-8" standalone="yes"?>
<Relationships xmlns="http://schemas.openxmlformats.org/package/2006/relationships"><Relationship Id="rId3" Type="http://schemas.openxmlformats.org/officeDocument/2006/relationships/image" Target="../media/image2511.png"/><Relationship Id="rId2" Type="http://schemas.openxmlformats.org/officeDocument/2006/relationships/image" Target="../media/image2411.png"/><Relationship Id="rId1" Type="http://schemas.openxmlformats.org/officeDocument/2006/relationships/image" Target="../media/image2311.png"/><Relationship Id="rId5" Type="http://schemas.openxmlformats.org/officeDocument/2006/relationships/image" Target="../media/image2711.png"/><Relationship Id="rId4" Type="http://schemas.openxmlformats.org/officeDocument/2006/relationships/image" Target="../media/image2610.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672010-A171-4D7E-89C5-DED2F4D805E3}" type="doc">
      <dgm:prSet loTypeId="urn:microsoft.com/office/officeart/2005/8/layout/hierarchy6" loCatId="hierarchy" qsTypeId="urn:microsoft.com/office/officeart/2005/8/quickstyle/simple4" qsCatId="simple" csTypeId="urn:microsoft.com/office/officeart/2005/8/colors/accent0_3" csCatId="mainScheme" phldr="1"/>
      <dgm:spPr/>
      <dgm:t>
        <a:bodyPr/>
        <a:lstStyle/>
        <a:p>
          <a:endParaRPr lang="zh-CN" altLang="en-US"/>
        </a:p>
      </dgm:t>
    </dgm:pt>
    <mc:AlternateContent xmlns:mc="http://schemas.openxmlformats.org/markup-compatibility/2006" xmlns:a14="http://schemas.microsoft.com/office/drawing/2010/main">
      <mc:Choice Requires="a14">
        <dgm:pt modelId="{F0B9D65D-EBCE-4552-A5D2-9E0411B32590}">
          <dgm:prSet phldrT="[文本]"/>
          <dgm:spPr>
            <a:xfrm>
              <a:off x="1752991" y="297"/>
              <a:ext cx="828513" cy="552342"/>
            </a:xfrm>
            <a:prstGeom prst="roundRect">
              <a:avLst>
                <a:gd name="adj" fmla="val 10000"/>
              </a:avLst>
            </a:prstGeom>
          </dgm:spPr>
          <dgm:t>
            <a:bodyPr/>
            <a:lstStyle/>
            <a:p>
              <a:pPr>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mn-ea"/>
                        <a:cs typeface="+mn-cs"/>
                        <a:sym typeface="+mn-lt"/>
                      </a:rPr>
                      <m:t>𝝍</m:t>
                    </m:r>
                    <m:r>
                      <a:rPr lang="en-US" altLang="zh-CN" b="1" i="1" smtClean="0">
                        <a:latin typeface="Cambria Math" panose="02040503050406030204" pitchFamily="18" charset="0"/>
                        <a:ea typeface="+mn-ea"/>
                        <a:cs typeface="+mn-cs"/>
                        <a:sym typeface="+mn-lt"/>
                      </a:rPr>
                      <m:t>(</m:t>
                    </m:r>
                    <m:r>
                      <a:rPr lang="en-US" altLang="zh-CN" b="1" i="1" smtClean="0">
                        <a:latin typeface="Cambria Math" panose="02040503050406030204" pitchFamily="18" charset="0"/>
                        <a:ea typeface="+mn-ea"/>
                        <a:cs typeface="+mn-cs"/>
                        <a:sym typeface="+mn-lt"/>
                      </a:rPr>
                      <m:t>𝟑𝟔𝟖𝟔</m:t>
                    </m:r>
                    <m:r>
                      <a:rPr lang="en-US" altLang="zh-CN" b="1" i="1" smtClean="0">
                        <a:latin typeface="Cambria Math" panose="02040503050406030204" pitchFamily="18" charset="0"/>
                        <a:ea typeface="+mn-ea"/>
                        <a:cs typeface="+mn-cs"/>
                        <a:sym typeface="+mn-lt"/>
                      </a:rPr>
                      <m:t>)</m:t>
                    </m:r>
                  </m:oMath>
                </m:oMathPara>
              </a14:m>
              <a:endParaRPr lang="zh-CN" altLang="en-US" dirty="0">
                <a:latin typeface="Times New Roman"/>
                <a:ea typeface="微软雅黑"/>
                <a:cs typeface="+mn-cs"/>
                <a:sym typeface="+mn-lt"/>
              </a:endParaRPr>
            </a:p>
          </dgm:t>
        </dgm:pt>
      </mc:Choice>
      <mc:Fallback xmlns="">
        <dgm:pt modelId="{F0B9D65D-EBCE-4552-A5D2-9E0411B32590}">
          <dgm:prSet phldrT="[文本]"/>
          <dgm:spPr>
            <a:xfrm>
              <a:off x="1752991" y="297"/>
              <a:ext cx="828513" cy="552342"/>
            </a:xfrm>
            <a:prstGeom prst="roundRect">
              <a:avLst>
                <a:gd name="adj" fmla="val 10000"/>
              </a:avLst>
            </a:prstGeom>
          </dgm:spPr>
          <dgm:t>
            <a:bodyPr/>
            <a:lstStyle/>
            <a:p>
              <a:pPr>
                <a:buNone/>
              </a:pPr>
              <a:r>
                <a:rPr lang="en-US" altLang="zh-CN" b="1" i="0">
                  <a:latin typeface="Cambria Math" panose="02040503050406030204" pitchFamily="18" charset="0"/>
                  <a:ea typeface="+mn-ea"/>
                  <a:cs typeface="+mn-cs"/>
                  <a:sym typeface="+mn-lt"/>
                </a:rPr>
                <a:t>𝝍(𝟑𝟔𝟖𝟔)</a:t>
              </a:r>
              <a:endParaRPr lang="zh-CN" altLang="en-US" dirty="0">
                <a:latin typeface="Times New Roman"/>
                <a:ea typeface="微软雅黑"/>
                <a:cs typeface="+mn-cs"/>
                <a:sym typeface="+mn-lt"/>
              </a:endParaRPr>
            </a:p>
          </dgm:t>
        </dgm:pt>
      </mc:Fallback>
    </mc:AlternateContent>
    <dgm:pt modelId="{F9C88D26-CF2C-4422-B16F-10010FBE1CB8}" type="parTrans" cxnId="{2364A445-8687-4FF3-AD97-3892246319D3}">
      <dgm:prSet/>
      <dgm:spPr/>
      <dgm:t>
        <a:bodyPr/>
        <a:lstStyle/>
        <a:p>
          <a:endParaRPr lang="zh-CN" altLang="en-US"/>
        </a:p>
      </dgm:t>
    </dgm:pt>
    <dgm:pt modelId="{8DE8DE4A-8A5E-4BB9-B9D9-EE59B4144658}" type="sibTrans" cxnId="{2364A445-8687-4FF3-AD97-3892246319D3}">
      <dgm:prSet/>
      <dgm:spPr/>
      <dgm:t>
        <a:bodyPr/>
        <a:lstStyle/>
        <a:p>
          <a:endParaRPr lang="zh-CN" altLang="en-US"/>
        </a:p>
      </dgm:t>
    </dgm:pt>
    <mc:AlternateContent xmlns:mc="http://schemas.openxmlformats.org/markup-compatibility/2006" xmlns:a14="http://schemas.microsoft.com/office/drawing/2010/main">
      <mc:Choice Requires="a14">
        <dgm:pt modelId="{4FAC8C2F-3347-41CC-ABE7-727FFCBDFC3A}">
          <dgm:prSet phldrT="[文本]"/>
          <dgm:spPr>
            <a:xfrm>
              <a:off x="1080719" y="782939"/>
              <a:ext cx="828513" cy="552342"/>
            </a:xfrm>
            <a:prstGeom prst="roundRect">
              <a:avLst>
                <a:gd name="adj" fmla="val 10000"/>
              </a:avLst>
            </a:prstGeom>
          </dgm:spPr>
          <dgm:t>
            <a:bodyPr/>
            <a:lstStyle/>
            <a:p>
              <a:pPr>
                <a:buNone/>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ea typeface="+mn-ea"/>
                            <a:cs typeface="+mn-cs"/>
                            <a:sym typeface="+mn-lt"/>
                          </a:rPr>
                        </m:ctrlPr>
                      </m:sSubPr>
                      <m:e>
                        <m:r>
                          <a:rPr lang="zh-CN" altLang="en-US" b="1" i="1">
                            <a:latin typeface="Cambria Math" panose="02040503050406030204" pitchFamily="18" charset="0"/>
                            <a:ea typeface="+mn-ea"/>
                            <a:cs typeface="+mn-cs"/>
                            <a:sym typeface="+mn-lt"/>
                          </a:rPr>
                          <m:t>𝝌</m:t>
                        </m:r>
                      </m:e>
                      <m:sub>
                        <m:r>
                          <a:rPr lang="zh-CN" altLang="en-US" b="1" i="1">
                            <a:latin typeface="Cambria Math" panose="02040503050406030204" pitchFamily="18" charset="0"/>
                            <a:ea typeface="+mn-ea"/>
                            <a:cs typeface="+mn-cs"/>
                            <a:sym typeface="+mn-lt"/>
                          </a:rPr>
                          <m:t>𝒄</m:t>
                        </m:r>
                        <m:r>
                          <a:rPr lang="en-US" altLang="zh-CN" b="1" i="1">
                            <a:latin typeface="Cambria Math" panose="02040503050406030204" pitchFamily="18" charset="0"/>
                            <a:ea typeface="+mn-ea"/>
                            <a:cs typeface="+mn-cs"/>
                            <a:sym typeface="+mn-lt"/>
                          </a:rPr>
                          <m:t>𝑱</m:t>
                        </m:r>
                      </m:sub>
                    </m:sSub>
                  </m:oMath>
                </m:oMathPara>
              </a14:m>
              <a:endParaRPr lang="zh-CN" altLang="en-US" dirty="0">
                <a:latin typeface="Times New Roman"/>
                <a:ea typeface="微软雅黑"/>
                <a:cs typeface="+mn-cs"/>
                <a:sym typeface="+mn-lt"/>
              </a:endParaRPr>
            </a:p>
          </dgm:t>
        </dgm:pt>
      </mc:Choice>
      <mc:Fallback xmlns="">
        <dgm:pt modelId="{4FAC8C2F-3347-41CC-ABE7-727FFCBDFC3A}">
          <dgm:prSet phldrT="[文本]"/>
          <dgm:spPr>
            <a:xfrm>
              <a:off x="1080719" y="782939"/>
              <a:ext cx="828513" cy="552342"/>
            </a:xfrm>
            <a:prstGeom prst="roundRect">
              <a:avLst>
                <a:gd name="adj" fmla="val 10000"/>
              </a:avLst>
            </a:prstGeom>
          </dgm:spPr>
          <dgm:t>
            <a:bodyPr/>
            <a:lstStyle/>
            <a:p>
              <a:pPr>
                <a:buNone/>
              </a:pPr>
              <a:r>
                <a:rPr lang="zh-CN" altLang="en-US" b="1" i="0">
                  <a:latin typeface="Cambria Math" panose="02040503050406030204" pitchFamily="18" charset="0"/>
                  <a:ea typeface="+mn-ea"/>
                  <a:cs typeface="+mn-cs"/>
                  <a:sym typeface="+mn-lt"/>
                </a:rPr>
                <a:t>𝝌_𝒄</a:t>
              </a:r>
              <a:r>
                <a:rPr lang="en-US" altLang="zh-CN" b="1" i="0">
                  <a:latin typeface="Cambria Math" panose="02040503050406030204" pitchFamily="18" charset="0"/>
                  <a:ea typeface="+mn-ea"/>
                  <a:cs typeface="+mn-cs"/>
                  <a:sym typeface="+mn-lt"/>
                </a:rPr>
                <a:t>𝑱</a:t>
              </a:r>
              <a:endParaRPr lang="zh-CN" altLang="en-US" dirty="0">
                <a:latin typeface="Times New Roman"/>
                <a:ea typeface="微软雅黑"/>
                <a:cs typeface="+mn-cs"/>
                <a:sym typeface="+mn-lt"/>
              </a:endParaRPr>
            </a:p>
          </dgm:t>
        </dgm:pt>
      </mc:Fallback>
    </mc:AlternateContent>
    <dgm:pt modelId="{57B71DD7-94AA-4950-AF4D-694B08552292}" type="parTrans" cxnId="{7D4D3D6E-3F79-4CF9-B107-42E584476FBE}">
      <dgm:prSet/>
      <dgm:spPr>
        <a:xfrm>
          <a:off x="1494976" y="552639"/>
          <a:ext cx="672272" cy="230299"/>
        </a:xfrm>
        <a:custGeom>
          <a:avLst/>
          <a:gdLst/>
          <a:ahLst/>
          <a:cxnLst/>
          <a:rect l="0" t="0" r="0" b="0"/>
          <a:pathLst>
            <a:path>
              <a:moveTo>
                <a:pt x="672272" y="0"/>
              </a:moveTo>
              <a:lnTo>
                <a:pt x="672272" y="115149"/>
              </a:lnTo>
              <a:lnTo>
                <a:pt x="0" y="115149"/>
              </a:lnTo>
              <a:lnTo>
                <a:pt x="0" y="230299"/>
              </a:lnTo>
            </a:path>
          </a:pathLst>
        </a:custGeom>
      </dgm:spPr>
      <dgm:t>
        <a:bodyPr/>
        <a:lstStyle/>
        <a:p>
          <a:endParaRPr lang="zh-CN" altLang="en-US"/>
        </a:p>
      </dgm:t>
    </dgm:pt>
    <dgm:pt modelId="{28EE36F1-753A-4B5A-B637-D3A2527BEAF1}" type="sibTrans" cxnId="{7D4D3D6E-3F79-4CF9-B107-42E584476FBE}">
      <dgm:prSet/>
      <dgm:spPr/>
      <dgm:t>
        <a:bodyPr/>
        <a:lstStyle/>
        <a:p>
          <a:endParaRPr lang="zh-CN" altLang="en-US"/>
        </a:p>
      </dgm:t>
    </dgm:pt>
    <mc:AlternateContent xmlns:mc="http://schemas.openxmlformats.org/markup-compatibility/2006" xmlns:a14="http://schemas.microsoft.com/office/drawing/2010/main">
      <mc:Choice Requires="a14">
        <dgm:pt modelId="{72512706-EAAE-45B3-89F3-56A5A893F63A}">
          <dgm:prSet phldrT="[文本]"/>
          <dgm:spPr>
            <a:xfrm>
              <a:off x="249504" y="1526275"/>
              <a:ext cx="828513" cy="552342"/>
            </a:xfrm>
            <a:prstGeom prst="roundRect">
              <a:avLst>
                <a:gd name="adj" fmla="val 10000"/>
              </a:avLst>
            </a:prstGeom>
          </dgm:spPr>
          <dgm:t>
            <a:bodyPr/>
            <a:lstStyle/>
            <a:p>
              <a:pPr>
                <a:buNone/>
              </a:pPr>
              <a14:m>
                <m:oMathPara xmlns:m="http://schemas.openxmlformats.org/officeDocument/2006/math">
                  <m:oMathParaPr>
                    <m:jc m:val="centerGroup"/>
                  </m:oMathParaPr>
                  <m:oMath xmlns:m="http://schemas.openxmlformats.org/officeDocument/2006/math">
                    <m:sSup>
                      <m:sSupPr>
                        <m:ctrlPr>
                          <a:rPr lang="zh-CN" altLang="en-US" b="1" i="1" smtClean="0">
                            <a:latin typeface="Cambria Math" panose="02040503050406030204" pitchFamily="18" charset="0"/>
                            <a:ea typeface="+mn-ea"/>
                            <a:cs typeface="+mn-cs"/>
                            <a:sym typeface="+mn-lt"/>
                          </a:rPr>
                        </m:ctrlPr>
                      </m:sSupPr>
                      <m:e>
                        <m:r>
                          <a:rPr lang="zh-CN" altLang="en-US" b="1" i="1">
                            <a:latin typeface="Cambria Math" panose="02040503050406030204" pitchFamily="18" charset="0"/>
                            <a:ea typeface="+mn-ea"/>
                            <a:cs typeface="+mn-cs"/>
                            <a:sym typeface="+mn-lt"/>
                          </a:rPr>
                          <m:t>𝝅</m:t>
                        </m:r>
                      </m:e>
                      <m:sup>
                        <m:r>
                          <a:rPr lang="zh-CN" altLang="en-US" b="1" i="1">
                            <a:latin typeface="Cambria Math" panose="02040503050406030204" pitchFamily="18" charset="0"/>
                            <a:ea typeface="+mn-ea"/>
                            <a:cs typeface="+mn-cs"/>
                            <a:sym typeface="+mn-lt"/>
                          </a:rPr>
                          <m:t>+</m:t>
                        </m:r>
                      </m:sup>
                    </m:sSup>
                    <m:r>
                      <a:rPr lang="en-US" altLang="zh-CN" b="1" i="1" smtClean="0">
                        <a:latin typeface="Cambria Math" panose="02040503050406030204" pitchFamily="18" charset="0"/>
                        <a:ea typeface="+mn-ea"/>
                        <a:cs typeface="+mn-cs"/>
                        <a:sym typeface="+mn-lt"/>
                      </a:rPr>
                      <m:t>/</m:t>
                    </m:r>
                    <m:sSup>
                      <m:sSupPr>
                        <m:ctrlPr>
                          <a:rPr lang="zh-CN" altLang="en-US" b="1" i="1" smtClean="0">
                            <a:latin typeface="Cambria Math" panose="02040503050406030204" pitchFamily="18" charset="0"/>
                            <a:ea typeface="+mn-ea"/>
                            <a:cs typeface="+mn-cs"/>
                            <a:sym typeface="+mn-lt"/>
                          </a:rPr>
                        </m:ctrlPr>
                      </m:sSupPr>
                      <m:e>
                        <m:r>
                          <a:rPr lang="en-US" altLang="zh-CN" b="1" i="1">
                            <a:latin typeface="Cambria Math" panose="02040503050406030204" pitchFamily="18" charset="0"/>
                            <a:ea typeface="+mn-ea"/>
                            <a:cs typeface="+mn-cs"/>
                            <a:sym typeface="+mn-lt"/>
                          </a:rPr>
                          <m:t>𝑲</m:t>
                        </m:r>
                      </m:e>
                      <m:sup>
                        <m:r>
                          <a:rPr lang="zh-CN" altLang="en-US" b="1" i="1">
                            <a:latin typeface="Cambria Math" panose="02040503050406030204" pitchFamily="18" charset="0"/>
                            <a:ea typeface="+mn-ea"/>
                            <a:cs typeface="+mn-cs"/>
                            <a:sym typeface="+mn-lt"/>
                          </a:rPr>
                          <m:t>+</m:t>
                        </m:r>
                      </m:sup>
                    </m:sSup>
                  </m:oMath>
                </m:oMathPara>
              </a14:m>
              <a:endParaRPr lang="zh-CN" altLang="en-US" dirty="0">
                <a:latin typeface="Times New Roman"/>
                <a:ea typeface="微软雅黑"/>
                <a:cs typeface="+mn-cs"/>
                <a:sym typeface="+mn-lt"/>
              </a:endParaRPr>
            </a:p>
          </dgm:t>
        </dgm:pt>
      </mc:Choice>
      <mc:Fallback xmlns="">
        <dgm:pt modelId="{72512706-EAAE-45B3-89F3-56A5A893F63A}">
          <dgm:prSet phldrT="[文本]"/>
          <dgm:spPr>
            <a:xfrm>
              <a:off x="249504" y="1526275"/>
              <a:ext cx="828513" cy="552342"/>
            </a:xfrm>
            <a:prstGeom prst="roundRect">
              <a:avLst>
                <a:gd name="adj" fmla="val 10000"/>
              </a:avLst>
            </a:prstGeom>
          </dgm:spPr>
          <dgm:t>
            <a:bodyPr/>
            <a:lstStyle/>
            <a:p>
              <a:pPr>
                <a:buNone/>
              </a:pPr>
              <a:r>
                <a:rPr lang="zh-CN" altLang="en-US" b="1" i="0">
                  <a:latin typeface="Cambria Math" panose="02040503050406030204" pitchFamily="18" charset="0"/>
                  <a:ea typeface="+mn-ea"/>
                  <a:cs typeface="+mn-cs"/>
                  <a:sym typeface="+mn-lt"/>
                </a:rPr>
                <a:t>𝝅^+</a:t>
              </a:r>
              <a:r>
                <a:rPr lang="en-US" altLang="zh-CN" b="1" i="0">
                  <a:latin typeface="Cambria Math" panose="02040503050406030204" pitchFamily="18" charset="0"/>
                  <a:ea typeface="+mn-ea"/>
                  <a:cs typeface="+mn-cs"/>
                  <a:sym typeface="+mn-lt"/>
                </a:rPr>
                <a:t>/𝑲</a:t>
              </a:r>
              <a:r>
                <a:rPr lang="zh-CN" altLang="en-US" b="1" i="0">
                  <a:latin typeface="Cambria Math" panose="02040503050406030204" pitchFamily="18" charset="0"/>
                  <a:ea typeface="+mn-ea"/>
                  <a:cs typeface="+mn-cs"/>
                  <a:sym typeface="+mn-lt"/>
                </a:rPr>
                <a:t>^+</a:t>
              </a:r>
              <a:endParaRPr lang="zh-CN" altLang="en-US" dirty="0">
                <a:latin typeface="Times New Roman"/>
                <a:ea typeface="微软雅黑"/>
                <a:cs typeface="+mn-cs"/>
                <a:sym typeface="+mn-lt"/>
              </a:endParaRPr>
            </a:p>
          </dgm:t>
        </dgm:pt>
      </mc:Fallback>
    </mc:AlternateContent>
    <dgm:pt modelId="{F6D80F20-08C4-47D8-AEC7-BF068CAF4CEB}" type="parTrans" cxnId="{AF335224-473C-4026-878D-43B7270554D7}">
      <dgm:prSet/>
      <dgm:spPr>
        <a:xfrm>
          <a:off x="663761" y="1335281"/>
          <a:ext cx="831214" cy="190994"/>
        </a:xfrm>
        <a:custGeom>
          <a:avLst/>
          <a:gdLst/>
          <a:ahLst/>
          <a:cxnLst/>
          <a:rect l="0" t="0" r="0" b="0"/>
          <a:pathLst>
            <a:path>
              <a:moveTo>
                <a:pt x="831214" y="0"/>
              </a:moveTo>
              <a:lnTo>
                <a:pt x="831214" y="95497"/>
              </a:lnTo>
              <a:lnTo>
                <a:pt x="0" y="95497"/>
              </a:lnTo>
              <a:lnTo>
                <a:pt x="0" y="190994"/>
              </a:lnTo>
            </a:path>
          </a:pathLst>
        </a:custGeom>
      </dgm:spPr>
      <dgm:t>
        <a:bodyPr/>
        <a:lstStyle/>
        <a:p>
          <a:endParaRPr lang="zh-CN" altLang="en-US"/>
        </a:p>
      </dgm:t>
    </dgm:pt>
    <dgm:pt modelId="{51413282-5274-481C-82EF-D6480AD99ACA}" type="sibTrans" cxnId="{AF335224-473C-4026-878D-43B7270554D7}">
      <dgm:prSet/>
      <dgm:spPr/>
      <dgm:t>
        <a:bodyPr/>
        <a:lstStyle/>
        <a:p>
          <a:endParaRPr lang="zh-CN" altLang="en-US"/>
        </a:p>
      </dgm:t>
    </dgm:pt>
    <mc:AlternateContent xmlns:mc="http://schemas.openxmlformats.org/markup-compatibility/2006" xmlns:a14="http://schemas.microsoft.com/office/drawing/2010/main">
      <mc:Choice Requires="a14">
        <dgm:pt modelId="{64C1FEAF-B0A7-4E62-9419-5BCB5E562F74}">
          <dgm:prSet phldrT="[文本]"/>
          <dgm:spPr>
            <a:xfrm>
              <a:off x="1837790" y="1547153"/>
              <a:ext cx="828513" cy="552342"/>
            </a:xfrm>
            <a:prstGeom prst="roundRect">
              <a:avLst>
                <a:gd name="adj" fmla="val 10000"/>
              </a:avLst>
            </a:prstGeom>
          </dgm:spPr>
          <dgm:t>
            <a:bodyPr/>
            <a:lstStyle/>
            <a:p>
              <a:pPr>
                <a:buNone/>
              </a:pPr>
              <a14:m>
                <m:oMathPara xmlns:m="http://schemas.openxmlformats.org/officeDocument/2006/math">
                  <m:oMathParaPr>
                    <m:jc m:val="centerGroup"/>
                  </m:oMathParaPr>
                  <m:oMath xmlns:m="http://schemas.openxmlformats.org/officeDocument/2006/math">
                    <m:sSup>
                      <m:sSupPr>
                        <m:ctrlPr>
                          <a:rPr lang="zh-CN" altLang="en-US" b="1" i="1" smtClean="0">
                            <a:latin typeface="Cambria Math" panose="02040503050406030204" pitchFamily="18" charset="0"/>
                            <a:ea typeface="+mn-ea"/>
                            <a:cs typeface="+mn-cs"/>
                            <a:sym typeface="+mn-lt"/>
                          </a:rPr>
                        </m:ctrlPr>
                      </m:sSupPr>
                      <m:e>
                        <m:r>
                          <a:rPr lang="en-US" altLang="zh-CN" b="1" i="1" smtClean="0">
                            <a:latin typeface="Cambria Math" panose="02040503050406030204" pitchFamily="18" charset="0"/>
                            <a:ea typeface="+mn-ea"/>
                            <a:cs typeface="+mn-cs"/>
                            <a:sym typeface="+mn-lt"/>
                          </a:rPr>
                          <m:t>𝝅</m:t>
                        </m:r>
                      </m:e>
                      <m:sup>
                        <m:r>
                          <a:rPr lang="en-US" altLang="zh-CN" b="1" i="1" smtClean="0">
                            <a:latin typeface="Cambria Math" panose="02040503050406030204" pitchFamily="18" charset="0"/>
                            <a:ea typeface="+mn-ea"/>
                            <a:cs typeface="+mn-cs"/>
                            <a:sym typeface="+mn-lt"/>
                          </a:rPr>
                          <m:t>−</m:t>
                        </m:r>
                      </m:sup>
                    </m:sSup>
                    <m:sSup>
                      <m:sSupPr>
                        <m:ctrlPr>
                          <a:rPr lang="zh-CN" altLang="en-US" b="1" i="1">
                            <a:latin typeface="Cambria Math" panose="02040503050406030204" pitchFamily="18" charset="0"/>
                            <a:ea typeface="+mn-ea"/>
                            <a:cs typeface="+mn-cs"/>
                            <a:sym typeface="+mn-lt"/>
                          </a:rPr>
                        </m:ctrlPr>
                      </m:sSupPr>
                      <m:e>
                        <m:r>
                          <a:rPr lang="en-US" altLang="zh-CN" b="1" i="1" smtClean="0">
                            <a:latin typeface="Cambria Math" panose="02040503050406030204" pitchFamily="18" charset="0"/>
                            <a:ea typeface="+mn-ea"/>
                            <a:cs typeface="+mn-cs"/>
                            <a:sym typeface="+mn-lt"/>
                          </a:rPr>
                          <m:t>/</m:t>
                        </m:r>
                        <m:r>
                          <a:rPr lang="en-US" altLang="zh-CN" b="1" i="1">
                            <a:latin typeface="Cambria Math" panose="02040503050406030204" pitchFamily="18" charset="0"/>
                            <a:ea typeface="+mn-ea"/>
                            <a:cs typeface="+mn-cs"/>
                            <a:sym typeface="+mn-lt"/>
                          </a:rPr>
                          <m:t>𝑲</m:t>
                        </m:r>
                      </m:e>
                      <m:sup>
                        <m:r>
                          <a:rPr lang="zh-CN" altLang="en-US" b="1" i="1">
                            <a:latin typeface="Cambria Math" panose="02040503050406030204" pitchFamily="18" charset="0"/>
                            <a:ea typeface="+mn-ea"/>
                            <a:cs typeface="+mn-cs"/>
                            <a:sym typeface="+mn-lt"/>
                          </a:rPr>
                          <m:t>−</m:t>
                        </m:r>
                      </m:sup>
                    </m:sSup>
                  </m:oMath>
                </m:oMathPara>
              </a14:m>
              <a:endParaRPr lang="zh-CN" altLang="en-US" dirty="0">
                <a:latin typeface="Times New Roman"/>
                <a:ea typeface="微软雅黑"/>
                <a:cs typeface="+mn-cs"/>
                <a:sym typeface="+mn-lt"/>
              </a:endParaRPr>
            </a:p>
          </dgm:t>
        </dgm:pt>
      </mc:Choice>
      <mc:Fallback xmlns="">
        <dgm:pt modelId="{64C1FEAF-B0A7-4E62-9419-5BCB5E562F74}">
          <dgm:prSet phldrT="[文本]"/>
          <dgm:spPr>
            <a:xfrm>
              <a:off x="1837790" y="1547153"/>
              <a:ext cx="828513" cy="552342"/>
            </a:xfrm>
            <a:prstGeom prst="roundRect">
              <a:avLst>
                <a:gd name="adj" fmla="val 10000"/>
              </a:avLst>
            </a:prstGeom>
          </dgm:spPr>
          <dgm:t>
            <a:bodyPr/>
            <a:lstStyle/>
            <a:p>
              <a:pPr>
                <a:buNone/>
              </a:pPr>
              <a:r>
                <a:rPr lang="en-US" altLang="zh-CN" b="1" i="0">
                  <a:latin typeface="Cambria Math" panose="02040503050406030204" pitchFamily="18" charset="0"/>
                  <a:ea typeface="+mn-ea"/>
                  <a:cs typeface="+mn-cs"/>
                  <a:sym typeface="+mn-lt"/>
                </a:rPr>
                <a:t>𝝅</a:t>
              </a:r>
              <a:r>
                <a:rPr lang="zh-CN" altLang="en-US" b="1" i="0">
                  <a:latin typeface="Cambria Math" panose="02040503050406030204" pitchFamily="18" charset="0"/>
                  <a:ea typeface="+mn-ea"/>
                  <a:cs typeface="+mn-cs"/>
                  <a:sym typeface="+mn-lt"/>
                </a:rPr>
                <a:t>^</a:t>
              </a:r>
              <a:r>
                <a:rPr lang="en-US" altLang="zh-CN" b="1" i="0">
                  <a:latin typeface="Cambria Math" panose="02040503050406030204" pitchFamily="18" charset="0"/>
                  <a:ea typeface="+mn-ea"/>
                  <a:cs typeface="+mn-cs"/>
                  <a:sym typeface="+mn-lt"/>
                </a:rPr>
                <a:t>−</a:t>
              </a:r>
              <a:r>
                <a:rPr lang="zh-CN" altLang="en-US" b="1" i="0">
                  <a:latin typeface="Cambria Math" panose="02040503050406030204" pitchFamily="18" charset="0"/>
                  <a:ea typeface="+mn-ea"/>
                  <a:cs typeface="+mn-cs"/>
                  <a:sym typeface="+mn-lt"/>
                </a:rPr>
                <a:t> 〖</a:t>
              </a:r>
              <a:r>
                <a:rPr lang="en-US" altLang="zh-CN" b="1" i="0">
                  <a:latin typeface="Cambria Math" panose="02040503050406030204" pitchFamily="18" charset="0"/>
                  <a:ea typeface="+mn-ea"/>
                  <a:cs typeface="+mn-cs"/>
                  <a:sym typeface="+mn-lt"/>
                </a:rPr>
                <a:t>/𝑲</a:t>
              </a:r>
              <a:r>
                <a:rPr lang="zh-CN" altLang="en-US" b="1" i="0">
                  <a:latin typeface="Cambria Math" panose="02040503050406030204" pitchFamily="18" charset="0"/>
                  <a:ea typeface="+mn-ea"/>
                  <a:cs typeface="+mn-cs"/>
                  <a:sym typeface="+mn-lt"/>
                </a:rPr>
                <a:t>〗^−</a:t>
              </a:r>
              <a:endParaRPr lang="zh-CN" altLang="en-US" dirty="0">
                <a:latin typeface="Times New Roman"/>
                <a:ea typeface="微软雅黑"/>
                <a:cs typeface="+mn-cs"/>
                <a:sym typeface="+mn-lt"/>
              </a:endParaRPr>
            </a:p>
          </dgm:t>
        </dgm:pt>
      </mc:Fallback>
    </mc:AlternateContent>
    <dgm:pt modelId="{224FC3C7-A553-4C5E-A85F-593CE9A8E3BA}" type="parTrans" cxnId="{CB984BDB-57F8-417F-B91E-D08E6BCDC9D5}">
      <dgm:prSet/>
      <dgm:spPr>
        <a:xfrm>
          <a:off x="1494976" y="1335281"/>
          <a:ext cx="757070" cy="211872"/>
        </a:xfrm>
        <a:custGeom>
          <a:avLst/>
          <a:gdLst/>
          <a:ahLst/>
          <a:cxnLst/>
          <a:rect l="0" t="0" r="0" b="0"/>
          <a:pathLst>
            <a:path>
              <a:moveTo>
                <a:pt x="0" y="0"/>
              </a:moveTo>
              <a:lnTo>
                <a:pt x="0" y="105936"/>
              </a:lnTo>
              <a:lnTo>
                <a:pt x="757070" y="105936"/>
              </a:lnTo>
              <a:lnTo>
                <a:pt x="757070" y="211872"/>
              </a:lnTo>
            </a:path>
          </a:pathLst>
        </a:custGeom>
      </dgm:spPr>
      <dgm:t>
        <a:bodyPr/>
        <a:lstStyle/>
        <a:p>
          <a:endParaRPr lang="zh-CN" altLang="en-US"/>
        </a:p>
      </dgm:t>
    </dgm:pt>
    <dgm:pt modelId="{C0FAE58C-3173-4F19-B9AA-C92036989C0D}" type="sibTrans" cxnId="{CB984BDB-57F8-417F-B91E-D08E6BCDC9D5}">
      <dgm:prSet/>
      <dgm:spPr/>
      <dgm:t>
        <a:bodyPr/>
        <a:lstStyle/>
        <a:p>
          <a:endParaRPr lang="zh-CN" altLang="en-US"/>
        </a:p>
      </dgm:t>
    </dgm:pt>
    <mc:AlternateContent xmlns:mc="http://schemas.openxmlformats.org/markup-compatibility/2006" xmlns:a14="http://schemas.microsoft.com/office/drawing/2010/main">
      <mc:Choice Requires="a14">
        <dgm:pt modelId="{F2207108-F601-4691-8466-4734B822C2F5}">
          <dgm:prSet phldrT="[文本]"/>
          <dgm:spPr>
            <a:xfrm>
              <a:off x="2636410" y="792986"/>
              <a:ext cx="828513" cy="552342"/>
            </a:xfrm>
            <a:prstGeom prst="roundRect">
              <a:avLst>
                <a:gd name="adj" fmla="val 10000"/>
              </a:avLst>
            </a:prstGeom>
          </dgm:spPr>
          <dgm:t>
            <a:bodyPr/>
            <a:lstStyle/>
            <a:p>
              <a:pPr>
                <a:buNone/>
              </a:pPr>
              <a14:m>
                <m:oMathPara xmlns:m="http://schemas.openxmlformats.org/officeDocument/2006/math">
                  <m:oMathParaPr>
                    <m:jc m:val="centerGroup"/>
                  </m:oMathParaPr>
                  <m:oMath xmlns:m="http://schemas.openxmlformats.org/officeDocument/2006/math">
                    <m:r>
                      <a:rPr kumimoji="0" lang="zh-CN" altLang="en-US" b="0" i="1" u="none" strike="noStrike" cap="none" spc="0" normalizeH="0" baseline="0" noProof="0" smtClean="0">
                        <a:ln/>
                        <a:effectLst/>
                        <a:uLnTx/>
                        <a:uFillTx/>
                        <a:latin typeface="Cambria Math" panose="02040503050406030204" pitchFamily="18" charset="0"/>
                        <a:ea typeface="+mn-ea"/>
                        <a:cs typeface="+mn-cs"/>
                        <a:sym typeface="+mn-lt"/>
                      </a:rPr>
                      <m:t>𝛾</m:t>
                    </m:r>
                  </m:oMath>
                </m:oMathPara>
              </a14:m>
              <a:endParaRPr lang="zh-CN" altLang="en-US" dirty="0">
                <a:latin typeface="Times New Roman"/>
                <a:ea typeface="微软雅黑"/>
                <a:cs typeface="+mn-cs"/>
                <a:sym typeface="+mn-lt"/>
              </a:endParaRPr>
            </a:p>
          </dgm:t>
        </dgm:pt>
      </mc:Choice>
      <mc:Fallback xmlns="">
        <dgm:pt modelId="{F2207108-F601-4691-8466-4734B822C2F5}">
          <dgm:prSet phldrT="[文本]"/>
          <dgm:spPr>
            <a:xfrm>
              <a:off x="2636410" y="792986"/>
              <a:ext cx="828513" cy="552342"/>
            </a:xfrm>
            <a:prstGeom prst="roundRect">
              <a:avLst>
                <a:gd name="adj" fmla="val 10000"/>
              </a:avLst>
            </a:prstGeom>
          </dgm:spPr>
          <dgm:t>
            <a:bodyPr/>
            <a:lstStyle/>
            <a:p>
              <a:pPr>
                <a:buNone/>
              </a:pPr>
              <a:r>
                <a:rPr kumimoji="0" lang="zh-CN" altLang="en-US" b="0" i="0" u="none" strike="noStrike" cap="none" spc="0" normalizeH="0" baseline="0" noProof="0">
                  <a:ln/>
                  <a:effectLst/>
                  <a:uLnTx/>
                  <a:uFillTx/>
                  <a:latin typeface="Cambria Math" panose="02040503050406030204" pitchFamily="18" charset="0"/>
                  <a:ea typeface="+mn-ea"/>
                  <a:cs typeface="+mn-cs"/>
                  <a:sym typeface="+mn-lt"/>
                </a:rPr>
                <a:t>𝛾</a:t>
              </a:r>
              <a:endParaRPr lang="zh-CN" altLang="en-US" dirty="0">
                <a:latin typeface="Times New Roman"/>
                <a:ea typeface="微软雅黑"/>
                <a:cs typeface="+mn-cs"/>
                <a:sym typeface="+mn-lt"/>
              </a:endParaRPr>
            </a:p>
          </dgm:t>
        </dgm:pt>
      </mc:Fallback>
    </mc:AlternateContent>
    <dgm:pt modelId="{979925AD-CE2E-4178-99E5-E69FA240F5D5}" type="parTrans" cxnId="{D8BC7052-9697-4190-A6B5-43A9465B98A2}">
      <dgm:prSet/>
      <dgm:spPr>
        <a:xfrm>
          <a:off x="2167248" y="552639"/>
          <a:ext cx="883418" cy="240346"/>
        </a:xfrm>
        <a:custGeom>
          <a:avLst/>
          <a:gdLst/>
          <a:ahLst/>
          <a:cxnLst/>
          <a:rect l="0" t="0" r="0" b="0"/>
          <a:pathLst>
            <a:path>
              <a:moveTo>
                <a:pt x="0" y="0"/>
              </a:moveTo>
              <a:lnTo>
                <a:pt x="0" y="120173"/>
              </a:lnTo>
              <a:lnTo>
                <a:pt x="883418" y="120173"/>
              </a:lnTo>
              <a:lnTo>
                <a:pt x="883418" y="240346"/>
              </a:lnTo>
            </a:path>
          </a:pathLst>
        </a:custGeom>
      </dgm:spPr>
      <dgm:t>
        <a:bodyPr/>
        <a:lstStyle/>
        <a:p>
          <a:endParaRPr lang="zh-CN" altLang="en-US"/>
        </a:p>
      </dgm:t>
    </dgm:pt>
    <dgm:pt modelId="{461D7D08-99BC-4FB6-A203-A72A7C4F9E9A}" type="sibTrans" cxnId="{D8BC7052-9697-4190-A6B5-43A9465B98A2}">
      <dgm:prSet/>
      <dgm:spPr/>
      <dgm:t>
        <a:bodyPr/>
        <a:lstStyle/>
        <a:p>
          <a:endParaRPr lang="zh-CN" altLang="en-US"/>
        </a:p>
      </dgm:t>
    </dgm:pt>
    <dgm:pt modelId="{97BE0CC2-2E35-4614-9424-7931D8F3D566}" type="pres">
      <dgm:prSet presAssocID="{33672010-A171-4D7E-89C5-DED2F4D805E3}" presName="mainComposite" presStyleCnt="0">
        <dgm:presLayoutVars>
          <dgm:chPref val="1"/>
          <dgm:dir/>
          <dgm:animOne val="branch"/>
          <dgm:animLvl val="lvl"/>
          <dgm:resizeHandles val="exact"/>
        </dgm:presLayoutVars>
      </dgm:prSet>
      <dgm:spPr/>
    </dgm:pt>
    <dgm:pt modelId="{EF75DF2C-3491-46B3-AEE2-496D16693143}" type="pres">
      <dgm:prSet presAssocID="{33672010-A171-4D7E-89C5-DED2F4D805E3}" presName="hierFlow" presStyleCnt="0"/>
      <dgm:spPr/>
    </dgm:pt>
    <dgm:pt modelId="{E1AC6501-442F-4F82-BF1F-6191B67F0A73}" type="pres">
      <dgm:prSet presAssocID="{33672010-A171-4D7E-89C5-DED2F4D805E3}" presName="hierChild1" presStyleCnt="0">
        <dgm:presLayoutVars>
          <dgm:chPref val="1"/>
          <dgm:animOne val="branch"/>
          <dgm:animLvl val="lvl"/>
        </dgm:presLayoutVars>
      </dgm:prSet>
      <dgm:spPr/>
    </dgm:pt>
    <dgm:pt modelId="{1D5DA425-7A06-4B39-BA98-F5633D4B4443}" type="pres">
      <dgm:prSet presAssocID="{F0B9D65D-EBCE-4552-A5D2-9E0411B32590}" presName="Name14" presStyleCnt="0"/>
      <dgm:spPr/>
    </dgm:pt>
    <dgm:pt modelId="{A7730FEE-A731-490D-978A-D203260C7653}" type="pres">
      <dgm:prSet presAssocID="{F0B9D65D-EBCE-4552-A5D2-9E0411B32590}" presName="level1Shape" presStyleLbl="node0" presStyleIdx="0" presStyleCnt="1">
        <dgm:presLayoutVars>
          <dgm:chPref val="3"/>
        </dgm:presLayoutVars>
      </dgm:prSet>
      <dgm:spPr/>
    </dgm:pt>
    <dgm:pt modelId="{4D2583A6-4FD4-4144-8E7D-D2721C30C9B3}" type="pres">
      <dgm:prSet presAssocID="{F0B9D65D-EBCE-4552-A5D2-9E0411B32590}" presName="hierChild2" presStyleCnt="0"/>
      <dgm:spPr/>
    </dgm:pt>
    <dgm:pt modelId="{954F0471-70E4-4F15-A3F3-3A5CB5F5406F}" type="pres">
      <dgm:prSet presAssocID="{57B71DD7-94AA-4950-AF4D-694B08552292}" presName="Name19" presStyleLbl="parChTrans1D2" presStyleIdx="0" presStyleCnt="2"/>
      <dgm:spPr/>
    </dgm:pt>
    <dgm:pt modelId="{2ADA7B89-1ADD-4E1D-B791-C9635B6E51FD}" type="pres">
      <dgm:prSet presAssocID="{4FAC8C2F-3347-41CC-ABE7-727FFCBDFC3A}" presName="Name21" presStyleCnt="0"/>
      <dgm:spPr/>
    </dgm:pt>
    <dgm:pt modelId="{67D49282-B196-4B9D-B417-77F7AFA38F8B}" type="pres">
      <dgm:prSet presAssocID="{4FAC8C2F-3347-41CC-ABE7-727FFCBDFC3A}" presName="level2Shape" presStyleLbl="node2" presStyleIdx="0" presStyleCnt="2" custLinFactNeighborX="-16142" custLinFactNeighborY="1695"/>
      <dgm:spPr/>
    </dgm:pt>
    <dgm:pt modelId="{1701F524-CDE8-4C52-A5E5-CBF97BC84827}" type="pres">
      <dgm:prSet presAssocID="{4FAC8C2F-3347-41CC-ABE7-727FFCBDFC3A}" presName="hierChild3" presStyleCnt="0"/>
      <dgm:spPr/>
    </dgm:pt>
    <dgm:pt modelId="{21809D51-1424-474B-8D31-B02AF515BCD9}" type="pres">
      <dgm:prSet presAssocID="{F6D80F20-08C4-47D8-AEC7-BF068CAF4CEB}" presName="Name19" presStyleLbl="parChTrans1D3" presStyleIdx="0" presStyleCnt="2"/>
      <dgm:spPr/>
    </dgm:pt>
    <dgm:pt modelId="{5EA22DCE-ACED-4F79-8202-C29AEDFBF9FE}" type="pres">
      <dgm:prSet presAssocID="{72512706-EAAE-45B3-89F3-56A5A893F63A}" presName="Name21" presStyleCnt="0"/>
      <dgm:spPr/>
    </dgm:pt>
    <dgm:pt modelId="{9A4E8423-02B4-475B-A9B1-0A8BDF737B77}" type="pres">
      <dgm:prSet presAssocID="{72512706-EAAE-45B3-89F3-56A5A893F63A}" presName="level2Shape" presStyleLbl="node3" presStyleIdx="0" presStyleCnt="2" custLinFactNeighborX="-51468" custLinFactNeighborY="-3726"/>
      <dgm:spPr/>
    </dgm:pt>
    <dgm:pt modelId="{52E79348-161D-4C5F-AEE2-FA818EA795F5}" type="pres">
      <dgm:prSet presAssocID="{72512706-EAAE-45B3-89F3-56A5A893F63A}" presName="hierChild3" presStyleCnt="0"/>
      <dgm:spPr/>
    </dgm:pt>
    <dgm:pt modelId="{BC7DCDE4-EDB9-4B7F-957F-60D762DD381C}" type="pres">
      <dgm:prSet presAssocID="{224FC3C7-A553-4C5E-A85F-593CE9A8E3BA}" presName="Name19" presStyleLbl="parChTrans1D3" presStyleIdx="1" presStyleCnt="2"/>
      <dgm:spPr/>
    </dgm:pt>
    <dgm:pt modelId="{F540ACCC-F70F-48DC-8A5F-A4CBD5C66789}" type="pres">
      <dgm:prSet presAssocID="{64C1FEAF-B0A7-4E62-9419-5BCB5E562F74}" presName="Name21" presStyleCnt="0"/>
      <dgm:spPr/>
    </dgm:pt>
    <dgm:pt modelId="{39144C4D-4021-41B5-8CEB-A0140770F34C}" type="pres">
      <dgm:prSet presAssocID="{64C1FEAF-B0A7-4E62-9419-5BCB5E562F74}" presName="level2Shape" presStyleLbl="node3" presStyleIdx="1" presStyleCnt="2" custLinFactNeighborX="10235" custLinFactNeighborY="3466"/>
      <dgm:spPr/>
    </dgm:pt>
    <dgm:pt modelId="{1F4970CF-AE19-4F27-A2C2-76CF126A6543}" type="pres">
      <dgm:prSet presAssocID="{64C1FEAF-B0A7-4E62-9419-5BCB5E562F74}" presName="hierChild3" presStyleCnt="0"/>
      <dgm:spPr/>
    </dgm:pt>
    <dgm:pt modelId="{361B1E32-EEC4-47A5-AE2E-4FCC1F4B9646}" type="pres">
      <dgm:prSet presAssocID="{979925AD-CE2E-4178-99E5-E69FA240F5D5}" presName="Name19" presStyleLbl="parChTrans1D2" presStyleIdx="1" presStyleCnt="2"/>
      <dgm:spPr/>
    </dgm:pt>
    <dgm:pt modelId="{E63467BC-AD2B-44B3-8A5D-B65D38F44B1D}" type="pres">
      <dgm:prSet presAssocID="{F2207108-F601-4691-8466-4734B822C2F5}" presName="Name21" presStyleCnt="0"/>
      <dgm:spPr/>
    </dgm:pt>
    <dgm:pt modelId="{7DD9C765-B48C-4EB8-A323-01B487A4D262}" type="pres">
      <dgm:prSet presAssocID="{F2207108-F601-4691-8466-4734B822C2F5}" presName="level2Shape" presStyleLbl="node2" presStyleIdx="1" presStyleCnt="2" custLinFactNeighborX="41627" custLinFactNeighborY="3514"/>
      <dgm:spPr/>
    </dgm:pt>
    <dgm:pt modelId="{4D7A1EA1-1645-48DC-8719-9E4080359F56}" type="pres">
      <dgm:prSet presAssocID="{F2207108-F601-4691-8466-4734B822C2F5}" presName="hierChild3" presStyleCnt="0"/>
      <dgm:spPr/>
    </dgm:pt>
    <dgm:pt modelId="{3D09F4DE-75EF-4092-880C-DBFF1D353A74}" type="pres">
      <dgm:prSet presAssocID="{33672010-A171-4D7E-89C5-DED2F4D805E3}" presName="bgShapesFlow" presStyleCnt="0"/>
      <dgm:spPr/>
    </dgm:pt>
  </dgm:ptLst>
  <dgm:cxnLst>
    <dgm:cxn modelId="{B8F31316-C2F8-4CC8-A365-055D836CCB27}" type="presOf" srcId="{F2207108-F601-4691-8466-4734B822C2F5}" destId="{7DD9C765-B48C-4EB8-A323-01B487A4D262}" srcOrd="0" destOrd="0" presId="urn:microsoft.com/office/officeart/2005/8/layout/hierarchy6"/>
    <dgm:cxn modelId="{AF335224-473C-4026-878D-43B7270554D7}" srcId="{4FAC8C2F-3347-41CC-ABE7-727FFCBDFC3A}" destId="{72512706-EAAE-45B3-89F3-56A5A893F63A}" srcOrd="0" destOrd="0" parTransId="{F6D80F20-08C4-47D8-AEC7-BF068CAF4CEB}" sibTransId="{51413282-5274-481C-82EF-D6480AD99ACA}"/>
    <dgm:cxn modelId="{80AE3F2A-5A42-476A-9E15-AB72CBE4F87F}" type="presOf" srcId="{224FC3C7-A553-4C5E-A85F-593CE9A8E3BA}" destId="{BC7DCDE4-EDB9-4B7F-957F-60D762DD381C}" srcOrd="0" destOrd="0" presId="urn:microsoft.com/office/officeart/2005/8/layout/hierarchy6"/>
    <dgm:cxn modelId="{2364A445-8687-4FF3-AD97-3892246319D3}" srcId="{33672010-A171-4D7E-89C5-DED2F4D805E3}" destId="{F0B9D65D-EBCE-4552-A5D2-9E0411B32590}" srcOrd="0" destOrd="0" parTransId="{F9C88D26-CF2C-4422-B16F-10010FBE1CB8}" sibTransId="{8DE8DE4A-8A5E-4BB9-B9D9-EE59B4144658}"/>
    <dgm:cxn modelId="{BF97BF4B-32B5-4676-865A-8C138ED45ACB}" type="presOf" srcId="{F6D80F20-08C4-47D8-AEC7-BF068CAF4CEB}" destId="{21809D51-1424-474B-8D31-B02AF515BCD9}" srcOrd="0" destOrd="0" presId="urn:microsoft.com/office/officeart/2005/8/layout/hierarchy6"/>
    <dgm:cxn modelId="{7D4D3D6E-3F79-4CF9-B107-42E584476FBE}" srcId="{F0B9D65D-EBCE-4552-A5D2-9E0411B32590}" destId="{4FAC8C2F-3347-41CC-ABE7-727FFCBDFC3A}" srcOrd="0" destOrd="0" parTransId="{57B71DD7-94AA-4950-AF4D-694B08552292}" sibTransId="{28EE36F1-753A-4B5A-B637-D3A2527BEAF1}"/>
    <dgm:cxn modelId="{192B5870-E2B3-40F8-B42E-69C7C0E19781}" type="presOf" srcId="{72512706-EAAE-45B3-89F3-56A5A893F63A}" destId="{9A4E8423-02B4-475B-A9B1-0A8BDF737B77}" srcOrd="0" destOrd="0" presId="urn:microsoft.com/office/officeart/2005/8/layout/hierarchy6"/>
    <dgm:cxn modelId="{D8BC7052-9697-4190-A6B5-43A9465B98A2}" srcId="{F0B9D65D-EBCE-4552-A5D2-9E0411B32590}" destId="{F2207108-F601-4691-8466-4734B822C2F5}" srcOrd="1" destOrd="0" parTransId="{979925AD-CE2E-4178-99E5-E69FA240F5D5}" sibTransId="{461D7D08-99BC-4FB6-A203-A72A7C4F9E9A}"/>
    <dgm:cxn modelId="{A8C8EFB6-575A-417B-8586-7FC75B862CE7}" type="presOf" srcId="{33672010-A171-4D7E-89C5-DED2F4D805E3}" destId="{97BE0CC2-2E35-4614-9424-7931D8F3D566}" srcOrd="0" destOrd="0" presId="urn:microsoft.com/office/officeart/2005/8/layout/hierarchy6"/>
    <dgm:cxn modelId="{82198CBA-C0A4-4F58-BF5C-30C79240E29D}" type="presOf" srcId="{4FAC8C2F-3347-41CC-ABE7-727FFCBDFC3A}" destId="{67D49282-B196-4B9D-B417-77F7AFA38F8B}" srcOrd="0" destOrd="0" presId="urn:microsoft.com/office/officeart/2005/8/layout/hierarchy6"/>
    <dgm:cxn modelId="{E8EB3FBB-1B5A-4957-A4B2-2F9389CB7E11}" type="presOf" srcId="{979925AD-CE2E-4178-99E5-E69FA240F5D5}" destId="{361B1E32-EEC4-47A5-AE2E-4FCC1F4B9646}" srcOrd="0" destOrd="0" presId="urn:microsoft.com/office/officeart/2005/8/layout/hierarchy6"/>
    <dgm:cxn modelId="{FADB89BF-7BD1-409D-A1E8-B7321B98DE50}" type="presOf" srcId="{64C1FEAF-B0A7-4E62-9419-5BCB5E562F74}" destId="{39144C4D-4021-41B5-8CEB-A0140770F34C}" srcOrd="0" destOrd="0" presId="urn:microsoft.com/office/officeart/2005/8/layout/hierarchy6"/>
    <dgm:cxn modelId="{CB984BDB-57F8-417F-B91E-D08E6BCDC9D5}" srcId="{4FAC8C2F-3347-41CC-ABE7-727FFCBDFC3A}" destId="{64C1FEAF-B0A7-4E62-9419-5BCB5E562F74}" srcOrd="1" destOrd="0" parTransId="{224FC3C7-A553-4C5E-A85F-593CE9A8E3BA}" sibTransId="{C0FAE58C-3173-4F19-B9AA-C92036989C0D}"/>
    <dgm:cxn modelId="{FA3670E6-ECD6-4B6F-8087-0B2D171E2AB8}" type="presOf" srcId="{F0B9D65D-EBCE-4552-A5D2-9E0411B32590}" destId="{A7730FEE-A731-490D-978A-D203260C7653}" srcOrd="0" destOrd="0" presId="urn:microsoft.com/office/officeart/2005/8/layout/hierarchy6"/>
    <dgm:cxn modelId="{FF9A15F2-1E2C-4F58-997A-48A9A12156CA}" type="presOf" srcId="{57B71DD7-94AA-4950-AF4D-694B08552292}" destId="{954F0471-70E4-4F15-A3F3-3A5CB5F5406F}" srcOrd="0" destOrd="0" presId="urn:microsoft.com/office/officeart/2005/8/layout/hierarchy6"/>
    <dgm:cxn modelId="{D41E25CA-F300-42F5-BC32-07CB970DADF0}" type="presParOf" srcId="{97BE0CC2-2E35-4614-9424-7931D8F3D566}" destId="{EF75DF2C-3491-46B3-AEE2-496D16693143}" srcOrd="0" destOrd="0" presId="urn:microsoft.com/office/officeart/2005/8/layout/hierarchy6"/>
    <dgm:cxn modelId="{C152A876-C9BC-40BD-ABE8-419720671B90}" type="presParOf" srcId="{EF75DF2C-3491-46B3-AEE2-496D16693143}" destId="{E1AC6501-442F-4F82-BF1F-6191B67F0A73}" srcOrd="0" destOrd="0" presId="urn:microsoft.com/office/officeart/2005/8/layout/hierarchy6"/>
    <dgm:cxn modelId="{0FC64FAB-633C-4D9B-9503-79DCEB364763}" type="presParOf" srcId="{E1AC6501-442F-4F82-BF1F-6191B67F0A73}" destId="{1D5DA425-7A06-4B39-BA98-F5633D4B4443}" srcOrd="0" destOrd="0" presId="urn:microsoft.com/office/officeart/2005/8/layout/hierarchy6"/>
    <dgm:cxn modelId="{49456FF1-0E96-47CF-8C1A-BFC72E55F774}" type="presParOf" srcId="{1D5DA425-7A06-4B39-BA98-F5633D4B4443}" destId="{A7730FEE-A731-490D-978A-D203260C7653}" srcOrd="0" destOrd="0" presId="urn:microsoft.com/office/officeart/2005/8/layout/hierarchy6"/>
    <dgm:cxn modelId="{69563E2D-6468-4F2C-BB15-B56BD80B33B5}" type="presParOf" srcId="{1D5DA425-7A06-4B39-BA98-F5633D4B4443}" destId="{4D2583A6-4FD4-4144-8E7D-D2721C30C9B3}" srcOrd="1" destOrd="0" presId="urn:microsoft.com/office/officeart/2005/8/layout/hierarchy6"/>
    <dgm:cxn modelId="{58F24D7B-D7F7-4F07-9A8A-83BB5EE52965}" type="presParOf" srcId="{4D2583A6-4FD4-4144-8E7D-D2721C30C9B3}" destId="{954F0471-70E4-4F15-A3F3-3A5CB5F5406F}" srcOrd="0" destOrd="0" presId="urn:microsoft.com/office/officeart/2005/8/layout/hierarchy6"/>
    <dgm:cxn modelId="{A930366D-49AA-44B9-9E55-46FD0578C1F4}" type="presParOf" srcId="{4D2583A6-4FD4-4144-8E7D-D2721C30C9B3}" destId="{2ADA7B89-1ADD-4E1D-B791-C9635B6E51FD}" srcOrd="1" destOrd="0" presId="urn:microsoft.com/office/officeart/2005/8/layout/hierarchy6"/>
    <dgm:cxn modelId="{D2D18B3F-56BE-4A2D-A100-3F2C5300E05F}" type="presParOf" srcId="{2ADA7B89-1ADD-4E1D-B791-C9635B6E51FD}" destId="{67D49282-B196-4B9D-B417-77F7AFA38F8B}" srcOrd="0" destOrd="0" presId="urn:microsoft.com/office/officeart/2005/8/layout/hierarchy6"/>
    <dgm:cxn modelId="{8173F515-AAB1-4B65-A412-E6001B79084C}" type="presParOf" srcId="{2ADA7B89-1ADD-4E1D-B791-C9635B6E51FD}" destId="{1701F524-CDE8-4C52-A5E5-CBF97BC84827}" srcOrd="1" destOrd="0" presId="urn:microsoft.com/office/officeart/2005/8/layout/hierarchy6"/>
    <dgm:cxn modelId="{61A49D9D-D77E-46C7-925D-A12E3F37BB1B}" type="presParOf" srcId="{1701F524-CDE8-4C52-A5E5-CBF97BC84827}" destId="{21809D51-1424-474B-8D31-B02AF515BCD9}" srcOrd="0" destOrd="0" presId="urn:microsoft.com/office/officeart/2005/8/layout/hierarchy6"/>
    <dgm:cxn modelId="{9D6B280C-775F-4A13-84B1-43C207CDA6A5}" type="presParOf" srcId="{1701F524-CDE8-4C52-A5E5-CBF97BC84827}" destId="{5EA22DCE-ACED-4F79-8202-C29AEDFBF9FE}" srcOrd="1" destOrd="0" presId="urn:microsoft.com/office/officeart/2005/8/layout/hierarchy6"/>
    <dgm:cxn modelId="{E3379808-9385-4C1E-8F00-BC4490258A6A}" type="presParOf" srcId="{5EA22DCE-ACED-4F79-8202-C29AEDFBF9FE}" destId="{9A4E8423-02B4-475B-A9B1-0A8BDF737B77}" srcOrd="0" destOrd="0" presId="urn:microsoft.com/office/officeart/2005/8/layout/hierarchy6"/>
    <dgm:cxn modelId="{CA2332AE-AABF-4A9E-BADD-17FA204E586B}" type="presParOf" srcId="{5EA22DCE-ACED-4F79-8202-C29AEDFBF9FE}" destId="{52E79348-161D-4C5F-AEE2-FA818EA795F5}" srcOrd="1" destOrd="0" presId="urn:microsoft.com/office/officeart/2005/8/layout/hierarchy6"/>
    <dgm:cxn modelId="{446EDECF-4391-4C11-AFAB-1A79BAD851C5}" type="presParOf" srcId="{1701F524-CDE8-4C52-A5E5-CBF97BC84827}" destId="{BC7DCDE4-EDB9-4B7F-957F-60D762DD381C}" srcOrd="2" destOrd="0" presId="urn:microsoft.com/office/officeart/2005/8/layout/hierarchy6"/>
    <dgm:cxn modelId="{30241EEC-E565-485E-AB59-D141527B0CBA}" type="presParOf" srcId="{1701F524-CDE8-4C52-A5E5-CBF97BC84827}" destId="{F540ACCC-F70F-48DC-8A5F-A4CBD5C66789}" srcOrd="3" destOrd="0" presId="urn:microsoft.com/office/officeart/2005/8/layout/hierarchy6"/>
    <dgm:cxn modelId="{94F2F68E-318B-4DE0-B253-B7E498B8D39F}" type="presParOf" srcId="{F540ACCC-F70F-48DC-8A5F-A4CBD5C66789}" destId="{39144C4D-4021-41B5-8CEB-A0140770F34C}" srcOrd="0" destOrd="0" presId="urn:microsoft.com/office/officeart/2005/8/layout/hierarchy6"/>
    <dgm:cxn modelId="{34884715-FD64-4923-A32E-3C87AB878416}" type="presParOf" srcId="{F540ACCC-F70F-48DC-8A5F-A4CBD5C66789}" destId="{1F4970CF-AE19-4F27-A2C2-76CF126A6543}" srcOrd="1" destOrd="0" presId="urn:microsoft.com/office/officeart/2005/8/layout/hierarchy6"/>
    <dgm:cxn modelId="{05682764-A23A-4B0D-87D2-C49ABA0A9766}" type="presParOf" srcId="{4D2583A6-4FD4-4144-8E7D-D2721C30C9B3}" destId="{361B1E32-EEC4-47A5-AE2E-4FCC1F4B9646}" srcOrd="2" destOrd="0" presId="urn:microsoft.com/office/officeart/2005/8/layout/hierarchy6"/>
    <dgm:cxn modelId="{5102842A-8798-4EFC-8846-5C702197BD45}" type="presParOf" srcId="{4D2583A6-4FD4-4144-8E7D-D2721C30C9B3}" destId="{E63467BC-AD2B-44B3-8A5D-B65D38F44B1D}" srcOrd="3" destOrd="0" presId="urn:microsoft.com/office/officeart/2005/8/layout/hierarchy6"/>
    <dgm:cxn modelId="{E9428B98-F831-4403-B156-E0B44AA6DF14}" type="presParOf" srcId="{E63467BC-AD2B-44B3-8A5D-B65D38F44B1D}" destId="{7DD9C765-B48C-4EB8-A323-01B487A4D262}" srcOrd="0" destOrd="0" presId="urn:microsoft.com/office/officeart/2005/8/layout/hierarchy6"/>
    <dgm:cxn modelId="{CDC4F41F-F866-4988-9FD9-74967D4B8715}" type="presParOf" srcId="{E63467BC-AD2B-44B3-8A5D-B65D38F44B1D}" destId="{4D7A1EA1-1645-48DC-8719-9E4080359F56}" srcOrd="1" destOrd="0" presId="urn:microsoft.com/office/officeart/2005/8/layout/hierarchy6"/>
    <dgm:cxn modelId="{CBEB6B89-9536-4326-9995-C900F25D5C80}" type="presParOf" srcId="{97BE0CC2-2E35-4614-9424-7931D8F3D566}" destId="{3D09F4DE-75EF-4092-880C-DBFF1D353A74}" srcOrd="1" destOrd="0" presId="urn:microsoft.com/office/officeart/2005/8/layout/hierarchy6"/>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3672010-A171-4D7E-89C5-DED2F4D805E3}" type="doc">
      <dgm:prSet loTypeId="urn:microsoft.com/office/officeart/2005/8/layout/hierarchy6" loCatId="hierarchy" qsTypeId="urn:microsoft.com/office/officeart/2005/8/quickstyle/simple4" qsCatId="simple" csTypeId="urn:microsoft.com/office/officeart/2005/8/colors/accent0_3" csCatId="mainScheme" phldr="1"/>
      <dgm:spPr/>
      <dgm:t>
        <a:bodyPr/>
        <a:lstStyle/>
        <a:p>
          <a:endParaRPr lang="zh-CN" altLang="en-US"/>
        </a:p>
      </dgm:t>
    </dgm:pt>
    <dgm:pt modelId="{F0B9D65D-EBCE-4552-A5D2-9E0411B32590}">
      <dgm:prSet phldrT="[文本]"/>
      <dgm:spPr>
        <a:xfrm>
          <a:off x="1752991" y="297"/>
          <a:ext cx="828513" cy="552342"/>
        </a:xfrm>
        <a:prstGeom prst="roundRect">
          <a:avLst>
            <a:gd name="adj" fmla="val 10000"/>
          </a:avLst>
        </a:prstGeom>
        <a:blipFill>
          <a:blip xmlns:r="http://schemas.openxmlformats.org/officeDocument/2006/relationships" r:embed="rId1"/>
          <a:stretch>
            <a:fillRect l="-13235" r="-8088"/>
          </a:stretch>
        </a:blipFill>
      </dgm:spPr>
      <dgm:t>
        <a:bodyPr/>
        <a:lstStyle/>
        <a:p>
          <a:r>
            <a:rPr lang="zh-CN" altLang="en-US">
              <a:noFill/>
            </a:rPr>
            <a:t> </a:t>
          </a:r>
        </a:p>
      </dgm:t>
    </dgm:pt>
    <dgm:pt modelId="{F9C88D26-CF2C-4422-B16F-10010FBE1CB8}" type="parTrans" cxnId="{2364A445-8687-4FF3-AD97-3892246319D3}">
      <dgm:prSet/>
      <dgm:spPr/>
      <dgm:t>
        <a:bodyPr/>
        <a:lstStyle/>
        <a:p>
          <a:endParaRPr lang="zh-CN" altLang="en-US"/>
        </a:p>
      </dgm:t>
    </dgm:pt>
    <dgm:pt modelId="{8DE8DE4A-8A5E-4BB9-B9D9-EE59B4144658}" type="sibTrans" cxnId="{2364A445-8687-4FF3-AD97-3892246319D3}">
      <dgm:prSet/>
      <dgm:spPr/>
      <dgm:t>
        <a:bodyPr/>
        <a:lstStyle/>
        <a:p>
          <a:endParaRPr lang="zh-CN" altLang="en-US"/>
        </a:p>
      </dgm:t>
    </dgm:pt>
    <dgm:pt modelId="{4FAC8C2F-3347-41CC-ABE7-727FFCBDFC3A}">
      <dgm:prSet phldrT="[文本]"/>
      <dgm:spPr>
        <a:xfrm>
          <a:off x="1080719" y="782939"/>
          <a:ext cx="828513" cy="552342"/>
        </a:xfrm>
        <a:prstGeom prst="roundRect">
          <a:avLst>
            <a:gd name="adj" fmla="val 10000"/>
          </a:avLst>
        </a:prstGeom>
        <a:blipFill>
          <a:blip xmlns:r="http://schemas.openxmlformats.org/officeDocument/2006/relationships" r:embed="rId2"/>
          <a:stretch>
            <a:fillRect/>
          </a:stretch>
        </a:blipFill>
      </dgm:spPr>
      <dgm:t>
        <a:bodyPr/>
        <a:lstStyle/>
        <a:p>
          <a:r>
            <a:rPr lang="zh-CN" altLang="en-US">
              <a:noFill/>
            </a:rPr>
            <a:t> </a:t>
          </a:r>
        </a:p>
      </dgm:t>
    </dgm:pt>
    <dgm:pt modelId="{57B71DD7-94AA-4950-AF4D-694B08552292}" type="parTrans" cxnId="{7D4D3D6E-3F79-4CF9-B107-42E584476FBE}">
      <dgm:prSet/>
      <dgm:spPr>
        <a:xfrm>
          <a:off x="1494976" y="552639"/>
          <a:ext cx="672272" cy="230299"/>
        </a:xfrm>
        <a:custGeom>
          <a:avLst/>
          <a:gdLst/>
          <a:ahLst/>
          <a:cxnLst/>
          <a:rect l="0" t="0" r="0" b="0"/>
          <a:pathLst>
            <a:path>
              <a:moveTo>
                <a:pt x="672272" y="0"/>
              </a:moveTo>
              <a:lnTo>
                <a:pt x="672272" y="115149"/>
              </a:lnTo>
              <a:lnTo>
                <a:pt x="0" y="115149"/>
              </a:lnTo>
              <a:lnTo>
                <a:pt x="0" y="230299"/>
              </a:lnTo>
            </a:path>
          </a:pathLst>
        </a:custGeom>
      </dgm:spPr>
      <dgm:t>
        <a:bodyPr/>
        <a:lstStyle/>
        <a:p>
          <a:endParaRPr lang="zh-CN" altLang="en-US"/>
        </a:p>
      </dgm:t>
    </dgm:pt>
    <dgm:pt modelId="{28EE36F1-753A-4B5A-B637-D3A2527BEAF1}" type="sibTrans" cxnId="{7D4D3D6E-3F79-4CF9-B107-42E584476FBE}">
      <dgm:prSet/>
      <dgm:spPr/>
      <dgm:t>
        <a:bodyPr/>
        <a:lstStyle/>
        <a:p>
          <a:endParaRPr lang="zh-CN" altLang="en-US"/>
        </a:p>
      </dgm:t>
    </dgm:pt>
    <dgm:pt modelId="{72512706-EAAE-45B3-89F3-56A5A893F63A}">
      <dgm:prSet phldrT="[文本]"/>
      <dgm:spPr>
        <a:xfrm>
          <a:off x="249504" y="1526275"/>
          <a:ext cx="828513" cy="552342"/>
        </a:xfrm>
        <a:prstGeom prst="roundRect">
          <a:avLst>
            <a:gd name="adj" fmla="val 10000"/>
          </a:avLst>
        </a:prstGeom>
        <a:blipFill>
          <a:blip xmlns:r="http://schemas.openxmlformats.org/officeDocument/2006/relationships" r:embed="rId3"/>
          <a:stretch>
            <a:fillRect/>
          </a:stretch>
        </a:blipFill>
      </dgm:spPr>
      <dgm:t>
        <a:bodyPr/>
        <a:lstStyle/>
        <a:p>
          <a:r>
            <a:rPr lang="zh-CN" altLang="en-US">
              <a:noFill/>
            </a:rPr>
            <a:t> </a:t>
          </a:r>
        </a:p>
      </dgm:t>
    </dgm:pt>
    <dgm:pt modelId="{F6D80F20-08C4-47D8-AEC7-BF068CAF4CEB}" type="parTrans" cxnId="{AF335224-473C-4026-878D-43B7270554D7}">
      <dgm:prSet/>
      <dgm:spPr>
        <a:xfrm>
          <a:off x="663761" y="1335281"/>
          <a:ext cx="831214" cy="190994"/>
        </a:xfrm>
        <a:custGeom>
          <a:avLst/>
          <a:gdLst/>
          <a:ahLst/>
          <a:cxnLst/>
          <a:rect l="0" t="0" r="0" b="0"/>
          <a:pathLst>
            <a:path>
              <a:moveTo>
                <a:pt x="831214" y="0"/>
              </a:moveTo>
              <a:lnTo>
                <a:pt x="831214" y="95497"/>
              </a:lnTo>
              <a:lnTo>
                <a:pt x="0" y="95497"/>
              </a:lnTo>
              <a:lnTo>
                <a:pt x="0" y="190994"/>
              </a:lnTo>
            </a:path>
          </a:pathLst>
        </a:custGeom>
      </dgm:spPr>
      <dgm:t>
        <a:bodyPr/>
        <a:lstStyle/>
        <a:p>
          <a:endParaRPr lang="zh-CN" altLang="en-US"/>
        </a:p>
      </dgm:t>
    </dgm:pt>
    <dgm:pt modelId="{51413282-5274-481C-82EF-D6480AD99ACA}" type="sibTrans" cxnId="{AF335224-473C-4026-878D-43B7270554D7}">
      <dgm:prSet/>
      <dgm:spPr/>
      <dgm:t>
        <a:bodyPr/>
        <a:lstStyle/>
        <a:p>
          <a:endParaRPr lang="zh-CN" altLang="en-US"/>
        </a:p>
      </dgm:t>
    </dgm:pt>
    <dgm:pt modelId="{64C1FEAF-B0A7-4E62-9419-5BCB5E562F74}">
      <dgm:prSet phldrT="[文本]"/>
      <dgm:spPr>
        <a:xfrm>
          <a:off x="1837790" y="1547153"/>
          <a:ext cx="828513" cy="552342"/>
        </a:xfrm>
        <a:prstGeom prst="roundRect">
          <a:avLst>
            <a:gd name="adj" fmla="val 10000"/>
          </a:avLst>
        </a:prstGeom>
        <a:blipFill>
          <a:blip xmlns:r="http://schemas.openxmlformats.org/officeDocument/2006/relationships" r:embed="rId4"/>
          <a:stretch>
            <a:fillRect/>
          </a:stretch>
        </a:blipFill>
      </dgm:spPr>
      <dgm:t>
        <a:bodyPr/>
        <a:lstStyle/>
        <a:p>
          <a:r>
            <a:rPr lang="zh-CN" altLang="en-US">
              <a:noFill/>
            </a:rPr>
            <a:t> </a:t>
          </a:r>
        </a:p>
      </dgm:t>
    </dgm:pt>
    <dgm:pt modelId="{224FC3C7-A553-4C5E-A85F-593CE9A8E3BA}" type="parTrans" cxnId="{CB984BDB-57F8-417F-B91E-D08E6BCDC9D5}">
      <dgm:prSet/>
      <dgm:spPr>
        <a:xfrm>
          <a:off x="1494976" y="1335281"/>
          <a:ext cx="757070" cy="211872"/>
        </a:xfrm>
        <a:custGeom>
          <a:avLst/>
          <a:gdLst/>
          <a:ahLst/>
          <a:cxnLst/>
          <a:rect l="0" t="0" r="0" b="0"/>
          <a:pathLst>
            <a:path>
              <a:moveTo>
                <a:pt x="0" y="0"/>
              </a:moveTo>
              <a:lnTo>
                <a:pt x="0" y="105936"/>
              </a:lnTo>
              <a:lnTo>
                <a:pt x="757070" y="105936"/>
              </a:lnTo>
              <a:lnTo>
                <a:pt x="757070" y="211872"/>
              </a:lnTo>
            </a:path>
          </a:pathLst>
        </a:custGeom>
      </dgm:spPr>
      <dgm:t>
        <a:bodyPr/>
        <a:lstStyle/>
        <a:p>
          <a:endParaRPr lang="zh-CN" altLang="en-US"/>
        </a:p>
      </dgm:t>
    </dgm:pt>
    <dgm:pt modelId="{C0FAE58C-3173-4F19-B9AA-C92036989C0D}" type="sibTrans" cxnId="{CB984BDB-57F8-417F-B91E-D08E6BCDC9D5}">
      <dgm:prSet/>
      <dgm:spPr/>
      <dgm:t>
        <a:bodyPr/>
        <a:lstStyle/>
        <a:p>
          <a:endParaRPr lang="zh-CN" altLang="en-US"/>
        </a:p>
      </dgm:t>
    </dgm:pt>
    <dgm:pt modelId="{F2207108-F601-4691-8466-4734B822C2F5}">
      <dgm:prSet phldrT="[文本]"/>
      <dgm:spPr>
        <a:xfrm>
          <a:off x="2636410" y="792986"/>
          <a:ext cx="828513" cy="552342"/>
        </a:xfrm>
        <a:prstGeom prst="roundRect">
          <a:avLst>
            <a:gd name="adj" fmla="val 10000"/>
          </a:avLst>
        </a:prstGeom>
        <a:blipFill>
          <a:blip xmlns:r="http://schemas.openxmlformats.org/officeDocument/2006/relationships" r:embed="rId5"/>
          <a:stretch>
            <a:fillRect/>
          </a:stretch>
        </a:blipFill>
      </dgm:spPr>
      <dgm:t>
        <a:bodyPr/>
        <a:lstStyle/>
        <a:p>
          <a:r>
            <a:rPr lang="zh-CN" altLang="en-US">
              <a:noFill/>
            </a:rPr>
            <a:t> </a:t>
          </a:r>
        </a:p>
      </dgm:t>
    </dgm:pt>
    <dgm:pt modelId="{979925AD-CE2E-4178-99E5-E69FA240F5D5}" type="parTrans" cxnId="{D8BC7052-9697-4190-A6B5-43A9465B98A2}">
      <dgm:prSet/>
      <dgm:spPr>
        <a:xfrm>
          <a:off x="2167248" y="552639"/>
          <a:ext cx="883418" cy="240346"/>
        </a:xfrm>
        <a:custGeom>
          <a:avLst/>
          <a:gdLst/>
          <a:ahLst/>
          <a:cxnLst/>
          <a:rect l="0" t="0" r="0" b="0"/>
          <a:pathLst>
            <a:path>
              <a:moveTo>
                <a:pt x="0" y="0"/>
              </a:moveTo>
              <a:lnTo>
                <a:pt x="0" y="120173"/>
              </a:lnTo>
              <a:lnTo>
                <a:pt x="883418" y="120173"/>
              </a:lnTo>
              <a:lnTo>
                <a:pt x="883418" y="240346"/>
              </a:lnTo>
            </a:path>
          </a:pathLst>
        </a:custGeom>
      </dgm:spPr>
      <dgm:t>
        <a:bodyPr/>
        <a:lstStyle/>
        <a:p>
          <a:endParaRPr lang="zh-CN" altLang="en-US"/>
        </a:p>
      </dgm:t>
    </dgm:pt>
    <dgm:pt modelId="{461D7D08-99BC-4FB6-A203-A72A7C4F9E9A}" type="sibTrans" cxnId="{D8BC7052-9697-4190-A6B5-43A9465B98A2}">
      <dgm:prSet/>
      <dgm:spPr/>
      <dgm:t>
        <a:bodyPr/>
        <a:lstStyle/>
        <a:p>
          <a:endParaRPr lang="zh-CN" altLang="en-US"/>
        </a:p>
      </dgm:t>
    </dgm:pt>
    <dgm:pt modelId="{97BE0CC2-2E35-4614-9424-7931D8F3D566}" type="pres">
      <dgm:prSet presAssocID="{33672010-A171-4D7E-89C5-DED2F4D805E3}" presName="mainComposite" presStyleCnt="0">
        <dgm:presLayoutVars>
          <dgm:chPref val="1"/>
          <dgm:dir/>
          <dgm:animOne val="branch"/>
          <dgm:animLvl val="lvl"/>
          <dgm:resizeHandles val="exact"/>
        </dgm:presLayoutVars>
      </dgm:prSet>
      <dgm:spPr/>
    </dgm:pt>
    <dgm:pt modelId="{EF75DF2C-3491-46B3-AEE2-496D16693143}" type="pres">
      <dgm:prSet presAssocID="{33672010-A171-4D7E-89C5-DED2F4D805E3}" presName="hierFlow" presStyleCnt="0"/>
      <dgm:spPr/>
    </dgm:pt>
    <dgm:pt modelId="{E1AC6501-442F-4F82-BF1F-6191B67F0A73}" type="pres">
      <dgm:prSet presAssocID="{33672010-A171-4D7E-89C5-DED2F4D805E3}" presName="hierChild1" presStyleCnt="0">
        <dgm:presLayoutVars>
          <dgm:chPref val="1"/>
          <dgm:animOne val="branch"/>
          <dgm:animLvl val="lvl"/>
        </dgm:presLayoutVars>
      </dgm:prSet>
      <dgm:spPr/>
    </dgm:pt>
    <dgm:pt modelId="{1D5DA425-7A06-4B39-BA98-F5633D4B4443}" type="pres">
      <dgm:prSet presAssocID="{F0B9D65D-EBCE-4552-A5D2-9E0411B32590}" presName="Name14" presStyleCnt="0"/>
      <dgm:spPr/>
    </dgm:pt>
    <dgm:pt modelId="{A7730FEE-A731-490D-978A-D203260C7653}" type="pres">
      <dgm:prSet presAssocID="{F0B9D65D-EBCE-4552-A5D2-9E0411B32590}" presName="level1Shape" presStyleLbl="node0" presStyleIdx="0" presStyleCnt="1">
        <dgm:presLayoutVars>
          <dgm:chPref val="3"/>
        </dgm:presLayoutVars>
      </dgm:prSet>
      <dgm:spPr/>
    </dgm:pt>
    <dgm:pt modelId="{4D2583A6-4FD4-4144-8E7D-D2721C30C9B3}" type="pres">
      <dgm:prSet presAssocID="{F0B9D65D-EBCE-4552-A5D2-9E0411B32590}" presName="hierChild2" presStyleCnt="0"/>
      <dgm:spPr/>
    </dgm:pt>
    <dgm:pt modelId="{954F0471-70E4-4F15-A3F3-3A5CB5F5406F}" type="pres">
      <dgm:prSet presAssocID="{57B71DD7-94AA-4950-AF4D-694B08552292}" presName="Name19" presStyleLbl="parChTrans1D2" presStyleIdx="0" presStyleCnt="2"/>
      <dgm:spPr/>
    </dgm:pt>
    <dgm:pt modelId="{2ADA7B89-1ADD-4E1D-B791-C9635B6E51FD}" type="pres">
      <dgm:prSet presAssocID="{4FAC8C2F-3347-41CC-ABE7-727FFCBDFC3A}" presName="Name21" presStyleCnt="0"/>
      <dgm:spPr/>
    </dgm:pt>
    <dgm:pt modelId="{67D49282-B196-4B9D-B417-77F7AFA38F8B}" type="pres">
      <dgm:prSet presAssocID="{4FAC8C2F-3347-41CC-ABE7-727FFCBDFC3A}" presName="level2Shape" presStyleLbl="node2" presStyleIdx="0" presStyleCnt="2" custLinFactNeighborX="-16142" custLinFactNeighborY="1695"/>
      <dgm:spPr/>
    </dgm:pt>
    <dgm:pt modelId="{1701F524-CDE8-4C52-A5E5-CBF97BC84827}" type="pres">
      <dgm:prSet presAssocID="{4FAC8C2F-3347-41CC-ABE7-727FFCBDFC3A}" presName="hierChild3" presStyleCnt="0"/>
      <dgm:spPr/>
    </dgm:pt>
    <dgm:pt modelId="{21809D51-1424-474B-8D31-B02AF515BCD9}" type="pres">
      <dgm:prSet presAssocID="{F6D80F20-08C4-47D8-AEC7-BF068CAF4CEB}" presName="Name19" presStyleLbl="parChTrans1D3" presStyleIdx="0" presStyleCnt="2"/>
      <dgm:spPr/>
    </dgm:pt>
    <dgm:pt modelId="{5EA22DCE-ACED-4F79-8202-C29AEDFBF9FE}" type="pres">
      <dgm:prSet presAssocID="{72512706-EAAE-45B3-89F3-56A5A893F63A}" presName="Name21" presStyleCnt="0"/>
      <dgm:spPr/>
    </dgm:pt>
    <dgm:pt modelId="{9A4E8423-02B4-475B-A9B1-0A8BDF737B77}" type="pres">
      <dgm:prSet presAssocID="{72512706-EAAE-45B3-89F3-56A5A893F63A}" presName="level2Shape" presStyleLbl="node3" presStyleIdx="0" presStyleCnt="2" custLinFactNeighborX="-51468" custLinFactNeighborY="-3726"/>
      <dgm:spPr/>
    </dgm:pt>
    <dgm:pt modelId="{52E79348-161D-4C5F-AEE2-FA818EA795F5}" type="pres">
      <dgm:prSet presAssocID="{72512706-EAAE-45B3-89F3-56A5A893F63A}" presName="hierChild3" presStyleCnt="0"/>
      <dgm:spPr/>
    </dgm:pt>
    <dgm:pt modelId="{BC7DCDE4-EDB9-4B7F-957F-60D762DD381C}" type="pres">
      <dgm:prSet presAssocID="{224FC3C7-A553-4C5E-A85F-593CE9A8E3BA}" presName="Name19" presStyleLbl="parChTrans1D3" presStyleIdx="1" presStyleCnt="2"/>
      <dgm:spPr/>
    </dgm:pt>
    <dgm:pt modelId="{F540ACCC-F70F-48DC-8A5F-A4CBD5C66789}" type="pres">
      <dgm:prSet presAssocID="{64C1FEAF-B0A7-4E62-9419-5BCB5E562F74}" presName="Name21" presStyleCnt="0"/>
      <dgm:spPr/>
    </dgm:pt>
    <dgm:pt modelId="{39144C4D-4021-41B5-8CEB-A0140770F34C}" type="pres">
      <dgm:prSet presAssocID="{64C1FEAF-B0A7-4E62-9419-5BCB5E562F74}" presName="level2Shape" presStyleLbl="node3" presStyleIdx="1" presStyleCnt="2" custLinFactNeighborX="10235" custLinFactNeighborY="3466"/>
      <dgm:spPr/>
    </dgm:pt>
    <dgm:pt modelId="{1F4970CF-AE19-4F27-A2C2-76CF126A6543}" type="pres">
      <dgm:prSet presAssocID="{64C1FEAF-B0A7-4E62-9419-5BCB5E562F74}" presName="hierChild3" presStyleCnt="0"/>
      <dgm:spPr/>
    </dgm:pt>
    <dgm:pt modelId="{361B1E32-EEC4-47A5-AE2E-4FCC1F4B9646}" type="pres">
      <dgm:prSet presAssocID="{979925AD-CE2E-4178-99E5-E69FA240F5D5}" presName="Name19" presStyleLbl="parChTrans1D2" presStyleIdx="1" presStyleCnt="2"/>
      <dgm:spPr/>
    </dgm:pt>
    <dgm:pt modelId="{E63467BC-AD2B-44B3-8A5D-B65D38F44B1D}" type="pres">
      <dgm:prSet presAssocID="{F2207108-F601-4691-8466-4734B822C2F5}" presName="Name21" presStyleCnt="0"/>
      <dgm:spPr/>
    </dgm:pt>
    <dgm:pt modelId="{7DD9C765-B48C-4EB8-A323-01B487A4D262}" type="pres">
      <dgm:prSet presAssocID="{F2207108-F601-4691-8466-4734B822C2F5}" presName="level2Shape" presStyleLbl="node2" presStyleIdx="1" presStyleCnt="2" custLinFactNeighborX="41627" custLinFactNeighborY="3514"/>
      <dgm:spPr/>
    </dgm:pt>
    <dgm:pt modelId="{4D7A1EA1-1645-48DC-8719-9E4080359F56}" type="pres">
      <dgm:prSet presAssocID="{F2207108-F601-4691-8466-4734B822C2F5}" presName="hierChild3" presStyleCnt="0"/>
      <dgm:spPr/>
    </dgm:pt>
    <dgm:pt modelId="{3D09F4DE-75EF-4092-880C-DBFF1D353A74}" type="pres">
      <dgm:prSet presAssocID="{33672010-A171-4D7E-89C5-DED2F4D805E3}" presName="bgShapesFlow" presStyleCnt="0"/>
      <dgm:spPr/>
    </dgm:pt>
  </dgm:ptLst>
  <dgm:cxnLst>
    <dgm:cxn modelId="{B8F31316-C2F8-4CC8-A365-055D836CCB27}" type="presOf" srcId="{F2207108-F601-4691-8466-4734B822C2F5}" destId="{7DD9C765-B48C-4EB8-A323-01B487A4D262}" srcOrd="0" destOrd="0" presId="urn:microsoft.com/office/officeart/2005/8/layout/hierarchy6"/>
    <dgm:cxn modelId="{AF335224-473C-4026-878D-43B7270554D7}" srcId="{4FAC8C2F-3347-41CC-ABE7-727FFCBDFC3A}" destId="{72512706-EAAE-45B3-89F3-56A5A893F63A}" srcOrd="0" destOrd="0" parTransId="{F6D80F20-08C4-47D8-AEC7-BF068CAF4CEB}" sibTransId="{51413282-5274-481C-82EF-D6480AD99ACA}"/>
    <dgm:cxn modelId="{80AE3F2A-5A42-476A-9E15-AB72CBE4F87F}" type="presOf" srcId="{224FC3C7-A553-4C5E-A85F-593CE9A8E3BA}" destId="{BC7DCDE4-EDB9-4B7F-957F-60D762DD381C}" srcOrd="0" destOrd="0" presId="urn:microsoft.com/office/officeart/2005/8/layout/hierarchy6"/>
    <dgm:cxn modelId="{2364A445-8687-4FF3-AD97-3892246319D3}" srcId="{33672010-A171-4D7E-89C5-DED2F4D805E3}" destId="{F0B9D65D-EBCE-4552-A5D2-9E0411B32590}" srcOrd="0" destOrd="0" parTransId="{F9C88D26-CF2C-4422-B16F-10010FBE1CB8}" sibTransId="{8DE8DE4A-8A5E-4BB9-B9D9-EE59B4144658}"/>
    <dgm:cxn modelId="{BF97BF4B-32B5-4676-865A-8C138ED45ACB}" type="presOf" srcId="{F6D80F20-08C4-47D8-AEC7-BF068CAF4CEB}" destId="{21809D51-1424-474B-8D31-B02AF515BCD9}" srcOrd="0" destOrd="0" presId="urn:microsoft.com/office/officeart/2005/8/layout/hierarchy6"/>
    <dgm:cxn modelId="{7D4D3D6E-3F79-4CF9-B107-42E584476FBE}" srcId="{F0B9D65D-EBCE-4552-A5D2-9E0411B32590}" destId="{4FAC8C2F-3347-41CC-ABE7-727FFCBDFC3A}" srcOrd="0" destOrd="0" parTransId="{57B71DD7-94AA-4950-AF4D-694B08552292}" sibTransId="{28EE36F1-753A-4B5A-B637-D3A2527BEAF1}"/>
    <dgm:cxn modelId="{192B5870-E2B3-40F8-B42E-69C7C0E19781}" type="presOf" srcId="{72512706-EAAE-45B3-89F3-56A5A893F63A}" destId="{9A4E8423-02B4-475B-A9B1-0A8BDF737B77}" srcOrd="0" destOrd="0" presId="urn:microsoft.com/office/officeart/2005/8/layout/hierarchy6"/>
    <dgm:cxn modelId="{D8BC7052-9697-4190-A6B5-43A9465B98A2}" srcId="{F0B9D65D-EBCE-4552-A5D2-9E0411B32590}" destId="{F2207108-F601-4691-8466-4734B822C2F5}" srcOrd="1" destOrd="0" parTransId="{979925AD-CE2E-4178-99E5-E69FA240F5D5}" sibTransId="{461D7D08-99BC-4FB6-A203-A72A7C4F9E9A}"/>
    <dgm:cxn modelId="{A8C8EFB6-575A-417B-8586-7FC75B862CE7}" type="presOf" srcId="{33672010-A171-4D7E-89C5-DED2F4D805E3}" destId="{97BE0CC2-2E35-4614-9424-7931D8F3D566}" srcOrd="0" destOrd="0" presId="urn:microsoft.com/office/officeart/2005/8/layout/hierarchy6"/>
    <dgm:cxn modelId="{82198CBA-C0A4-4F58-BF5C-30C79240E29D}" type="presOf" srcId="{4FAC8C2F-3347-41CC-ABE7-727FFCBDFC3A}" destId="{67D49282-B196-4B9D-B417-77F7AFA38F8B}" srcOrd="0" destOrd="0" presId="urn:microsoft.com/office/officeart/2005/8/layout/hierarchy6"/>
    <dgm:cxn modelId="{E8EB3FBB-1B5A-4957-A4B2-2F9389CB7E11}" type="presOf" srcId="{979925AD-CE2E-4178-99E5-E69FA240F5D5}" destId="{361B1E32-EEC4-47A5-AE2E-4FCC1F4B9646}" srcOrd="0" destOrd="0" presId="urn:microsoft.com/office/officeart/2005/8/layout/hierarchy6"/>
    <dgm:cxn modelId="{FADB89BF-7BD1-409D-A1E8-B7321B98DE50}" type="presOf" srcId="{64C1FEAF-B0A7-4E62-9419-5BCB5E562F74}" destId="{39144C4D-4021-41B5-8CEB-A0140770F34C}" srcOrd="0" destOrd="0" presId="urn:microsoft.com/office/officeart/2005/8/layout/hierarchy6"/>
    <dgm:cxn modelId="{CB984BDB-57F8-417F-B91E-D08E6BCDC9D5}" srcId="{4FAC8C2F-3347-41CC-ABE7-727FFCBDFC3A}" destId="{64C1FEAF-B0A7-4E62-9419-5BCB5E562F74}" srcOrd="1" destOrd="0" parTransId="{224FC3C7-A553-4C5E-A85F-593CE9A8E3BA}" sibTransId="{C0FAE58C-3173-4F19-B9AA-C92036989C0D}"/>
    <dgm:cxn modelId="{FA3670E6-ECD6-4B6F-8087-0B2D171E2AB8}" type="presOf" srcId="{F0B9D65D-EBCE-4552-A5D2-9E0411B32590}" destId="{A7730FEE-A731-490D-978A-D203260C7653}" srcOrd="0" destOrd="0" presId="urn:microsoft.com/office/officeart/2005/8/layout/hierarchy6"/>
    <dgm:cxn modelId="{FF9A15F2-1E2C-4F58-997A-48A9A12156CA}" type="presOf" srcId="{57B71DD7-94AA-4950-AF4D-694B08552292}" destId="{954F0471-70E4-4F15-A3F3-3A5CB5F5406F}" srcOrd="0" destOrd="0" presId="urn:microsoft.com/office/officeart/2005/8/layout/hierarchy6"/>
    <dgm:cxn modelId="{D41E25CA-F300-42F5-BC32-07CB970DADF0}" type="presParOf" srcId="{97BE0CC2-2E35-4614-9424-7931D8F3D566}" destId="{EF75DF2C-3491-46B3-AEE2-496D16693143}" srcOrd="0" destOrd="0" presId="urn:microsoft.com/office/officeart/2005/8/layout/hierarchy6"/>
    <dgm:cxn modelId="{C152A876-C9BC-40BD-ABE8-419720671B90}" type="presParOf" srcId="{EF75DF2C-3491-46B3-AEE2-496D16693143}" destId="{E1AC6501-442F-4F82-BF1F-6191B67F0A73}" srcOrd="0" destOrd="0" presId="urn:microsoft.com/office/officeart/2005/8/layout/hierarchy6"/>
    <dgm:cxn modelId="{0FC64FAB-633C-4D9B-9503-79DCEB364763}" type="presParOf" srcId="{E1AC6501-442F-4F82-BF1F-6191B67F0A73}" destId="{1D5DA425-7A06-4B39-BA98-F5633D4B4443}" srcOrd="0" destOrd="0" presId="urn:microsoft.com/office/officeart/2005/8/layout/hierarchy6"/>
    <dgm:cxn modelId="{49456FF1-0E96-47CF-8C1A-BFC72E55F774}" type="presParOf" srcId="{1D5DA425-7A06-4B39-BA98-F5633D4B4443}" destId="{A7730FEE-A731-490D-978A-D203260C7653}" srcOrd="0" destOrd="0" presId="urn:microsoft.com/office/officeart/2005/8/layout/hierarchy6"/>
    <dgm:cxn modelId="{69563E2D-6468-4F2C-BB15-B56BD80B33B5}" type="presParOf" srcId="{1D5DA425-7A06-4B39-BA98-F5633D4B4443}" destId="{4D2583A6-4FD4-4144-8E7D-D2721C30C9B3}" srcOrd="1" destOrd="0" presId="urn:microsoft.com/office/officeart/2005/8/layout/hierarchy6"/>
    <dgm:cxn modelId="{58F24D7B-D7F7-4F07-9A8A-83BB5EE52965}" type="presParOf" srcId="{4D2583A6-4FD4-4144-8E7D-D2721C30C9B3}" destId="{954F0471-70E4-4F15-A3F3-3A5CB5F5406F}" srcOrd="0" destOrd="0" presId="urn:microsoft.com/office/officeart/2005/8/layout/hierarchy6"/>
    <dgm:cxn modelId="{A930366D-49AA-44B9-9E55-46FD0578C1F4}" type="presParOf" srcId="{4D2583A6-4FD4-4144-8E7D-D2721C30C9B3}" destId="{2ADA7B89-1ADD-4E1D-B791-C9635B6E51FD}" srcOrd="1" destOrd="0" presId="urn:microsoft.com/office/officeart/2005/8/layout/hierarchy6"/>
    <dgm:cxn modelId="{D2D18B3F-56BE-4A2D-A100-3F2C5300E05F}" type="presParOf" srcId="{2ADA7B89-1ADD-4E1D-B791-C9635B6E51FD}" destId="{67D49282-B196-4B9D-B417-77F7AFA38F8B}" srcOrd="0" destOrd="0" presId="urn:microsoft.com/office/officeart/2005/8/layout/hierarchy6"/>
    <dgm:cxn modelId="{8173F515-AAB1-4B65-A412-E6001B79084C}" type="presParOf" srcId="{2ADA7B89-1ADD-4E1D-B791-C9635B6E51FD}" destId="{1701F524-CDE8-4C52-A5E5-CBF97BC84827}" srcOrd="1" destOrd="0" presId="urn:microsoft.com/office/officeart/2005/8/layout/hierarchy6"/>
    <dgm:cxn modelId="{61A49D9D-D77E-46C7-925D-A12E3F37BB1B}" type="presParOf" srcId="{1701F524-CDE8-4C52-A5E5-CBF97BC84827}" destId="{21809D51-1424-474B-8D31-B02AF515BCD9}" srcOrd="0" destOrd="0" presId="urn:microsoft.com/office/officeart/2005/8/layout/hierarchy6"/>
    <dgm:cxn modelId="{9D6B280C-775F-4A13-84B1-43C207CDA6A5}" type="presParOf" srcId="{1701F524-CDE8-4C52-A5E5-CBF97BC84827}" destId="{5EA22DCE-ACED-4F79-8202-C29AEDFBF9FE}" srcOrd="1" destOrd="0" presId="urn:microsoft.com/office/officeart/2005/8/layout/hierarchy6"/>
    <dgm:cxn modelId="{E3379808-9385-4C1E-8F00-BC4490258A6A}" type="presParOf" srcId="{5EA22DCE-ACED-4F79-8202-C29AEDFBF9FE}" destId="{9A4E8423-02B4-475B-A9B1-0A8BDF737B77}" srcOrd="0" destOrd="0" presId="urn:microsoft.com/office/officeart/2005/8/layout/hierarchy6"/>
    <dgm:cxn modelId="{CA2332AE-AABF-4A9E-BADD-17FA204E586B}" type="presParOf" srcId="{5EA22DCE-ACED-4F79-8202-C29AEDFBF9FE}" destId="{52E79348-161D-4C5F-AEE2-FA818EA795F5}" srcOrd="1" destOrd="0" presId="urn:microsoft.com/office/officeart/2005/8/layout/hierarchy6"/>
    <dgm:cxn modelId="{446EDECF-4391-4C11-AFAB-1A79BAD851C5}" type="presParOf" srcId="{1701F524-CDE8-4C52-A5E5-CBF97BC84827}" destId="{BC7DCDE4-EDB9-4B7F-957F-60D762DD381C}" srcOrd="2" destOrd="0" presId="urn:microsoft.com/office/officeart/2005/8/layout/hierarchy6"/>
    <dgm:cxn modelId="{30241EEC-E565-485E-AB59-D141527B0CBA}" type="presParOf" srcId="{1701F524-CDE8-4C52-A5E5-CBF97BC84827}" destId="{F540ACCC-F70F-48DC-8A5F-A4CBD5C66789}" srcOrd="3" destOrd="0" presId="urn:microsoft.com/office/officeart/2005/8/layout/hierarchy6"/>
    <dgm:cxn modelId="{94F2F68E-318B-4DE0-B253-B7E498B8D39F}" type="presParOf" srcId="{F540ACCC-F70F-48DC-8A5F-A4CBD5C66789}" destId="{39144C4D-4021-41B5-8CEB-A0140770F34C}" srcOrd="0" destOrd="0" presId="urn:microsoft.com/office/officeart/2005/8/layout/hierarchy6"/>
    <dgm:cxn modelId="{34884715-FD64-4923-A32E-3C87AB878416}" type="presParOf" srcId="{F540ACCC-F70F-48DC-8A5F-A4CBD5C66789}" destId="{1F4970CF-AE19-4F27-A2C2-76CF126A6543}" srcOrd="1" destOrd="0" presId="urn:microsoft.com/office/officeart/2005/8/layout/hierarchy6"/>
    <dgm:cxn modelId="{05682764-A23A-4B0D-87D2-C49ABA0A9766}" type="presParOf" srcId="{4D2583A6-4FD4-4144-8E7D-D2721C30C9B3}" destId="{361B1E32-EEC4-47A5-AE2E-4FCC1F4B9646}" srcOrd="2" destOrd="0" presId="urn:microsoft.com/office/officeart/2005/8/layout/hierarchy6"/>
    <dgm:cxn modelId="{5102842A-8798-4EFC-8846-5C702197BD45}" type="presParOf" srcId="{4D2583A6-4FD4-4144-8E7D-D2721C30C9B3}" destId="{E63467BC-AD2B-44B3-8A5D-B65D38F44B1D}" srcOrd="3" destOrd="0" presId="urn:microsoft.com/office/officeart/2005/8/layout/hierarchy6"/>
    <dgm:cxn modelId="{E9428B98-F831-4403-B156-E0B44AA6DF14}" type="presParOf" srcId="{E63467BC-AD2B-44B3-8A5D-B65D38F44B1D}" destId="{7DD9C765-B48C-4EB8-A323-01B487A4D262}" srcOrd="0" destOrd="0" presId="urn:microsoft.com/office/officeart/2005/8/layout/hierarchy6"/>
    <dgm:cxn modelId="{CDC4F41F-F866-4988-9FD9-74967D4B8715}" type="presParOf" srcId="{E63467BC-AD2B-44B3-8A5D-B65D38F44B1D}" destId="{4D7A1EA1-1645-48DC-8719-9E4080359F56}" srcOrd="1" destOrd="0" presId="urn:microsoft.com/office/officeart/2005/8/layout/hierarchy6"/>
    <dgm:cxn modelId="{CBEB6B89-9536-4326-9995-C900F25D5C80}" type="presParOf" srcId="{97BE0CC2-2E35-4614-9424-7931D8F3D566}" destId="{3D09F4DE-75EF-4092-880C-DBFF1D353A74}" srcOrd="1" destOrd="0" presId="urn:microsoft.com/office/officeart/2005/8/layout/hierarchy6"/>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3672010-A171-4D7E-89C5-DED2F4D805E3}" type="doc">
      <dgm:prSet loTypeId="urn:microsoft.com/office/officeart/2009/3/layout/HorizontalOrganizationChart" loCatId="hierarchy" qsTypeId="urn:microsoft.com/office/officeart/2005/8/quickstyle/simple4" qsCatId="simple" csTypeId="urn:microsoft.com/office/officeart/2005/8/colors/accent0_3" csCatId="mainScheme" phldr="1"/>
      <dgm:spPr/>
      <dgm:t>
        <a:bodyPr/>
        <a:lstStyle/>
        <a:p>
          <a:endParaRPr lang="zh-CN" altLang="en-US"/>
        </a:p>
      </dgm:t>
    </dgm:pt>
    <mc:AlternateContent xmlns:mc="http://schemas.openxmlformats.org/markup-compatibility/2006" xmlns:a14="http://schemas.microsoft.com/office/drawing/2010/main">
      <mc:Choice Requires="a14">
        <dgm:pt modelId="{F0B9D65D-EBCE-4552-A5D2-9E0411B32590}">
          <dgm:prSet phldrT="[文本]" custT="1"/>
          <dgm:spPr>
            <a:xfrm>
              <a:off x="1505" y="849269"/>
              <a:ext cx="1115573" cy="340250"/>
            </a:xfrm>
            <a:prstGeom prst="rect">
              <a:avLst/>
            </a:prstGeom>
          </dgm:spPr>
          <dgm:t>
            <a:bodyPr/>
            <a:lstStyle/>
            <a:p>
              <a:pPr>
                <a:buNone/>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ea typeface="+mn-ea"/>
                        <a:cs typeface="+mn-cs"/>
                        <a:sym typeface="+mn-lt"/>
                      </a:rPr>
                      <m:t>𝝍</m:t>
                    </m:r>
                    <m:r>
                      <a:rPr lang="en-US" altLang="zh-CN" sz="1200" b="1" i="1" smtClean="0">
                        <a:latin typeface="Cambria Math" panose="02040503050406030204" pitchFamily="18" charset="0"/>
                        <a:ea typeface="+mn-ea"/>
                        <a:cs typeface="+mn-cs"/>
                        <a:sym typeface="+mn-lt"/>
                      </a:rPr>
                      <m:t>(</m:t>
                    </m:r>
                    <m:r>
                      <a:rPr lang="en-US" altLang="zh-CN" sz="1200" b="1" i="1" smtClean="0">
                        <a:latin typeface="Cambria Math" panose="02040503050406030204" pitchFamily="18" charset="0"/>
                        <a:ea typeface="+mn-ea"/>
                        <a:cs typeface="+mn-cs"/>
                        <a:sym typeface="+mn-lt"/>
                      </a:rPr>
                      <m:t>𝟑𝟔𝟖𝟔</m:t>
                    </m:r>
                    <m:r>
                      <a:rPr lang="en-US" altLang="zh-CN" sz="1200" b="1" i="1" smtClean="0">
                        <a:latin typeface="Cambria Math" panose="02040503050406030204" pitchFamily="18" charset="0"/>
                        <a:ea typeface="+mn-ea"/>
                        <a:cs typeface="+mn-cs"/>
                        <a:sym typeface="+mn-lt"/>
                      </a:rPr>
                      <m:t>)</m:t>
                    </m:r>
                  </m:oMath>
                </m:oMathPara>
              </a14:m>
              <a:endParaRPr lang="zh-CN" altLang="en-US" sz="1200" dirty="0">
                <a:latin typeface="Times New Roman"/>
                <a:ea typeface="微软雅黑"/>
                <a:cs typeface="+mn-cs"/>
                <a:sym typeface="+mn-lt"/>
              </a:endParaRPr>
            </a:p>
          </dgm:t>
        </dgm:pt>
      </mc:Choice>
      <mc:Fallback xmlns="">
        <dgm:pt modelId="{F0B9D65D-EBCE-4552-A5D2-9E0411B32590}">
          <dgm:prSet phldrT="[文本]" custT="1"/>
          <dgm:spPr>
            <a:xfrm>
              <a:off x="1505" y="849269"/>
              <a:ext cx="1115573" cy="340250"/>
            </a:xfrm>
            <a:prstGeom prst="rect">
              <a:avLst/>
            </a:prstGeom>
          </dgm:spPr>
          <dgm:t>
            <a:bodyPr/>
            <a:lstStyle/>
            <a:p>
              <a:pPr>
                <a:buNone/>
              </a:pPr>
              <a:r>
                <a:rPr lang="en-US" altLang="zh-CN" sz="1200" b="1" i="0">
                  <a:latin typeface="Cambria Math" panose="02040503050406030204" pitchFamily="18" charset="0"/>
                  <a:ea typeface="+mn-ea"/>
                  <a:cs typeface="+mn-cs"/>
                  <a:sym typeface="+mn-lt"/>
                </a:rPr>
                <a:t>𝝍(𝟑𝟔𝟖𝟔)</a:t>
              </a:r>
              <a:endParaRPr lang="zh-CN" altLang="en-US" sz="1200" dirty="0">
                <a:latin typeface="Times New Roman"/>
                <a:ea typeface="微软雅黑"/>
                <a:cs typeface="+mn-cs"/>
                <a:sym typeface="+mn-lt"/>
              </a:endParaRPr>
            </a:p>
          </dgm:t>
        </dgm:pt>
      </mc:Fallback>
    </mc:AlternateContent>
    <dgm:pt modelId="{F9C88D26-CF2C-4422-B16F-10010FBE1CB8}" type="parTrans" cxnId="{2364A445-8687-4FF3-AD97-3892246319D3}">
      <dgm:prSet/>
      <dgm:spPr/>
      <dgm:t>
        <a:bodyPr/>
        <a:lstStyle/>
        <a:p>
          <a:endParaRPr lang="zh-CN" altLang="en-US" sz="1400"/>
        </a:p>
      </dgm:t>
    </dgm:pt>
    <dgm:pt modelId="{8DE8DE4A-8A5E-4BB9-B9D9-EE59B4144658}" type="sibTrans" cxnId="{2364A445-8687-4FF3-AD97-3892246319D3}">
      <dgm:prSet/>
      <dgm:spPr/>
      <dgm:t>
        <a:bodyPr/>
        <a:lstStyle/>
        <a:p>
          <a:endParaRPr lang="zh-CN" altLang="en-US" sz="1400"/>
        </a:p>
      </dgm:t>
    </dgm:pt>
    <mc:AlternateContent xmlns:mc="http://schemas.openxmlformats.org/markup-compatibility/2006" xmlns:a14="http://schemas.microsoft.com/office/drawing/2010/main">
      <mc:Choice Requires="a14">
        <dgm:pt modelId="{4FAC8C2F-3347-41CC-ABE7-727FFCBDFC3A}">
          <dgm:prSet phldrT="[文本]" custT="1"/>
          <dgm:spPr>
            <a:xfrm>
              <a:off x="1340194" y="609420"/>
              <a:ext cx="1115573" cy="340250"/>
            </a:xfrm>
            <a:prstGeom prst="rect">
              <a:avLst/>
            </a:prstGeom>
          </dgm:spPr>
          <dgm:t>
            <a:bodyPr/>
            <a:lstStyle/>
            <a:p>
              <a:pPr>
                <a:buNone/>
              </a:pPr>
              <a14:m>
                <m:oMathPara xmlns:m="http://schemas.openxmlformats.org/officeDocument/2006/math">
                  <m:oMathParaPr>
                    <m:jc m:val="centerGroup"/>
                  </m:oMathParaPr>
                  <m:oMath xmlns:m="http://schemas.openxmlformats.org/officeDocument/2006/math">
                    <m:sSub>
                      <m:sSubPr>
                        <m:ctrlPr>
                          <a:rPr lang="zh-CN" altLang="en-US" sz="1200" b="1" i="1" smtClean="0">
                            <a:latin typeface="Cambria Math" panose="02040503050406030204" pitchFamily="18" charset="0"/>
                            <a:ea typeface="+mn-ea"/>
                            <a:cs typeface="+mn-cs"/>
                            <a:sym typeface="+mn-lt"/>
                          </a:rPr>
                        </m:ctrlPr>
                      </m:sSubPr>
                      <m:e>
                        <m:r>
                          <a:rPr lang="zh-CN" altLang="en-US" sz="1200" b="1" i="1">
                            <a:latin typeface="Cambria Math" panose="02040503050406030204" pitchFamily="18" charset="0"/>
                            <a:ea typeface="+mn-ea"/>
                            <a:cs typeface="+mn-cs"/>
                            <a:sym typeface="+mn-lt"/>
                          </a:rPr>
                          <m:t>𝝌</m:t>
                        </m:r>
                      </m:e>
                      <m:sub>
                        <m:r>
                          <a:rPr lang="zh-CN" altLang="en-US" sz="1200" b="1" i="1">
                            <a:latin typeface="Cambria Math" panose="02040503050406030204" pitchFamily="18" charset="0"/>
                            <a:ea typeface="+mn-ea"/>
                            <a:cs typeface="+mn-cs"/>
                            <a:sym typeface="+mn-lt"/>
                          </a:rPr>
                          <m:t>𝒄</m:t>
                        </m:r>
                        <m:r>
                          <a:rPr lang="en-US" altLang="zh-CN" sz="1200" b="1" i="1">
                            <a:latin typeface="Cambria Math" panose="02040503050406030204" pitchFamily="18" charset="0"/>
                            <a:ea typeface="+mn-ea"/>
                            <a:cs typeface="+mn-cs"/>
                            <a:sym typeface="+mn-lt"/>
                          </a:rPr>
                          <m:t>𝑱</m:t>
                        </m:r>
                      </m:sub>
                    </m:sSub>
                  </m:oMath>
                </m:oMathPara>
              </a14:m>
              <a:endParaRPr lang="zh-CN" altLang="en-US" sz="1200" dirty="0">
                <a:latin typeface="Times New Roman"/>
                <a:ea typeface="微软雅黑"/>
                <a:cs typeface="+mn-cs"/>
                <a:sym typeface="+mn-lt"/>
              </a:endParaRPr>
            </a:p>
          </dgm:t>
        </dgm:pt>
      </mc:Choice>
      <mc:Fallback xmlns="">
        <dgm:pt modelId="{4FAC8C2F-3347-41CC-ABE7-727FFCBDFC3A}">
          <dgm:prSet phldrT="[文本]" custT="1"/>
          <dgm:spPr>
            <a:xfrm>
              <a:off x="1340194" y="609420"/>
              <a:ext cx="1115573" cy="340250"/>
            </a:xfrm>
            <a:prstGeom prst="rect">
              <a:avLst/>
            </a:prstGeom>
          </dgm:spPr>
          <dgm:t>
            <a:bodyPr/>
            <a:lstStyle/>
            <a:p>
              <a:pPr>
                <a:buNone/>
              </a:pPr>
              <a:r>
                <a:rPr lang="zh-CN" altLang="en-US" sz="1200" b="1" i="0">
                  <a:latin typeface="Cambria Math" panose="02040503050406030204" pitchFamily="18" charset="0"/>
                  <a:ea typeface="+mn-ea"/>
                  <a:cs typeface="+mn-cs"/>
                  <a:sym typeface="+mn-lt"/>
                </a:rPr>
                <a:t>𝝌_𝒄</a:t>
              </a:r>
              <a:r>
                <a:rPr lang="en-US" altLang="zh-CN" sz="1200" b="1" i="0">
                  <a:latin typeface="Cambria Math" panose="02040503050406030204" pitchFamily="18" charset="0"/>
                  <a:ea typeface="+mn-ea"/>
                  <a:cs typeface="+mn-cs"/>
                  <a:sym typeface="+mn-lt"/>
                </a:rPr>
                <a:t>𝑱</a:t>
              </a:r>
              <a:endParaRPr lang="zh-CN" altLang="en-US" sz="1200" dirty="0">
                <a:latin typeface="Times New Roman"/>
                <a:ea typeface="微软雅黑"/>
                <a:cs typeface="+mn-cs"/>
                <a:sym typeface="+mn-lt"/>
              </a:endParaRPr>
            </a:p>
          </dgm:t>
        </dgm:pt>
      </mc:Fallback>
    </mc:AlternateContent>
    <dgm:pt modelId="{57B71DD7-94AA-4950-AF4D-694B08552292}" type="parTrans" cxnId="{7D4D3D6E-3F79-4CF9-B107-42E584476FBE}">
      <dgm:prSet/>
      <dgm:spPr>
        <a:xfrm>
          <a:off x="1117079" y="779545"/>
          <a:ext cx="223114" cy="239848"/>
        </a:xfrm>
        <a:custGeom>
          <a:avLst/>
          <a:gdLst/>
          <a:ahLst/>
          <a:cxnLst/>
          <a:rect l="0" t="0" r="0" b="0"/>
          <a:pathLst>
            <a:path>
              <a:moveTo>
                <a:pt x="0" y="239848"/>
              </a:moveTo>
              <a:lnTo>
                <a:pt x="111557" y="239848"/>
              </a:lnTo>
              <a:lnTo>
                <a:pt x="111557" y="0"/>
              </a:lnTo>
              <a:lnTo>
                <a:pt x="223114" y="0"/>
              </a:lnTo>
            </a:path>
          </a:pathLst>
        </a:custGeom>
      </dgm:spPr>
      <dgm:t>
        <a:bodyPr/>
        <a:lstStyle/>
        <a:p>
          <a:endParaRPr lang="zh-CN" altLang="en-US" sz="1400"/>
        </a:p>
      </dgm:t>
    </dgm:pt>
    <dgm:pt modelId="{28EE36F1-753A-4B5A-B637-D3A2527BEAF1}" type="sibTrans" cxnId="{7D4D3D6E-3F79-4CF9-B107-42E584476FBE}">
      <dgm:prSet/>
      <dgm:spPr/>
      <dgm:t>
        <a:bodyPr/>
        <a:lstStyle/>
        <a:p>
          <a:endParaRPr lang="zh-CN" altLang="en-US" sz="1400"/>
        </a:p>
      </dgm:t>
    </dgm:pt>
    <mc:AlternateContent xmlns:mc="http://schemas.openxmlformats.org/markup-compatibility/2006" xmlns:a14="http://schemas.microsoft.com/office/drawing/2010/main">
      <mc:Choice Requires="a14">
        <dgm:pt modelId="{72512706-EAAE-45B3-89F3-56A5A893F63A}">
          <dgm:prSet phldrT="[文本]" custT="1"/>
          <dgm:spPr>
            <a:xfrm>
              <a:off x="2678883" y="369572"/>
              <a:ext cx="1115573" cy="340250"/>
            </a:xfrm>
            <a:prstGeom prst="rect">
              <a:avLst/>
            </a:prstGeom>
          </dgm:spPr>
          <dgm:t>
            <a:bodyPr/>
            <a:lstStyle/>
            <a:p>
              <a:pPr>
                <a:buNone/>
              </a:pPr>
              <a14:m>
                <m:oMathPara xmlns:m="http://schemas.openxmlformats.org/officeDocument/2006/math">
                  <m:oMathParaPr>
                    <m:jc m:val="centerGroup"/>
                  </m:oMathParaPr>
                  <m:oMath xmlns:m="http://schemas.openxmlformats.org/officeDocument/2006/math">
                    <m:sSup>
                      <m:sSupPr>
                        <m:ctrlPr>
                          <a:rPr lang="zh-CN" altLang="en-US" sz="1200" b="1" i="1" smtClean="0">
                            <a:latin typeface="Cambria Math" panose="02040503050406030204" pitchFamily="18" charset="0"/>
                            <a:ea typeface="+mn-ea"/>
                            <a:cs typeface="+mn-cs"/>
                            <a:sym typeface="+mn-lt"/>
                          </a:rPr>
                        </m:ctrlPr>
                      </m:sSupPr>
                      <m:e>
                        <m:r>
                          <a:rPr lang="zh-CN" altLang="en-US" sz="1200" b="1" i="1">
                            <a:latin typeface="Cambria Math" panose="02040503050406030204" pitchFamily="18" charset="0"/>
                            <a:ea typeface="+mn-ea"/>
                            <a:cs typeface="+mn-cs"/>
                            <a:sym typeface="+mn-lt"/>
                          </a:rPr>
                          <m:t>𝝅</m:t>
                        </m:r>
                      </m:e>
                      <m:sup>
                        <m:r>
                          <a:rPr lang="zh-CN" altLang="en-US" sz="1200" b="1" i="1">
                            <a:latin typeface="Cambria Math" panose="02040503050406030204" pitchFamily="18" charset="0"/>
                            <a:ea typeface="+mn-ea"/>
                            <a:cs typeface="+mn-cs"/>
                            <a:sym typeface="+mn-lt"/>
                          </a:rPr>
                          <m:t>+</m:t>
                        </m:r>
                      </m:sup>
                    </m:sSup>
                    <m:r>
                      <a:rPr lang="en-US" altLang="zh-CN" sz="1200" b="1" i="1" smtClean="0">
                        <a:latin typeface="Cambria Math" panose="02040503050406030204" pitchFamily="18" charset="0"/>
                        <a:ea typeface="+mn-ea"/>
                        <a:cs typeface="+mn-cs"/>
                        <a:sym typeface="+mn-lt"/>
                      </a:rPr>
                      <m:t>/</m:t>
                    </m:r>
                    <m:sSup>
                      <m:sSupPr>
                        <m:ctrlPr>
                          <a:rPr lang="zh-CN" altLang="en-US" sz="1200" b="1" i="1" smtClean="0">
                            <a:latin typeface="Cambria Math" panose="02040503050406030204" pitchFamily="18" charset="0"/>
                            <a:ea typeface="+mn-ea"/>
                            <a:cs typeface="+mn-cs"/>
                            <a:sym typeface="+mn-lt"/>
                          </a:rPr>
                        </m:ctrlPr>
                      </m:sSupPr>
                      <m:e>
                        <m:r>
                          <a:rPr lang="en-US" altLang="zh-CN" sz="1200" b="1" i="1">
                            <a:latin typeface="Cambria Math" panose="02040503050406030204" pitchFamily="18" charset="0"/>
                            <a:ea typeface="+mn-ea"/>
                            <a:cs typeface="+mn-cs"/>
                            <a:sym typeface="+mn-lt"/>
                          </a:rPr>
                          <m:t>𝑲</m:t>
                        </m:r>
                      </m:e>
                      <m:sup>
                        <m:r>
                          <a:rPr lang="zh-CN" altLang="en-US" sz="1200" b="1" i="1">
                            <a:latin typeface="Cambria Math" panose="02040503050406030204" pitchFamily="18" charset="0"/>
                            <a:ea typeface="+mn-ea"/>
                            <a:cs typeface="+mn-cs"/>
                            <a:sym typeface="+mn-lt"/>
                          </a:rPr>
                          <m:t>+</m:t>
                        </m:r>
                      </m:sup>
                    </m:sSup>
                  </m:oMath>
                </m:oMathPara>
              </a14:m>
              <a:endParaRPr lang="zh-CN" altLang="en-US" sz="1200" dirty="0">
                <a:latin typeface="Times New Roman"/>
                <a:ea typeface="微软雅黑"/>
                <a:cs typeface="+mn-cs"/>
                <a:sym typeface="+mn-lt"/>
              </a:endParaRPr>
            </a:p>
          </dgm:t>
        </dgm:pt>
      </mc:Choice>
      <mc:Fallback xmlns="">
        <dgm:pt modelId="{72512706-EAAE-45B3-89F3-56A5A893F63A}">
          <dgm:prSet phldrT="[文本]" custT="1"/>
          <dgm:spPr>
            <a:xfrm>
              <a:off x="2678883" y="369572"/>
              <a:ext cx="1115573" cy="340250"/>
            </a:xfrm>
            <a:prstGeom prst="rect">
              <a:avLst/>
            </a:prstGeom>
          </dgm:spPr>
          <dgm:t>
            <a:bodyPr/>
            <a:lstStyle/>
            <a:p>
              <a:pPr>
                <a:buNone/>
              </a:pPr>
              <a:r>
                <a:rPr lang="zh-CN" altLang="en-US" sz="1200" b="1" i="0">
                  <a:latin typeface="Cambria Math" panose="02040503050406030204" pitchFamily="18" charset="0"/>
                  <a:ea typeface="+mn-ea"/>
                  <a:cs typeface="+mn-cs"/>
                  <a:sym typeface="+mn-lt"/>
                </a:rPr>
                <a:t>𝝅^+</a:t>
              </a:r>
              <a:r>
                <a:rPr lang="en-US" altLang="zh-CN" sz="1200" b="1" i="0">
                  <a:latin typeface="Cambria Math" panose="02040503050406030204" pitchFamily="18" charset="0"/>
                  <a:ea typeface="+mn-ea"/>
                  <a:cs typeface="+mn-cs"/>
                  <a:sym typeface="+mn-lt"/>
                </a:rPr>
                <a:t>/𝑲</a:t>
              </a:r>
              <a:r>
                <a:rPr lang="zh-CN" altLang="en-US" sz="1200" b="1" i="0">
                  <a:latin typeface="Cambria Math" panose="02040503050406030204" pitchFamily="18" charset="0"/>
                  <a:ea typeface="+mn-ea"/>
                  <a:cs typeface="+mn-cs"/>
                  <a:sym typeface="+mn-lt"/>
                </a:rPr>
                <a:t>^+</a:t>
              </a:r>
              <a:endParaRPr lang="zh-CN" altLang="en-US" sz="1200" dirty="0">
                <a:latin typeface="Times New Roman"/>
                <a:ea typeface="微软雅黑"/>
                <a:cs typeface="+mn-cs"/>
                <a:sym typeface="+mn-lt"/>
              </a:endParaRPr>
            </a:p>
          </dgm:t>
        </dgm:pt>
      </mc:Fallback>
    </mc:AlternateContent>
    <dgm:pt modelId="{F6D80F20-08C4-47D8-AEC7-BF068CAF4CEB}" type="parTrans" cxnId="{AF335224-473C-4026-878D-43B7270554D7}">
      <dgm:prSet/>
      <dgm:spPr>
        <a:xfrm>
          <a:off x="2455768" y="539697"/>
          <a:ext cx="223114" cy="239848"/>
        </a:xfrm>
        <a:custGeom>
          <a:avLst/>
          <a:gdLst/>
          <a:ahLst/>
          <a:cxnLst/>
          <a:rect l="0" t="0" r="0" b="0"/>
          <a:pathLst>
            <a:path>
              <a:moveTo>
                <a:pt x="0" y="239848"/>
              </a:moveTo>
              <a:lnTo>
                <a:pt x="111557" y="239848"/>
              </a:lnTo>
              <a:lnTo>
                <a:pt x="111557" y="0"/>
              </a:lnTo>
              <a:lnTo>
                <a:pt x="223114" y="0"/>
              </a:lnTo>
            </a:path>
          </a:pathLst>
        </a:custGeom>
      </dgm:spPr>
      <dgm:t>
        <a:bodyPr/>
        <a:lstStyle/>
        <a:p>
          <a:endParaRPr lang="zh-CN" altLang="en-US" sz="1400"/>
        </a:p>
      </dgm:t>
    </dgm:pt>
    <dgm:pt modelId="{51413282-5274-481C-82EF-D6480AD99ACA}" type="sibTrans" cxnId="{AF335224-473C-4026-878D-43B7270554D7}">
      <dgm:prSet/>
      <dgm:spPr/>
      <dgm:t>
        <a:bodyPr/>
        <a:lstStyle/>
        <a:p>
          <a:endParaRPr lang="zh-CN" altLang="en-US" sz="1400"/>
        </a:p>
      </dgm:t>
    </dgm:pt>
    <mc:AlternateContent xmlns:mc="http://schemas.openxmlformats.org/markup-compatibility/2006" xmlns:a14="http://schemas.microsoft.com/office/drawing/2010/main">
      <mc:Choice Requires="a14">
        <dgm:pt modelId="{64C1FEAF-B0A7-4E62-9419-5BCB5E562F74}">
          <dgm:prSet phldrT="[文本]" custT="1"/>
          <dgm:spPr>
            <a:xfrm>
              <a:off x="2678883" y="849269"/>
              <a:ext cx="1115573" cy="340250"/>
            </a:xfrm>
            <a:prstGeom prst="rect">
              <a:avLst/>
            </a:prstGeom>
          </dgm:spPr>
          <dgm:t>
            <a:bodyPr/>
            <a:lstStyle/>
            <a:p>
              <a:pPr>
                <a:buNone/>
              </a:pPr>
              <a14:m>
                <m:oMathPara xmlns:m="http://schemas.openxmlformats.org/officeDocument/2006/math">
                  <m:oMathParaPr>
                    <m:jc m:val="centerGroup"/>
                  </m:oMathParaPr>
                  <m:oMath xmlns:m="http://schemas.openxmlformats.org/officeDocument/2006/math">
                    <m:sSup>
                      <m:sSupPr>
                        <m:ctrlPr>
                          <a:rPr lang="zh-CN" altLang="en-US" sz="1200" b="1" i="1" smtClean="0">
                            <a:latin typeface="Cambria Math" panose="02040503050406030204" pitchFamily="18" charset="0"/>
                            <a:ea typeface="+mn-ea"/>
                            <a:cs typeface="+mn-cs"/>
                            <a:sym typeface="+mn-lt"/>
                          </a:rPr>
                        </m:ctrlPr>
                      </m:sSupPr>
                      <m:e>
                        <m:r>
                          <a:rPr lang="en-US" altLang="zh-CN" sz="1200" b="1" i="1" smtClean="0">
                            <a:latin typeface="Cambria Math" panose="02040503050406030204" pitchFamily="18" charset="0"/>
                            <a:ea typeface="+mn-ea"/>
                            <a:cs typeface="+mn-cs"/>
                            <a:sym typeface="+mn-lt"/>
                          </a:rPr>
                          <m:t>𝝅</m:t>
                        </m:r>
                      </m:e>
                      <m:sup>
                        <m:r>
                          <a:rPr lang="en-US" altLang="zh-CN" sz="1200" b="1" i="1" smtClean="0">
                            <a:latin typeface="Cambria Math" panose="02040503050406030204" pitchFamily="18" charset="0"/>
                            <a:ea typeface="+mn-ea"/>
                            <a:cs typeface="+mn-cs"/>
                            <a:sym typeface="+mn-lt"/>
                          </a:rPr>
                          <m:t>−</m:t>
                        </m:r>
                      </m:sup>
                    </m:sSup>
                    <m:sSup>
                      <m:sSupPr>
                        <m:ctrlPr>
                          <a:rPr lang="zh-CN" altLang="en-US" sz="1200" b="1" i="1">
                            <a:latin typeface="Cambria Math" panose="02040503050406030204" pitchFamily="18" charset="0"/>
                            <a:ea typeface="+mn-ea"/>
                            <a:cs typeface="+mn-cs"/>
                            <a:sym typeface="+mn-lt"/>
                          </a:rPr>
                        </m:ctrlPr>
                      </m:sSupPr>
                      <m:e>
                        <m:r>
                          <a:rPr lang="en-US" altLang="zh-CN" sz="1200" b="1" i="1" smtClean="0">
                            <a:latin typeface="Cambria Math" panose="02040503050406030204" pitchFamily="18" charset="0"/>
                            <a:ea typeface="+mn-ea"/>
                            <a:cs typeface="+mn-cs"/>
                            <a:sym typeface="+mn-lt"/>
                          </a:rPr>
                          <m:t>/</m:t>
                        </m:r>
                        <m:r>
                          <a:rPr lang="en-US" altLang="zh-CN" sz="1200" b="1" i="1">
                            <a:latin typeface="Cambria Math" panose="02040503050406030204" pitchFamily="18" charset="0"/>
                            <a:ea typeface="+mn-ea"/>
                            <a:cs typeface="+mn-cs"/>
                            <a:sym typeface="+mn-lt"/>
                          </a:rPr>
                          <m:t>𝑲</m:t>
                        </m:r>
                      </m:e>
                      <m:sup>
                        <m:r>
                          <a:rPr lang="zh-CN" altLang="en-US" sz="1200" b="1" i="1">
                            <a:latin typeface="Cambria Math" panose="02040503050406030204" pitchFamily="18" charset="0"/>
                            <a:ea typeface="+mn-ea"/>
                            <a:cs typeface="+mn-cs"/>
                            <a:sym typeface="+mn-lt"/>
                          </a:rPr>
                          <m:t>−</m:t>
                        </m:r>
                      </m:sup>
                    </m:sSup>
                  </m:oMath>
                </m:oMathPara>
              </a14:m>
              <a:endParaRPr lang="zh-CN" altLang="en-US" sz="1200" dirty="0">
                <a:latin typeface="Times New Roman"/>
                <a:ea typeface="微软雅黑"/>
                <a:cs typeface="+mn-cs"/>
                <a:sym typeface="+mn-lt"/>
              </a:endParaRPr>
            </a:p>
          </dgm:t>
        </dgm:pt>
      </mc:Choice>
      <mc:Fallback xmlns="">
        <dgm:pt modelId="{64C1FEAF-B0A7-4E62-9419-5BCB5E562F74}">
          <dgm:prSet phldrT="[文本]" custT="1"/>
          <dgm:spPr>
            <a:xfrm>
              <a:off x="2678883" y="849269"/>
              <a:ext cx="1115573" cy="340250"/>
            </a:xfrm>
            <a:prstGeom prst="rect">
              <a:avLst/>
            </a:prstGeom>
          </dgm:spPr>
          <dgm:t>
            <a:bodyPr/>
            <a:lstStyle/>
            <a:p>
              <a:pPr>
                <a:buNone/>
              </a:pPr>
              <a:r>
                <a:rPr lang="en-US" altLang="zh-CN" sz="1200" b="1" i="0">
                  <a:latin typeface="Cambria Math" panose="02040503050406030204" pitchFamily="18" charset="0"/>
                  <a:ea typeface="+mn-ea"/>
                  <a:cs typeface="+mn-cs"/>
                  <a:sym typeface="+mn-lt"/>
                </a:rPr>
                <a:t>𝝅</a:t>
              </a:r>
              <a:r>
                <a:rPr lang="zh-CN" altLang="en-US" sz="1200" b="1" i="0">
                  <a:latin typeface="Cambria Math" panose="02040503050406030204" pitchFamily="18" charset="0"/>
                  <a:ea typeface="+mn-ea"/>
                  <a:cs typeface="+mn-cs"/>
                  <a:sym typeface="+mn-lt"/>
                </a:rPr>
                <a:t>^</a:t>
              </a:r>
              <a:r>
                <a:rPr lang="en-US" altLang="zh-CN" sz="1200" b="1" i="0">
                  <a:latin typeface="Cambria Math" panose="02040503050406030204" pitchFamily="18" charset="0"/>
                  <a:ea typeface="+mn-ea"/>
                  <a:cs typeface="+mn-cs"/>
                  <a:sym typeface="+mn-lt"/>
                </a:rPr>
                <a:t>−</a:t>
              </a:r>
              <a:r>
                <a:rPr lang="zh-CN" altLang="en-US" sz="1200" b="1" i="0">
                  <a:latin typeface="Cambria Math" panose="02040503050406030204" pitchFamily="18" charset="0"/>
                  <a:ea typeface="+mn-ea"/>
                  <a:cs typeface="+mn-cs"/>
                  <a:sym typeface="+mn-lt"/>
                </a:rPr>
                <a:t> 〖</a:t>
              </a:r>
              <a:r>
                <a:rPr lang="en-US" altLang="zh-CN" sz="1200" b="1" i="0">
                  <a:latin typeface="Cambria Math" panose="02040503050406030204" pitchFamily="18" charset="0"/>
                  <a:ea typeface="+mn-ea"/>
                  <a:cs typeface="+mn-cs"/>
                  <a:sym typeface="+mn-lt"/>
                </a:rPr>
                <a:t>/𝑲</a:t>
              </a:r>
              <a:r>
                <a:rPr lang="zh-CN" altLang="en-US" sz="1200" b="1" i="0">
                  <a:latin typeface="Cambria Math" panose="02040503050406030204" pitchFamily="18" charset="0"/>
                  <a:ea typeface="+mn-ea"/>
                  <a:cs typeface="+mn-cs"/>
                  <a:sym typeface="+mn-lt"/>
                </a:rPr>
                <a:t>〗^−</a:t>
              </a:r>
              <a:endParaRPr lang="zh-CN" altLang="en-US" sz="1200" dirty="0">
                <a:latin typeface="Times New Roman"/>
                <a:ea typeface="微软雅黑"/>
                <a:cs typeface="+mn-cs"/>
                <a:sym typeface="+mn-lt"/>
              </a:endParaRPr>
            </a:p>
          </dgm:t>
        </dgm:pt>
      </mc:Fallback>
    </mc:AlternateContent>
    <dgm:pt modelId="{224FC3C7-A553-4C5E-A85F-593CE9A8E3BA}" type="parTrans" cxnId="{CB984BDB-57F8-417F-B91E-D08E6BCDC9D5}">
      <dgm:prSet/>
      <dgm:spPr>
        <a:xfrm>
          <a:off x="2455768" y="779545"/>
          <a:ext cx="223114" cy="239848"/>
        </a:xfrm>
        <a:custGeom>
          <a:avLst/>
          <a:gdLst/>
          <a:ahLst/>
          <a:cxnLst/>
          <a:rect l="0" t="0" r="0" b="0"/>
          <a:pathLst>
            <a:path>
              <a:moveTo>
                <a:pt x="0" y="0"/>
              </a:moveTo>
              <a:lnTo>
                <a:pt x="111557" y="0"/>
              </a:lnTo>
              <a:lnTo>
                <a:pt x="111557" y="239848"/>
              </a:lnTo>
              <a:lnTo>
                <a:pt x="223114" y="239848"/>
              </a:lnTo>
            </a:path>
          </a:pathLst>
        </a:custGeom>
      </dgm:spPr>
      <dgm:t>
        <a:bodyPr/>
        <a:lstStyle/>
        <a:p>
          <a:endParaRPr lang="zh-CN" altLang="en-US" sz="1400"/>
        </a:p>
      </dgm:t>
    </dgm:pt>
    <dgm:pt modelId="{C0FAE58C-3173-4F19-B9AA-C92036989C0D}" type="sibTrans" cxnId="{CB984BDB-57F8-417F-B91E-D08E6BCDC9D5}">
      <dgm:prSet/>
      <dgm:spPr/>
      <dgm:t>
        <a:bodyPr/>
        <a:lstStyle/>
        <a:p>
          <a:endParaRPr lang="zh-CN" altLang="en-US" sz="1400"/>
        </a:p>
      </dgm:t>
    </dgm:pt>
    <mc:AlternateContent xmlns:mc="http://schemas.openxmlformats.org/markup-compatibility/2006" xmlns:a14="http://schemas.microsoft.com/office/drawing/2010/main">
      <mc:Choice Requires="a14">
        <dgm:pt modelId="{F2207108-F601-4691-8466-4734B822C2F5}">
          <dgm:prSet phldrT="[文本]" custT="1"/>
          <dgm:spPr>
            <a:xfrm>
              <a:off x="1340194" y="1085204"/>
              <a:ext cx="1115573" cy="340250"/>
            </a:xfrm>
            <a:prstGeom prst="rect">
              <a:avLst/>
            </a:prstGeom>
          </dgm:spPr>
          <dgm:t>
            <a:bodyPr/>
            <a:lstStyle/>
            <a:p>
              <a:pPr>
                <a:buNone/>
              </a:pPr>
              <a14:m>
                <m:oMathPara xmlns:m="http://schemas.openxmlformats.org/officeDocument/2006/math">
                  <m:oMathParaPr>
                    <m:jc m:val="centerGroup"/>
                  </m:oMathParaPr>
                  <m:oMath xmlns:m="http://schemas.openxmlformats.org/officeDocument/2006/math">
                    <m:r>
                      <a:rPr kumimoji="0" lang="zh-CN" altLang="en-US" sz="1200" b="0" i="1" u="none" strike="noStrike" cap="none" spc="0" normalizeH="0" baseline="0" noProof="0" smtClean="0">
                        <a:ln/>
                        <a:effectLst/>
                        <a:uLnTx/>
                        <a:uFillTx/>
                        <a:latin typeface="Cambria Math" panose="02040503050406030204" pitchFamily="18" charset="0"/>
                        <a:ea typeface="+mn-ea"/>
                        <a:cs typeface="+mn-cs"/>
                        <a:sym typeface="+mn-lt"/>
                      </a:rPr>
                      <m:t>𝛾</m:t>
                    </m:r>
                  </m:oMath>
                </m:oMathPara>
              </a14:m>
              <a:endParaRPr lang="zh-CN" altLang="en-US" sz="1200" dirty="0">
                <a:latin typeface="Times New Roman"/>
                <a:ea typeface="微软雅黑"/>
                <a:cs typeface="+mn-cs"/>
                <a:sym typeface="+mn-lt"/>
              </a:endParaRPr>
            </a:p>
          </dgm:t>
        </dgm:pt>
      </mc:Choice>
      <mc:Fallback xmlns="">
        <dgm:pt modelId="{F2207108-F601-4691-8466-4734B822C2F5}">
          <dgm:prSet phldrT="[文本]" custT="1"/>
          <dgm:spPr>
            <a:xfrm>
              <a:off x="1340194" y="1085204"/>
              <a:ext cx="1115573" cy="340250"/>
            </a:xfrm>
            <a:prstGeom prst="rect">
              <a:avLst/>
            </a:prstGeom>
          </dgm:spPr>
          <dgm:t>
            <a:bodyPr/>
            <a:lstStyle/>
            <a:p>
              <a:pPr>
                <a:buNone/>
              </a:pPr>
              <a:r>
                <a:rPr kumimoji="0" lang="zh-CN" altLang="en-US" sz="1200" b="0" i="0" u="none" strike="noStrike" cap="none" spc="0" normalizeH="0" baseline="0" noProof="0">
                  <a:ln/>
                  <a:effectLst/>
                  <a:uLnTx/>
                  <a:uFillTx/>
                  <a:latin typeface="Cambria Math" panose="02040503050406030204" pitchFamily="18" charset="0"/>
                  <a:ea typeface="+mn-ea"/>
                  <a:cs typeface="+mn-cs"/>
                  <a:sym typeface="+mn-lt"/>
                </a:rPr>
                <a:t>𝛾</a:t>
              </a:r>
              <a:endParaRPr lang="zh-CN" altLang="en-US" sz="1200" dirty="0">
                <a:latin typeface="Times New Roman"/>
                <a:ea typeface="微软雅黑"/>
                <a:cs typeface="+mn-cs"/>
                <a:sym typeface="+mn-lt"/>
              </a:endParaRPr>
            </a:p>
          </dgm:t>
        </dgm:pt>
      </mc:Fallback>
    </mc:AlternateContent>
    <dgm:pt modelId="{979925AD-CE2E-4178-99E5-E69FA240F5D5}" type="parTrans" cxnId="{D8BC7052-9697-4190-A6B5-43A9465B98A2}">
      <dgm:prSet/>
      <dgm:spPr>
        <a:xfrm>
          <a:off x="1117079" y="1019394"/>
          <a:ext cx="223114" cy="235935"/>
        </a:xfrm>
        <a:custGeom>
          <a:avLst/>
          <a:gdLst/>
          <a:ahLst/>
          <a:cxnLst/>
          <a:rect l="0" t="0" r="0" b="0"/>
          <a:pathLst>
            <a:path>
              <a:moveTo>
                <a:pt x="0" y="0"/>
              </a:moveTo>
              <a:lnTo>
                <a:pt x="111557" y="0"/>
              </a:lnTo>
              <a:lnTo>
                <a:pt x="111557" y="235935"/>
              </a:lnTo>
              <a:lnTo>
                <a:pt x="223114" y="235935"/>
              </a:lnTo>
            </a:path>
          </a:pathLst>
        </a:custGeom>
      </dgm:spPr>
      <dgm:t>
        <a:bodyPr/>
        <a:lstStyle/>
        <a:p>
          <a:endParaRPr lang="zh-CN" altLang="en-US" sz="1400"/>
        </a:p>
      </dgm:t>
    </dgm:pt>
    <dgm:pt modelId="{461D7D08-99BC-4FB6-A203-A72A7C4F9E9A}" type="sibTrans" cxnId="{D8BC7052-9697-4190-A6B5-43A9465B98A2}">
      <dgm:prSet/>
      <dgm:spPr/>
      <dgm:t>
        <a:bodyPr/>
        <a:lstStyle/>
        <a:p>
          <a:endParaRPr lang="zh-CN" altLang="en-US" sz="1400"/>
        </a:p>
      </dgm:t>
    </dgm:pt>
    <dgm:pt modelId="{52A27659-2155-4FE9-ACFB-162C273B9F4B}" type="pres">
      <dgm:prSet presAssocID="{33672010-A171-4D7E-89C5-DED2F4D805E3}" presName="hierChild1" presStyleCnt="0">
        <dgm:presLayoutVars>
          <dgm:orgChart val="1"/>
          <dgm:chPref val="1"/>
          <dgm:dir/>
          <dgm:animOne val="branch"/>
          <dgm:animLvl val="lvl"/>
          <dgm:resizeHandles/>
        </dgm:presLayoutVars>
      </dgm:prSet>
      <dgm:spPr/>
    </dgm:pt>
    <dgm:pt modelId="{E3385409-96DA-485D-9D5B-B5F4FB0E48EB}" type="pres">
      <dgm:prSet presAssocID="{F0B9D65D-EBCE-4552-A5D2-9E0411B32590}" presName="hierRoot1" presStyleCnt="0">
        <dgm:presLayoutVars>
          <dgm:hierBranch val="init"/>
        </dgm:presLayoutVars>
      </dgm:prSet>
      <dgm:spPr/>
    </dgm:pt>
    <dgm:pt modelId="{AC90135B-6B12-4206-B56D-04A8A053C566}" type="pres">
      <dgm:prSet presAssocID="{F0B9D65D-EBCE-4552-A5D2-9E0411B32590}" presName="rootComposite1" presStyleCnt="0"/>
      <dgm:spPr/>
    </dgm:pt>
    <dgm:pt modelId="{569A3861-FBDF-4429-B2E8-4C9B92AF08B4}" type="pres">
      <dgm:prSet presAssocID="{F0B9D65D-EBCE-4552-A5D2-9E0411B32590}" presName="rootText1" presStyleLbl="node0" presStyleIdx="0" presStyleCnt="1">
        <dgm:presLayoutVars>
          <dgm:chPref val="3"/>
        </dgm:presLayoutVars>
      </dgm:prSet>
      <dgm:spPr/>
    </dgm:pt>
    <dgm:pt modelId="{AD57A04A-123A-48BF-BEAC-DD2E4525CC1A}" type="pres">
      <dgm:prSet presAssocID="{F0B9D65D-EBCE-4552-A5D2-9E0411B32590}" presName="rootConnector1" presStyleLbl="node1" presStyleIdx="0" presStyleCnt="0"/>
      <dgm:spPr/>
    </dgm:pt>
    <dgm:pt modelId="{85B41472-8427-4F22-818C-C9DA6BDBE71F}" type="pres">
      <dgm:prSet presAssocID="{F0B9D65D-EBCE-4552-A5D2-9E0411B32590}" presName="hierChild2" presStyleCnt="0"/>
      <dgm:spPr/>
    </dgm:pt>
    <dgm:pt modelId="{47364B7F-BC1E-4907-8421-F348D3956DED}" type="pres">
      <dgm:prSet presAssocID="{57B71DD7-94AA-4950-AF4D-694B08552292}" presName="Name64" presStyleLbl="parChTrans1D2" presStyleIdx="0" presStyleCnt="2"/>
      <dgm:spPr/>
    </dgm:pt>
    <dgm:pt modelId="{41259FA5-7D1B-4F01-BFB8-D580AAF8F246}" type="pres">
      <dgm:prSet presAssocID="{4FAC8C2F-3347-41CC-ABE7-727FFCBDFC3A}" presName="hierRoot2" presStyleCnt="0">
        <dgm:presLayoutVars>
          <dgm:hierBranch val="init"/>
        </dgm:presLayoutVars>
      </dgm:prSet>
      <dgm:spPr/>
    </dgm:pt>
    <dgm:pt modelId="{76F44DD9-3C47-4986-AC6A-6E317839B4D9}" type="pres">
      <dgm:prSet presAssocID="{4FAC8C2F-3347-41CC-ABE7-727FFCBDFC3A}" presName="rootComposite" presStyleCnt="0"/>
      <dgm:spPr/>
    </dgm:pt>
    <dgm:pt modelId="{B44441A2-C49F-41DB-AE46-A2D9277D449D}" type="pres">
      <dgm:prSet presAssocID="{4FAC8C2F-3347-41CC-ABE7-727FFCBDFC3A}" presName="rootText" presStyleLbl="node2" presStyleIdx="0" presStyleCnt="2">
        <dgm:presLayoutVars>
          <dgm:chPref val="3"/>
        </dgm:presLayoutVars>
      </dgm:prSet>
      <dgm:spPr/>
    </dgm:pt>
    <dgm:pt modelId="{66725A22-7CA3-452E-9590-F103536CDFD4}" type="pres">
      <dgm:prSet presAssocID="{4FAC8C2F-3347-41CC-ABE7-727FFCBDFC3A}" presName="rootConnector" presStyleLbl="node2" presStyleIdx="0" presStyleCnt="2"/>
      <dgm:spPr/>
    </dgm:pt>
    <dgm:pt modelId="{573493CA-F8B5-4BB5-9F5D-5A77C209A275}" type="pres">
      <dgm:prSet presAssocID="{4FAC8C2F-3347-41CC-ABE7-727FFCBDFC3A}" presName="hierChild4" presStyleCnt="0"/>
      <dgm:spPr/>
    </dgm:pt>
    <dgm:pt modelId="{BD85BE67-0FCF-40FC-BB8E-E3B974F4C26C}" type="pres">
      <dgm:prSet presAssocID="{F6D80F20-08C4-47D8-AEC7-BF068CAF4CEB}" presName="Name64" presStyleLbl="parChTrans1D3" presStyleIdx="0" presStyleCnt="2"/>
      <dgm:spPr/>
    </dgm:pt>
    <dgm:pt modelId="{BE4FDF03-7BF4-47F6-AD84-9728D84A6D24}" type="pres">
      <dgm:prSet presAssocID="{72512706-EAAE-45B3-89F3-56A5A893F63A}" presName="hierRoot2" presStyleCnt="0">
        <dgm:presLayoutVars>
          <dgm:hierBranch val="init"/>
        </dgm:presLayoutVars>
      </dgm:prSet>
      <dgm:spPr/>
    </dgm:pt>
    <dgm:pt modelId="{50009062-200F-45B6-8487-7BC0512C338C}" type="pres">
      <dgm:prSet presAssocID="{72512706-EAAE-45B3-89F3-56A5A893F63A}" presName="rootComposite" presStyleCnt="0"/>
      <dgm:spPr/>
    </dgm:pt>
    <dgm:pt modelId="{4CCE0C3A-2609-422A-AC0E-98C0D241E9F1}" type="pres">
      <dgm:prSet presAssocID="{72512706-EAAE-45B3-89F3-56A5A893F63A}" presName="rootText" presStyleLbl="node3" presStyleIdx="0" presStyleCnt="2">
        <dgm:presLayoutVars>
          <dgm:chPref val="3"/>
        </dgm:presLayoutVars>
      </dgm:prSet>
      <dgm:spPr/>
    </dgm:pt>
    <dgm:pt modelId="{5B0B9420-6AC3-438A-ACF5-DB0B43DDA786}" type="pres">
      <dgm:prSet presAssocID="{72512706-EAAE-45B3-89F3-56A5A893F63A}" presName="rootConnector" presStyleLbl="node3" presStyleIdx="0" presStyleCnt="2"/>
      <dgm:spPr/>
    </dgm:pt>
    <dgm:pt modelId="{BDB4DE17-F594-47D8-8126-E6643780B1E4}" type="pres">
      <dgm:prSet presAssocID="{72512706-EAAE-45B3-89F3-56A5A893F63A}" presName="hierChild4" presStyleCnt="0"/>
      <dgm:spPr/>
    </dgm:pt>
    <dgm:pt modelId="{AE4D4A33-5B4B-442D-AD15-6FFE28199892}" type="pres">
      <dgm:prSet presAssocID="{72512706-EAAE-45B3-89F3-56A5A893F63A}" presName="hierChild5" presStyleCnt="0"/>
      <dgm:spPr/>
    </dgm:pt>
    <dgm:pt modelId="{9EA26A51-3A1B-456F-A8EE-2D15797E9D51}" type="pres">
      <dgm:prSet presAssocID="{224FC3C7-A553-4C5E-A85F-593CE9A8E3BA}" presName="Name64" presStyleLbl="parChTrans1D3" presStyleIdx="1" presStyleCnt="2"/>
      <dgm:spPr/>
    </dgm:pt>
    <dgm:pt modelId="{7CD5A7F7-05D1-4F49-AE5E-B0E91E4C1FA8}" type="pres">
      <dgm:prSet presAssocID="{64C1FEAF-B0A7-4E62-9419-5BCB5E562F74}" presName="hierRoot2" presStyleCnt="0">
        <dgm:presLayoutVars>
          <dgm:hierBranch val="init"/>
        </dgm:presLayoutVars>
      </dgm:prSet>
      <dgm:spPr/>
    </dgm:pt>
    <dgm:pt modelId="{D67790D0-E86D-4C68-9D03-EE264F4DC347}" type="pres">
      <dgm:prSet presAssocID="{64C1FEAF-B0A7-4E62-9419-5BCB5E562F74}" presName="rootComposite" presStyleCnt="0"/>
      <dgm:spPr/>
    </dgm:pt>
    <dgm:pt modelId="{86875270-A543-4BC6-85EB-D551598A8A52}" type="pres">
      <dgm:prSet presAssocID="{64C1FEAF-B0A7-4E62-9419-5BCB5E562F74}" presName="rootText" presStyleLbl="node3" presStyleIdx="1" presStyleCnt="2">
        <dgm:presLayoutVars>
          <dgm:chPref val="3"/>
        </dgm:presLayoutVars>
      </dgm:prSet>
      <dgm:spPr/>
    </dgm:pt>
    <dgm:pt modelId="{FFC1F4C7-2585-4E42-BB7B-20141D556D1C}" type="pres">
      <dgm:prSet presAssocID="{64C1FEAF-B0A7-4E62-9419-5BCB5E562F74}" presName="rootConnector" presStyleLbl="node3" presStyleIdx="1" presStyleCnt="2"/>
      <dgm:spPr/>
    </dgm:pt>
    <dgm:pt modelId="{A2E929E6-A4E2-4366-A5FA-7D8529EF9EC5}" type="pres">
      <dgm:prSet presAssocID="{64C1FEAF-B0A7-4E62-9419-5BCB5E562F74}" presName="hierChild4" presStyleCnt="0"/>
      <dgm:spPr/>
    </dgm:pt>
    <dgm:pt modelId="{45A9F4E1-4AAC-47A5-81C1-34ACCD56974C}" type="pres">
      <dgm:prSet presAssocID="{64C1FEAF-B0A7-4E62-9419-5BCB5E562F74}" presName="hierChild5" presStyleCnt="0"/>
      <dgm:spPr/>
    </dgm:pt>
    <dgm:pt modelId="{42D9163E-9252-43B3-9717-9356D2D91021}" type="pres">
      <dgm:prSet presAssocID="{4FAC8C2F-3347-41CC-ABE7-727FFCBDFC3A}" presName="hierChild5" presStyleCnt="0"/>
      <dgm:spPr/>
    </dgm:pt>
    <dgm:pt modelId="{A37D490A-4B2B-47E4-833D-B951FEA3BC5C}" type="pres">
      <dgm:prSet presAssocID="{979925AD-CE2E-4178-99E5-E69FA240F5D5}" presName="Name64" presStyleLbl="parChTrans1D2" presStyleIdx="1" presStyleCnt="2"/>
      <dgm:spPr/>
    </dgm:pt>
    <dgm:pt modelId="{8A85022E-598C-41BB-8F6E-010A8AE70428}" type="pres">
      <dgm:prSet presAssocID="{F2207108-F601-4691-8466-4734B822C2F5}" presName="hierRoot2" presStyleCnt="0">
        <dgm:presLayoutVars>
          <dgm:hierBranch val="init"/>
        </dgm:presLayoutVars>
      </dgm:prSet>
      <dgm:spPr/>
    </dgm:pt>
    <dgm:pt modelId="{F8717C4C-5D07-4A8F-911C-01B913B6101A}" type="pres">
      <dgm:prSet presAssocID="{F2207108-F601-4691-8466-4734B822C2F5}" presName="rootComposite" presStyleCnt="0"/>
      <dgm:spPr/>
    </dgm:pt>
    <dgm:pt modelId="{78A33DA9-428E-4869-ABB2-FE95AE5A1BDC}" type="pres">
      <dgm:prSet presAssocID="{F2207108-F601-4691-8466-4734B822C2F5}" presName="rootText" presStyleLbl="node2" presStyleIdx="1" presStyleCnt="2" custLinFactNeighborY="-1150">
        <dgm:presLayoutVars>
          <dgm:chPref val="3"/>
        </dgm:presLayoutVars>
      </dgm:prSet>
      <dgm:spPr/>
    </dgm:pt>
    <dgm:pt modelId="{1B5F5804-0FE8-40A9-B18D-13880F02A57F}" type="pres">
      <dgm:prSet presAssocID="{F2207108-F601-4691-8466-4734B822C2F5}" presName="rootConnector" presStyleLbl="node2" presStyleIdx="1" presStyleCnt="2"/>
      <dgm:spPr/>
    </dgm:pt>
    <dgm:pt modelId="{B17C9748-9FC6-437A-81A6-A8B14E93D49C}" type="pres">
      <dgm:prSet presAssocID="{F2207108-F601-4691-8466-4734B822C2F5}" presName="hierChild4" presStyleCnt="0"/>
      <dgm:spPr/>
    </dgm:pt>
    <dgm:pt modelId="{2ACAA14F-4EEC-4BA3-864C-BEFCD16B0546}" type="pres">
      <dgm:prSet presAssocID="{F2207108-F601-4691-8466-4734B822C2F5}" presName="hierChild5" presStyleCnt="0"/>
      <dgm:spPr/>
    </dgm:pt>
    <dgm:pt modelId="{EF595ED6-F8DD-42E3-8305-45E51CC5708D}" type="pres">
      <dgm:prSet presAssocID="{F0B9D65D-EBCE-4552-A5D2-9E0411B32590}" presName="hierChild3" presStyleCnt="0"/>
      <dgm:spPr/>
    </dgm:pt>
  </dgm:ptLst>
  <dgm:cxnLst>
    <dgm:cxn modelId="{AF335224-473C-4026-878D-43B7270554D7}" srcId="{4FAC8C2F-3347-41CC-ABE7-727FFCBDFC3A}" destId="{72512706-EAAE-45B3-89F3-56A5A893F63A}" srcOrd="0" destOrd="0" parTransId="{F6D80F20-08C4-47D8-AEC7-BF068CAF4CEB}" sibTransId="{51413282-5274-481C-82EF-D6480AD99ACA}"/>
    <dgm:cxn modelId="{3C981D27-3AE8-4B77-9A8D-30D8A6BCC3A9}" type="presOf" srcId="{72512706-EAAE-45B3-89F3-56A5A893F63A}" destId="{4CCE0C3A-2609-422A-AC0E-98C0D241E9F1}" srcOrd="0" destOrd="0" presId="urn:microsoft.com/office/officeart/2009/3/layout/HorizontalOrganizationChart"/>
    <dgm:cxn modelId="{86346529-0465-431D-9CFE-7514BFE37C88}" type="presOf" srcId="{4FAC8C2F-3347-41CC-ABE7-727FFCBDFC3A}" destId="{B44441A2-C49F-41DB-AE46-A2D9277D449D}" srcOrd="0" destOrd="0" presId="urn:microsoft.com/office/officeart/2009/3/layout/HorizontalOrganizationChart"/>
    <dgm:cxn modelId="{2364A445-8687-4FF3-AD97-3892246319D3}" srcId="{33672010-A171-4D7E-89C5-DED2F4D805E3}" destId="{F0B9D65D-EBCE-4552-A5D2-9E0411B32590}" srcOrd="0" destOrd="0" parTransId="{F9C88D26-CF2C-4422-B16F-10010FBE1CB8}" sibTransId="{8DE8DE4A-8A5E-4BB9-B9D9-EE59B4144658}"/>
    <dgm:cxn modelId="{D04EB66D-48EB-4F18-A957-72FF38CD4292}" type="presOf" srcId="{F2207108-F601-4691-8466-4734B822C2F5}" destId="{78A33DA9-428E-4869-ABB2-FE95AE5A1BDC}" srcOrd="0" destOrd="0" presId="urn:microsoft.com/office/officeart/2009/3/layout/HorizontalOrganizationChart"/>
    <dgm:cxn modelId="{7D4D3D6E-3F79-4CF9-B107-42E584476FBE}" srcId="{F0B9D65D-EBCE-4552-A5D2-9E0411B32590}" destId="{4FAC8C2F-3347-41CC-ABE7-727FFCBDFC3A}" srcOrd="0" destOrd="0" parTransId="{57B71DD7-94AA-4950-AF4D-694B08552292}" sibTransId="{28EE36F1-753A-4B5A-B637-D3A2527BEAF1}"/>
    <dgm:cxn modelId="{5A490A70-AFE1-470A-AFE2-FB03BD816869}" type="presOf" srcId="{979925AD-CE2E-4178-99E5-E69FA240F5D5}" destId="{A37D490A-4B2B-47E4-833D-B951FEA3BC5C}" srcOrd="0" destOrd="0" presId="urn:microsoft.com/office/officeart/2009/3/layout/HorizontalOrganizationChart"/>
    <dgm:cxn modelId="{D8BC7052-9697-4190-A6B5-43A9465B98A2}" srcId="{F0B9D65D-EBCE-4552-A5D2-9E0411B32590}" destId="{F2207108-F601-4691-8466-4734B822C2F5}" srcOrd="1" destOrd="0" parTransId="{979925AD-CE2E-4178-99E5-E69FA240F5D5}" sibTransId="{461D7D08-99BC-4FB6-A203-A72A7C4F9E9A}"/>
    <dgm:cxn modelId="{49DA7589-6D6B-4FB1-878B-1C471410470C}" type="presOf" srcId="{F2207108-F601-4691-8466-4734B822C2F5}" destId="{1B5F5804-0FE8-40A9-B18D-13880F02A57F}" srcOrd="1" destOrd="0" presId="urn:microsoft.com/office/officeart/2009/3/layout/HorizontalOrganizationChart"/>
    <dgm:cxn modelId="{9B5BCE8C-A587-484F-9E4D-90CA37E81DA1}" type="presOf" srcId="{72512706-EAAE-45B3-89F3-56A5A893F63A}" destId="{5B0B9420-6AC3-438A-ACF5-DB0B43DDA786}" srcOrd="1" destOrd="0" presId="urn:microsoft.com/office/officeart/2009/3/layout/HorizontalOrganizationChart"/>
    <dgm:cxn modelId="{286F0997-4FAB-4188-95E3-8F5D9511B2E5}" type="presOf" srcId="{64C1FEAF-B0A7-4E62-9419-5BCB5E562F74}" destId="{FFC1F4C7-2585-4E42-BB7B-20141D556D1C}" srcOrd="1" destOrd="0" presId="urn:microsoft.com/office/officeart/2009/3/layout/HorizontalOrganizationChart"/>
    <dgm:cxn modelId="{4FC95897-156B-41ED-B385-D5C41A7590D5}" type="presOf" srcId="{33672010-A171-4D7E-89C5-DED2F4D805E3}" destId="{52A27659-2155-4FE9-ACFB-162C273B9F4B}" srcOrd="0" destOrd="0" presId="urn:microsoft.com/office/officeart/2009/3/layout/HorizontalOrganizationChart"/>
    <dgm:cxn modelId="{512215A2-7120-4D61-9F32-AE27A9149E4D}" type="presOf" srcId="{F6D80F20-08C4-47D8-AEC7-BF068CAF4CEB}" destId="{BD85BE67-0FCF-40FC-BB8E-E3B974F4C26C}" srcOrd="0" destOrd="0" presId="urn:microsoft.com/office/officeart/2009/3/layout/HorizontalOrganizationChart"/>
    <dgm:cxn modelId="{B28B57AE-8E66-4C9D-AF96-108F85900AD6}" type="presOf" srcId="{224FC3C7-A553-4C5E-A85F-593CE9A8E3BA}" destId="{9EA26A51-3A1B-456F-A8EE-2D15797E9D51}" srcOrd="0" destOrd="0" presId="urn:microsoft.com/office/officeart/2009/3/layout/HorizontalOrganizationChart"/>
    <dgm:cxn modelId="{0ED635B1-A1CA-46B7-AFF3-C46352537946}" type="presOf" srcId="{64C1FEAF-B0A7-4E62-9419-5BCB5E562F74}" destId="{86875270-A543-4BC6-85EB-D551598A8A52}" srcOrd="0" destOrd="0" presId="urn:microsoft.com/office/officeart/2009/3/layout/HorizontalOrganizationChart"/>
    <dgm:cxn modelId="{4A3D74BA-A21E-4595-8362-7EC4C18A351C}" type="presOf" srcId="{F0B9D65D-EBCE-4552-A5D2-9E0411B32590}" destId="{AD57A04A-123A-48BF-BEAC-DD2E4525CC1A}" srcOrd="1" destOrd="0" presId="urn:microsoft.com/office/officeart/2009/3/layout/HorizontalOrganizationChart"/>
    <dgm:cxn modelId="{D82051C8-8B95-4997-9D43-6E76BC87B008}" type="presOf" srcId="{57B71DD7-94AA-4950-AF4D-694B08552292}" destId="{47364B7F-BC1E-4907-8421-F348D3956DED}" srcOrd="0" destOrd="0" presId="urn:microsoft.com/office/officeart/2009/3/layout/HorizontalOrganizationChart"/>
    <dgm:cxn modelId="{CB984BDB-57F8-417F-B91E-D08E6BCDC9D5}" srcId="{4FAC8C2F-3347-41CC-ABE7-727FFCBDFC3A}" destId="{64C1FEAF-B0A7-4E62-9419-5BCB5E562F74}" srcOrd="1" destOrd="0" parTransId="{224FC3C7-A553-4C5E-A85F-593CE9A8E3BA}" sibTransId="{C0FAE58C-3173-4F19-B9AA-C92036989C0D}"/>
    <dgm:cxn modelId="{A09758FF-39BA-41FC-B3AF-EA5BCD38B1E1}" type="presOf" srcId="{F0B9D65D-EBCE-4552-A5D2-9E0411B32590}" destId="{569A3861-FBDF-4429-B2E8-4C9B92AF08B4}" srcOrd="0" destOrd="0" presId="urn:microsoft.com/office/officeart/2009/3/layout/HorizontalOrganizationChart"/>
    <dgm:cxn modelId="{AAA9F7FF-204D-4346-92A4-42B7FFC5DAE6}" type="presOf" srcId="{4FAC8C2F-3347-41CC-ABE7-727FFCBDFC3A}" destId="{66725A22-7CA3-452E-9590-F103536CDFD4}" srcOrd="1" destOrd="0" presId="urn:microsoft.com/office/officeart/2009/3/layout/HorizontalOrganizationChart"/>
    <dgm:cxn modelId="{B8B8B1F2-1717-4C3C-A77C-39EA8F629513}" type="presParOf" srcId="{52A27659-2155-4FE9-ACFB-162C273B9F4B}" destId="{E3385409-96DA-485D-9D5B-B5F4FB0E48EB}" srcOrd="0" destOrd="0" presId="urn:microsoft.com/office/officeart/2009/3/layout/HorizontalOrganizationChart"/>
    <dgm:cxn modelId="{5A7D6AEE-D029-4ED3-9FDF-A77A0F9D0C6E}" type="presParOf" srcId="{E3385409-96DA-485D-9D5B-B5F4FB0E48EB}" destId="{AC90135B-6B12-4206-B56D-04A8A053C566}" srcOrd="0" destOrd="0" presId="urn:microsoft.com/office/officeart/2009/3/layout/HorizontalOrganizationChart"/>
    <dgm:cxn modelId="{A79780FF-A825-42BE-9333-D10D71E06734}" type="presParOf" srcId="{AC90135B-6B12-4206-B56D-04A8A053C566}" destId="{569A3861-FBDF-4429-B2E8-4C9B92AF08B4}" srcOrd="0" destOrd="0" presId="urn:microsoft.com/office/officeart/2009/3/layout/HorizontalOrganizationChart"/>
    <dgm:cxn modelId="{CDFF755D-5D5C-4D7A-9B2B-9956AF512DA7}" type="presParOf" srcId="{AC90135B-6B12-4206-B56D-04A8A053C566}" destId="{AD57A04A-123A-48BF-BEAC-DD2E4525CC1A}" srcOrd="1" destOrd="0" presId="urn:microsoft.com/office/officeart/2009/3/layout/HorizontalOrganizationChart"/>
    <dgm:cxn modelId="{7BC6452A-0A76-44A9-88FA-AE367856E38F}" type="presParOf" srcId="{E3385409-96DA-485D-9D5B-B5F4FB0E48EB}" destId="{85B41472-8427-4F22-818C-C9DA6BDBE71F}" srcOrd="1" destOrd="0" presId="urn:microsoft.com/office/officeart/2009/3/layout/HorizontalOrganizationChart"/>
    <dgm:cxn modelId="{1B4751C1-3DC6-4967-97F1-7440B728EE34}" type="presParOf" srcId="{85B41472-8427-4F22-818C-C9DA6BDBE71F}" destId="{47364B7F-BC1E-4907-8421-F348D3956DED}" srcOrd="0" destOrd="0" presId="urn:microsoft.com/office/officeart/2009/3/layout/HorizontalOrganizationChart"/>
    <dgm:cxn modelId="{EE2B6500-4C43-4A82-8F96-E403428400CB}" type="presParOf" srcId="{85B41472-8427-4F22-818C-C9DA6BDBE71F}" destId="{41259FA5-7D1B-4F01-BFB8-D580AAF8F246}" srcOrd="1" destOrd="0" presId="urn:microsoft.com/office/officeart/2009/3/layout/HorizontalOrganizationChart"/>
    <dgm:cxn modelId="{74FCA0DA-528F-40D1-856A-87F8B5575191}" type="presParOf" srcId="{41259FA5-7D1B-4F01-BFB8-D580AAF8F246}" destId="{76F44DD9-3C47-4986-AC6A-6E317839B4D9}" srcOrd="0" destOrd="0" presId="urn:microsoft.com/office/officeart/2009/3/layout/HorizontalOrganizationChart"/>
    <dgm:cxn modelId="{AE3509E8-C3DF-4212-8C26-982D452D0EF9}" type="presParOf" srcId="{76F44DD9-3C47-4986-AC6A-6E317839B4D9}" destId="{B44441A2-C49F-41DB-AE46-A2D9277D449D}" srcOrd="0" destOrd="0" presId="urn:microsoft.com/office/officeart/2009/3/layout/HorizontalOrganizationChart"/>
    <dgm:cxn modelId="{A917F823-29CB-4315-9E44-E2B9D77BF1C6}" type="presParOf" srcId="{76F44DD9-3C47-4986-AC6A-6E317839B4D9}" destId="{66725A22-7CA3-452E-9590-F103536CDFD4}" srcOrd="1" destOrd="0" presId="urn:microsoft.com/office/officeart/2009/3/layout/HorizontalOrganizationChart"/>
    <dgm:cxn modelId="{B3F510A0-C7F7-4CAB-8958-A7A691EBC37B}" type="presParOf" srcId="{41259FA5-7D1B-4F01-BFB8-D580AAF8F246}" destId="{573493CA-F8B5-4BB5-9F5D-5A77C209A275}" srcOrd="1" destOrd="0" presId="urn:microsoft.com/office/officeart/2009/3/layout/HorizontalOrganizationChart"/>
    <dgm:cxn modelId="{B9362ACE-C86B-4DAB-B6E1-B168BE041217}" type="presParOf" srcId="{573493CA-F8B5-4BB5-9F5D-5A77C209A275}" destId="{BD85BE67-0FCF-40FC-BB8E-E3B974F4C26C}" srcOrd="0" destOrd="0" presId="urn:microsoft.com/office/officeart/2009/3/layout/HorizontalOrganizationChart"/>
    <dgm:cxn modelId="{B840D7AE-258E-4BF9-AA29-4B2BCB96AFDC}" type="presParOf" srcId="{573493CA-F8B5-4BB5-9F5D-5A77C209A275}" destId="{BE4FDF03-7BF4-47F6-AD84-9728D84A6D24}" srcOrd="1" destOrd="0" presId="urn:microsoft.com/office/officeart/2009/3/layout/HorizontalOrganizationChart"/>
    <dgm:cxn modelId="{8D7132A0-E3EE-4A54-8D12-EEE89949DEE4}" type="presParOf" srcId="{BE4FDF03-7BF4-47F6-AD84-9728D84A6D24}" destId="{50009062-200F-45B6-8487-7BC0512C338C}" srcOrd="0" destOrd="0" presId="urn:microsoft.com/office/officeart/2009/3/layout/HorizontalOrganizationChart"/>
    <dgm:cxn modelId="{DFCCB4BC-C9D5-4B9E-A9BF-B5F7DC79050E}" type="presParOf" srcId="{50009062-200F-45B6-8487-7BC0512C338C}" destId="{4CCE0C3A-2609-422A-AC0E-98C0D241E9F1}" srcOrd="0" destOrd="0" presId="urn:microsoft.com/office/officeart/2009/3/layout/HorizontalOrganizationChart"/>
    <dgm:cxn modelId="{5D4BF139-058A-487F-B878-7A34F0EFA24B}" type="presParOf" srcId="{50009062-200F-45B6-8487-7BC0512C338C}" destId="{5B0B9420-6AC3-438A-ACF5-DB0B43DDA786}" srcOrd="1" destOrd="0" presId="urn:microsoft.com/office/officeart/2009/3/layout/HorizontalOrganizationChart"/>
    <dgm:cxn modelId="{4B9B944D-96DD-4902-AA57-A2869A7D6F67}" type="presParOf" srcId="{BE4FDF03-7BF4-47F6-AD84-9728D84A6D24}" destId="{BDB4DE17-F594-47D8-8126-E6643780B1E4}" srcOrd="1" destOrd="0" presId="urn:microsoft.com/office/officeart/2009/3/layout/HorizontalOrganizationChart"/>
    <dgm:cxn modelId="{4469F553-C199-4B35-8389-129939B9DDD3}" type="presParOf" srcId="{BE4FDF03-7BF4-47F6-AD84-9728D84A6D24}" destId="{AE4D4A33-5B4B-442D-AD15-6FFE28199892}" srcOrd="2" destOrd="0" presId="urn:microsoft.com/office/officeart/2009/3/layout/HorizontalOrganizationChart"/>
    <dgm:cxn modelId="{DA4C199D-A8B1-483C-A27E-1A89CB1AFE93}" type="presParOf" srcId="{573493CA-F8B5-4BB5-9F5D-5A77C209A275}" destId="{9EA26A51-3A1B-456F-A8EE-2D15797E9D51}" srcOrd="2" destOrd="0" presId="urn:microsoft.com/office/officeart/2009/3/layout/HorizontalOrganizationChart"/>
    <dgm:cxn modelId="{7D7182BF-41AE-4084-8D82-F1BB5909077C}" type="presParOf" srcId="{573493CA-F8B5-4BB5-9F5D-5A77C209A275}" destId="{7CD5A7F7-05D1-4F49-AE5E-B0E91E4C1FA8}" srcOrd="3" destOrd="0" presId="urn:microsoft.com/office/officeart/2009/3/layout/HorizontalOrganizationChart"/>
    <dgm:cxn modelId="{13AEADF8-3435-4596-9AC0-9C657A82022F}" type="presParOf" srcId="{7CD5A7F7-05D1-4F49-AE5E-B0E91E4C1FA8}" destId="{D67790D0-E86D-4C68-9D03-EE264F4DC347}" srcOrd="0" destOrd="0" presId="urn:microsoft.com/office/officeart/2009/3/layout/HorizontalOrganizationChart"/>
    <dgm:cxn modelId="{1E5ACB3E-4B9B-48E0-B0E3-2DEFDEC9CDC6}" type="presParOf" srcId="{D67790D0-E86D-4C68-9D03-EE264F4DC347}" destId="{86875270-A543-4BC6-85EB-D551598A8A52}" srcOrd="0" destOrd="0" presId="urn:microsoft.com/office/officeart/2009/3/layout/HorizontalOrganizationChart"/>
    <dgm:cxn modelId="{C6D85B1C-51DF-4B37-B747-BCD59E27F216}" type="presParOf" srcId="{D67790D0-E86D-4C68-9D03-EE264F4DC347}" destId="{FFC1F4C7-2585-4E42-BB7B-20141D556D1C}" srcOrd="1" destOrd="0" presId="urn:microsoft.com/office/officeart/2009/3/layout/HorizontalOrganizationChart"/>
    <dgm:cxn modelId="{3471168A-6DB8-4075-865D-F0CCFBAE25F8}" type="presParOf" srcId="{7CD5A7F7-05D1-4F49-AE5E-B0E91E4C1FA8}" destId="{A2E929E6-A4E2-4366-A5FA-7D8529EF9EC5}" srcOrd="1" destOrd="0" presId="urn:microsoft.com/office/officeart/2009/3/layout/HorizontalOrganizationChart"/>
    <dgm:cxn modelId="{2EC11C41-F86A-4128-B6DF-2B56761E9766}" type="presParOf" srcId="{7CD5A7F7-05D1-4F49-AE5E-B0E91E4C1FA8}" destId="{45A9F4E1-4AAC-47A5-81C1-34ACCD56974C}" srcOrd="2" destOrd="0" presId="urn:microsoft.com/office/officeart/2009/3/layout/HorizontalOrganizationChart"/>
    <dgm:cxn modelId="{3B22079E-4838-4822-8D61-F21E8081F033}" type="presParOf" srcId="{41259FA5-7D1B-4F01-BFB8-D580AAF8F246}" destId="{42D9163E-9252-43B3-9717-9356D2D91021}" srcOrd="2" destOrd="0" presId="urn:microsoft.com/office/officeart/2009/3/layout/HorizontalOrganizationChart"/>
    <dgm:cxn modelId="{9708D8F9-74F2-4BD0-9D3E-E720626467F7}" type="presParOf" srcId="{85B41472-8427-4F22-818C-C9DA6BDBE71F}" destId="{A37D490A-4B2B-47E4-833D-B951FEA3BC5C}" srcOrd="2" destOrd="0" presId="urn:microsoft.com/office/officeart/2009/3/layout/HorizontalOrganizationChart"/>
    <dgm:cxn modelId="{AAAE0212-20DD-4AC6-857C-136B5A63FD30}" type="presParOf" srcId="{85B41472-8427-4F22-818C-C9DA6BDBE71F}" destId="{8A85022E-598C-41BB-8F6E-010A8AE70428}" srcOrd="3" destOrd="0" presId="urn:microsoft.com/office/officeart/2009/3/layout/HorizontalOrganizationChart"/>
    <dgm:cxn modelId="{05B54801-C26C-4914-A3EA-AA5F6BF9578F}" type="presParOf" srcId="{8A85022E-598C-41BB-8F6E-010A8AE70428}" destId="{F8717C4C-5D07-4A8F-911C-01B913B6101A}" srcOrd="0" destOrd="0" presId="urn:microsoft.com/office/officeart/2009/3/layout/HorizontalOrganizationChart"/>
    <dgm:cxn modelId="{BD8A0D00-A640-4C65-92AA-EC67BBA14AC3}" type="presParOf" srcId="{F8717C4C-5D07-4A8F-911C-01B913B6101A}" destId="{78A33DA9-428E-4869-ABB2-FE95AE5A1BDC}" srcOrd="0" destOrd="0" presId="urn:microsoft.com/office/officeart/2009/3/layout/HorizontalOrganizationChart"/>
    <dgm:cxn modelId="{BF6636DA-E33A-42CF-901C-4BB895020396}" type="presParOf" srcId="{F8717C4C-5D07-4A8F-911C-01B913B6101A}" destId="{1B5F5804-0FE8-40A9-B18D-13880F02A57F}" srcOrd="1" destOrd="0" presId="urn:microsoft.com/office/officeart/2009/3/layout/HorizontalOrganizationChart"/>
    <dgm:cxn modelId="{22B5B8E6-DE4F-44D4-A41F-FB00F34EDBCB}" type="presParOf" srcId="{8A85022E-598C-41BB-8F6E-010A8AE70428}" destId="{B17C9748-9FC6-437A-81A6-A8B14E93D49C}" srcOrd="1" destOrd="0" presId="urn:microsoft.com/office/officeart/2009/3/layout/HorizontalOrganizationChart"/>
    <dgm:cxn modelId="{96579B8B-BB1C-420E-8D5A-000E8722DD7A}" type="presParOf" srcId="{8A85022E-598C-41BB-8F6E-010A8AE70428}" destId="{2ACAA14F-4EEC-4BA3-864C-BEFCD16B0546}" srcOrd="2" destOrd="0" presId="urn:microsoft.com/office/officeart/2009/3/layout/HorizontalOrganizationChart"/>
    <dgm:cxn modelId="{546F7E8A-A0BB-4A46-A2E8-C76C7CA30995}" type="presParOf" srcId="{E3385409-96DA-485D-9D5B-B5F4FB0E48EB}" destId="{EF595ED6-F8DD-42E3-8305-45E51CC5708D}" srcOrd="2" destOrd="0" presId="urn:microsoft.com/office/officeart/2009/3/layout/HorizontalOrganizationChar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672010-A171-4D7E-89C5-DED2F4D805E3}" type="doc">
      <dgm:prSet loTypeId="urn:microsoft.com/office/officeart/2009/3/layout/HorizontalOrganizationChart" loCatId="hierarchy" qsTypeId="urn:microsoft.com/office/officeart/2005/8/quickstyle/simple4" qsCatId="simple" csTypeId="urn:microsoft.com/office/officeart/2005/8/colors/accent0_3" csCatId="mainScheme" phldr="1"/>
      <dgm:spPr/>
      <dgm:t>
        <a:bodyPr/>
        <a:lstStyle/>
        <a:p>
          <a:endParaRPr lang="zh-CN" altLang="en-US"/>
        </a:p>
      </dgm:t>
    </dgm:pt>
    <dgm:pt modelId="{F0B9D65D-EBCE-4552-A5D2-9E0411B32590}">
      <dgm:prSet phldrT="[文本]" custT="1"/>
      <dgm:spPr>
        <a:xfrm>
          <a:off x="1505" y="849269"/>
          <a:ext cx="1115573" cy="340250"/>
        </a:xfrm>
        <a:prstGeom prst="rect">
          <a:avLst/>
        </a:prstGeom>
        <a:blipFill>
          <a:blip xmlns:r="http://schemas.openxmlformats.org/officeDocument/2006/relationships" r:embed="rId1"/>
          <a:stretch>
            <a:fillRect/>
          </a:stretch>
        </a:blipFill>
      </dgm:spPr>
      <dgm:t>
        <a:bodyPr/>
        <a:lstStyle/>
        <a:p>
          <a:r>
            <a:rPr lang="zh-CN" altLang="en-US">
              <a:noFill/>
            </a:rPr>
            <a:t> </a:t>
          </a:r>
        </a:p>
      </dgm:t>
    </dgm:pt>
    <dgm:pt modelId="{F9C88D26-CF2C-4422-B16F-10010FBE1CB8}" type="parTrans" cxnId="{2364A445-8687-4FF3-AD97-3892246319D3}">
      <dgm:prSet/>
      <dgm:spPr/>
      <dgm:t>
        <a:bodyPr/>
        <a:lstStyle/>
        <a:p>
          <a:endParaRPr lang="zh-CN" altLang="en-US" sz="1400"/>
        </a:p>
      </dgm:t>
    </dgm:pt>
    <dgm:pt modelId="{8DE8DE4A-8A5E-4BB9-B9D9-EE59B4144658}" type="sibTrans" cxnId="{2364A445-8687-4FF3-AD97-3892246319D3}">
      <dgm:prSet/>
      <dgm:spPr/>
      <dgm:t>
        <a:bodyPr/>
        <a:lstStyle/>
        <a:p>
          <a:endParaRPr lang="zh-CN" altLang="en-US" sz="1400"/>
        </a:p>
      </dgm:t>
    </dgm:pt>
    <dgm:pt modelId="{4FAC8C2F-3347-41CC-ABE7-727FFCBDFC3A}">
      <dgm:prSet phldrT="[文本]" custT="1"/>
      <dgm:spPr>
        <a:xfrm>
          <a:off x="1340194" y="609420"/>
          <a:ext cx="1115573" cy="340250"/>
        </a:xfrm>
        <a:prstGeom prst="rect">
          <a:avLst/>
        </a:prstGeom>
        <a:blipFill>
          <a:blip xmlns:r="http://schemas.openxmlformats.org/officeDocument/2006/relationships" r:embed="rId2"/>
          <a:stretch>
            <a:fillRect/>
          </a:stretch>
        </a:blipFill>
      </dgm:spPr>
      <dgm:t>
        <a:bodyPr/>
        <a:lstStyle/>
        <a:p>
          <a:r>
            <a:rPr lang="zh-CN" altLang="en-US">
              <a:noFill/>
            </a:rPr>
            <a:t> </a:t>
          </a:r>
        </a:p>
      </dgm:t>
    </dgm:pt>
    <dgm:pt modelId="{57B71DD7-94AA-4950-AF4D-694B08552292}" type="parTrans" cxnId="{7D4D3D6E-3F79-4CF9-B107-42E584476FBE}">
      <dgm:prSet/>
      <dgm:spPr>
        <a:xfrm>
          <a:off x="1117079" y="779545"/>
          <a:ext cx="223114" cy="239848"/>
        </a:xfrm>
        <a:custGeom>
          <a:avLst/>
          <a:gdLst/>
          <a:ahLst/>
          <a:cxnLst/>
          <a:rect l="0" t="0" r="0" b="0"/>
          <a:pathLst>
            <a:path>
              <a:moveTo>
                <a:pt x="0" y="239848"/>
              </a:moveTo>
              <a:lnTo>
                <a:pt x="111557" y="239848"/>
              </a:lnTo>
              <a:lnTo>
                <a:pt x="111557" y="0"/>
              </a:lnTo>
              <a:lnTo>
                <a:pt x="223114" y="0"/>
              </a:lnTo>
            </a:path>
          </a:pathLst>
        </a:custGeom>
      </dgm:spPr>
      <dgm:t>
        <a:bodyPr/>
        <a:lstStyle/>
        <a:p>
          <a:endParaRPr lang="zh-CN" altLang="en-US" sz="1400"/>
        </a:p>
      </dgm:t>
    </dgm:pt>
    <dgm:pt modelId="{28EE36F1-753A-4B5A-B637-D3A2527BEAF1}" type="sibTrans" cxnId="{7D4D3D6E-3F79-4CF9-B107-42E584476FBE}">
      <dgm:prSet/>
      <dgm:spPr/>
      <dgm:t>
        <a:bodyPr/>
        <a:lstStyle/>
        <a:p>
          <a:endParaRPr lang="zh-CN" altLang="en-US" sz="1400"/>
        </a:p>
      </dgm:t>
    </dgm:pt>
    <dgm:pt modelId="{72512706-EAAE-45B3-89F3-56A5A893F63A}">
      <dgm:prSet phldrT="[文本]" custT="1"/>
      <dgm:spPr>
        <a:xfrm>
          <a:off x="2678883" y="369572"/>
          <a:ext cx="1115573" cy="340250"/>
        </a:xfrm>
        <a:prstGeom prst="rect">
          <a:avLst/>
        </a:prstGeom>
        <a:blipFill>
          <a:blip xmlns:r="http://schemas.openxmlformats.org/officeDocument/2006/relationships" r:embed="rId3"/>
          <a:stretch>
            <a:fillRect/>
          </a:stretch>
        </a:blipFill>
      </dgm:spPr>
      <dgm:t>
        <a:bodyPr/>
        <a:lstStyle/>
        <a:p>
          <a:r>
            <a:rPr lang="zh-CN" altLang="en-US">
              <a:noFill/>
            </a:rPr>
            <a:t> </a:t>
          </a:r>
        </a:p>
      </dgm:t>
    </dgm:pt>
    <dgm:pt modelId="{F6D80F20-08C4-47D8-AEC7-BF068CAF4CEB}" type="parTrans" cxnId="{AF335224-473C-4026-878D-43B7270554D7}">
      <dgm:prSet/>
      <dgm:spPr>
        <a:xfrm>
          <a:off x="2455768" y="539697"/>
          <a:ext cx="223114" cy="239848"/>
        </a:xfrm>
        <a:custGeom>
          <a:avLst/>
          <a:gdLst/>
          <a:ahLst/>
          <a:cxnLst/>
          <a:rect l="0" t="0" r="0" b="0"/>
          <a:pathLst>
            <a:path>
              <a:moveTo>
                <a:pt x="0" y="239848"/>
              </a:moveTo>
              <a:lnTo>
                <a:pt x="111557" y="239848"/>
              </a:lnTo>
              <a:lnTo>
                <a:pt x="111557" y="0"/>
              </a:lnTo>
              <a:lnTo>
                <a:pt x="223114" y="0"/>
              </a:lnTo>
            </a:path>
          </a:pathLst>
        </a:custGeom>
      </dgm:spPr>
      <dgm:t>
        <a:bodyPr/>
        <a:lstStyle/>
        <a:p>
          <a:endParaRPr lang="zh-CN" altLang="en-US" sz="1400"/>
        </a:p>
      </dgm:t>
    </dgm:pt>
    <dgm:pt modelId="{51413282-5274-481C-82EF-D6480AD99ACA}" type="sibTrans" cxnId="{AF335224-473C-4026-878D-43B7270554D7}">
      <dgm:prSet/>
      <dgm:spPr/>
      <dgm:t>
        <a:bodyPr/>
        <a:lstStyle/>
        <a:p>
          <a:endParaRPr lang="zh-CN" altLang="en-US" sz="1400"/>
        </a:p>
      </dgm:t>
    </dgm:pt>
    <dgm:pt modelId="{64C1FEAF-B0A7-4E62-9419-5BCB5E562F74}">
      <dgm:prSet phldrT="[文本]" custT="1"/>
      <dgm:spPr>
        <a:xfrm>
          <a:off x="2678883" y="849269"/>
          <a:ext cx="1115573" cy="340250"/>
        </a:xfrm>
        <a:prstGeom prst="rect">
          <a:avLst/>
        </a:prstGeom>
        <a:blipFill>
          <a:blip xmlns:r="http://schemas.openxmlformats.org/officeDocument/2006/relationships" r:embed="rId4"/>
          <a:stretch>
            <a:fillRect/>
          </a:stretch>
        </a:blipFill>
      </dgm:spPr>
      <dgm:t>
        <a:bodyPr/>
        <a:lstStyle/>
        <a:p>
          <a:r>
            <a:rPr lang="zh-CN" altLang="en-US">
              <a:noFill/>
            </a:rPr>
            <a:t> </a:t>
          </a:r>
        </a:p>
      </dgm:t>
    </dgm:pt>
    <dgm:pt modelId="{224FC3C7-A553-4C5E-A85F-593CE9A8E3BA}" type="parTrans" cxnId="{CB984BDB-57F8-417F-B91E-D08E6BCDC9D5}">
      <dgm:prSet/>
      <dgm:spPr>
        <a:xfrm>
          <a:off x="2455768" y="779545"/>
          <a:ext cx="223114" cy="239848"/>
        </a:xfrm>
        <a:custGeom>
          <a:avLst/>
          <a:gdLst/>
          <a:ahLst/>
          <a:cxnLst/>
          <a:rect l="0" t="0" r="0" b="0"/>
          <a:pathLst>
            <a:path>
              <a:moveTo>
                <a:pt x="0" y="0"/>
              </a:moveTo>
              <a:lnTo>
                <a:pt x="111557" y="0"/>
              </a:lnTo>
              <a:lnTo>
                <a:pt x="111557" y="239848"/>
              </a:lnTo>
              <a:lnTo>
                <a:pt x="223114" y="239848"/>
              </a:lnTo>
            </a:path>
          </a:pathLst>
        </a:custGeom>
      </dgm:spPr>
      <dgm:t>
        <a:bodyPr/>
        <a:lstStyle/>
        <a:p>
          <a:endParaRPr lang="zh-CN" altLang="en-US" sz="1400"/>
        </a:p>
      </dgm:t>
    </dgm:pt>
    <dgm:pt modelId="{C0FAE58C-3173-4F19-B9AA-C92036989C0D}" type="sibTrans" cxnId="{CB984BDB-57F8-417F-B91E-D08E6BCDC9D5}">
      <dgm:prSet/>
      <dgm:spPr/>
      <dgm:t>
        <a:bodyPr/>
        <a:lstStyle/>
        <a:p>
          <a:endParaRPr lang="zh-CN" altLang="en-US" sz="1400"/>
        </a:p>
      </dgm:t>
    </dgm:pt>
    <dgm:pt modelId="{F2207108-F601-4691-8466-4734B822C2F5}">
      <dgm:prSet phldrT="[文本]" custT="1"/>
      <dgm:spPr>
        <a:xfrm>
          <a:off x="1340194" y="1085204"/>
          <a:ext cx="1115573" cy="340250"/>
        </a:xfrm>
        <a:prstGeom prst="rect">
          <a:avLst/>
        </a:prstGeom>
        <a:blipFill>
          <a:blip xmlns:r="http://schemas.openxmlformats.org/officeDocument/2006/relationships" r:embed="rId5"/>
          <a:stretch>
            <a:fillRect/>
          </a:stretch>
        </a:blipFill>
      </dgm:spPr>
      <dgm:t>
        <a:bodyPr/>
        <a:lstStyle/>
        <a:p>
          <a:r>
            <a:rPr lang="zh-CN" altLang="en-US">
              <a:noFill/>
            </a:rPr>
            <a:t> </a:t>
          </a:r>
        </a:p>
      </dgm:t>
    </dgm:pt>
    <dgm:pt modelId="{979925AD-CE2E-4178-99E5-E69FA240F5D5}" type="parTrans" cxnId="{D8BC7052-9697-4190-A6B5-43A9465B98A2}">
      <dgm:prSet/>
      <dgm:spPr>
        <a:xfrm>
          <a:off x="1117079" y="1019394"/>
          <a:ext cx="223114" cy="235935"/>
        </a:xfrm>
        <a:custGeom>
          <a:avLst/>
          <a:gdLst/>
          <a:ahLst/>
          <a:cxnLst/>
          <a:rect l="0" t="0" r="0" b="0"/>
          <a:pathLst>
            <a:path>
              <a:moveTo>
                <a:pt x="0" y="0"/>
              </a:moveTo>
              <a:lnTo>
                <a:pt x="111557" y="0"/>
              </a:lnTo>
              <a:lnTo>
                <a:pt x="111557" y="235935"/>
              </a:lnTo>
              <a:lnTo>
                <a:pt x="223114" y="235935"/>
              </a:lnTo>
            </a:path>
          </a:pathLst>
        </a:custGeom>
      </dgm:spPr>
      <dgm:t>
        <a:bodyPr/>
        <a:lstStyle/>
        <a:p>
          <a:endParaRPr lang="zh-CN" altLang="en-US" sz="1400"/>
        </a:p>
      </dgm:t>
    </dgm:pt>
    <dgm:pt modelId="{461D7D08-99BC-4FB6-A203-A72A7C4F9E9A}" type="sibTrans" cxnId="{D8BC7052-9697-4190-A6B5-43A9465B98A2}">
      <dgm:prSet/>
      <dgm:spPr/>
      <dgm:t>
        <a:bodyPr/>
        <a:lstStyle/>
        <a:p>
          <a:endParaRPr lang="zh-CN" altLang="en-US" sz="1400"/>
        </a:p>
      </dgm:t>
    </dgm:pt>
    <dgm:pt modelId="{52A27659-2155-4FE9-ACFB-162C273B9F4B}" type="pres">
      <dgm:prSet presAssocID="{33672010-A171-4D7E-89C5-DED2F4D805E3}" presName="hierChild1" presStyleCnt="0">
        <dgm:presLayoutVars>
          <dgm:orgChart val="1"/>
          <dgm:chPref val="1"/>
          <dgm:dir/>
          <dgm:animOne val="branch"/>
          <dgm:animLvl val="lvl"/>
          <dgm:resizeHandles/>
        </dgm:presLayoutVars>
      </dgm:prSet>
      <dgm:spPr/>
    </dgm:pt>
    <dgm:pt modelId="{E3385409-96DA-485D-9D5B-B5F4FB0E48EB}" type="pres">
      <dgm:prSet presAssocID="{F0B9D65D-EBCE-4552-A5D2-9E0411B32590}" presName="hierRoot1" presStyleCnt="0">
        <dgm:presLayoutVars>
          <dgm:hierBranch val="init"/>
        </dgm:presLayoutVars>
      </dgm:prSet>
      <dgm:spPr/>
    </dgm:pt>
    <dgm:pt modelId="{AC90135B-6B12-4206-B56D-04A8A053C566}" type="pres">
      <dgm:prSet presAssocID="{F0B9D65D-EBCE-4552-A5D2-9E0411B32590}" presName="rootComposite1" presStyleCnt="0"/>
      <dgm:spPr/>
    </dgm:pt>
    <dgm:pt modelId="{569A3861-FBDF-4429-B2E8-4C9B92AF08B4}" type="pres">
      <dgm:prSet presAssocID="{F0B9D65D-EBCE-4552-A5D2-9E0411B32590}" presName="rootText1" presStyleLbl="node0" presStyleIdx="0" presStyleCnt="1">
        <dgm:presLayoutVars>
          <dgm:chPref val="3"/>
        </dgm:presLayoutVars>
      </dgm:prSet>
      <dgm:spPr/>
    </dgm:pt>
    <dgm:pt modelId="{AD57A04A-123A-48BF-BEAC-DD2E4525CC1A}" type="pres">
      <dgm:prSet presAssocID="{F0B9D65D-EBCE-4552-A5D2-9E0411B32590}" presName="rootConnector1" presStyleLbl="node1" presStyleIdx="0" presStyleCnt="0"/>
      <dgm:spPr/>
    </dgm:pt>
    <dgm:pt modelId="{85B41472-8427-4F22-818C-C9DA6BDBE71F}" type="pres">
      <dgm:prSet presAssocID="{F0B9D65D-EBCE-4552-A5D2-9E0411B32590}" presName="hierChild2" presStyleCnt="0"/>
      <dgm:spPr/>
    </dgm:pt>
    <dgm:pt modelId="{47364B7F-BC1E-4907-8421-F348D3956DED}" type="pres">
      <dgm:prSet presAssocID="{57B71DD7-94AA-4950-AF4D-694B08552292}" presName="Name64" presStyleLbl="parChTrans1D2" presStyleIdx="0" presStyleCnt="2"/>
      <dgm:spPr/>
    </dgm:pt>
    <dgm:pt modelId="{41259FA5-7D1B-4F01-BFB8-D580AAF8F246}" type="pres">
      <dgm:prSet presAssocID="{4FAC8C2F-3347-41CC-ABE7-727FFCBDFC3A}" presName="hierRoot2" presStyleCnt="0">
        <dgm:presLayoutVars>
          <dgm:hierBranch val="init"/>
        </dgm:presLayoutVars>
      </dgm:prSet>
      <dgm:spPr/>
    </dgm:pt>
    <dgm:pt modelId="{76F44DD9-3C47-4986-AC6A-6E317839B4D9}" type="pres">
      <dgm:prSet presAssocID="{4FAC8C2F-3347-41CC-ABE7-727FFCBDFC3A}" presName="rootComposite" presStyleCnt="0"/>
      <dgm:spPr/>
    </dgm:pt>
    <dgm:pt modelId="{B44441A2-C49F-41DB-AE46-A2D9277D449D}" type="pres">
      <dgm:prSet presAssocID="{4FAC8C2F-3347-41CC-ABE7-727FFCBDFC3A}" presName="rootText" presStyleLbl="node2" presStyleIdx="0" presStyleCnt="2">
        <dgm:presLayoutVars>
          <dgm:chPref val="3"/>
        </dgm:presLayoutVars>
      </dgm:prSet>
      <dgm:spPr/>
    </dgm:pt>
    <dgm:pt modelId="{66725A22-7CA3-452E-9590-F103536CDFD4}" type="pres">
      <dgm:prSet presAssocID="{4FAC8C2F-3347-41CC-ABE7-727FFCBDFC3A}" presName="rootConnector" presStyleLbl="node2" presStyleIdx="0" presStyleCnt="2"/>
      <dgm:spPr/>
    </dgm:pt>
    <dgm:pt modelId="{573493CA-F8B5-4BB5-9F5D-5A77C209A275}" type="pres">
      <dgm:prSet presAssocID="{4FAC8C2F-3347-41CC-ABE7-727FFCBDFC3A}" presName="hierChild4" presStyleCnt="0"/>
      <dgm:spPr/>
    </dgm:pt>
    <dgm:pt modelId="{BD85BE67-0FCF-40FC-BB8E-E3B974F4C26C}" type="pres">
      <dgm:prSet presAssocID="{F6D80F20-08C4-47D8-AEC7-BF068CAF4CEB}" presName="Name64" presStyleLbl="parChTrans1D3" presStyleIdx="0" presStyleCnt="2"/>
      <dgm:spPr/>
    </dgm:pt>
    <dgm:pt modelId="{BE4FDF03-7BF4-47F6-AD84-9728D84A6D24}" type="pres">
      <dgm:prSet presAssocID="{72512706-EAAE-45B3-89F3-56A5A893F63A}" presName="hierRoot2" presStyleCnt="0">
        <dgm:presLayoutVars>
          <dgm:hierBranch val="init"/>
        </dgm:presLayoutVars>
      </dgm:prSet>
      <dgm:spPr/>
    </dgm:pt>
    <dgm:pt modelId="{50009062-200F-45B6-8487-7BC0512C338C}" type="pres">
      <dgm:prSet presAssocID="{72512706-EAAE-45B3-89F3-56A5A893F63A}" presName="rootComposite" presStyleCnt="0"/>
      <dgm:spPr/>
    </dgm:pt>
    <dgm:pt modelId="{4CCE0C3A-2609-422A-AC0E-98C0D241E9F1}" type="pres">
      <dgm:prSet presAssocID="{72512706-EAAE-45B3-89F3-56A5A893F63A}" presName="rootText" presStyleLbl="node3" presStyleIdx="0" presStyleCnt="2">
        <dgm:presLayoutVars>
          <dgm:chPref val="3"/>
        </dgm:presLayoutVars>
      </dgm:prSet>
      <dgm:spPr/>
    </dgm:pt>
    <dgm:pt modelId="{5B0B9420-6AC3-438A-ACF5-DB0B43DDA786}" type="pres">
      <dgm:prSet presAssocID="{72512706-EAAE-45B3-89F3-56A5A893F63A}" presName="rootConnector" presStyleLbl="node3" presStyleIdx="0" presStyleCnt="2"/>
      <dgm:spPr/>
    </dgm:pt>
    <dgm:pt modelId="{BDB4DE17-F594-47D8-8126-E6643780B1E4}" type="pres">
      <dgm:prSet presAssocID="{72512706-EAAE-45B3-89F3-56A5A893F63A}" presName="hierChild4" presStyleCnt="0"/>
      <dgm:spPr/>
    </dgm:pt>
    <dgm:pt modelId="{AE4D4A33-5B4B-442D-AD15-6FFE28199892}" type="pres">
      <dgm:prSet presAssocID="{72512706-EAAE-45B3-89F3-56A5A893F63A}" presName="hierChild5" presStyleCnt="0"/>
      <dgm:spPr/>
    </dgm:pt>
    <dgm:pt modelId="{9EA26A51-3A1B-456F-A8EE-2D15797E9D51}" type="pres">
      <dgm:prSet presAssocID="{224FC3C7-A553-4C5E-A85F-593CE9A8E3BA}" presName="Name64" presStyleLbl="parChTrans1D3" presStyleIdx="1" presStyleCnt="2"/>
      <dgm:spPr/>
    </dgm:pt>
    <dgm:pt modelId="{7CD5A7F7-05D1-4F49-AE5E-B0E91E4C1FA8}" type="pres">
      <dgm:prSet presAssocID="{64C1FEAF-B0A7-4E62-9419-5BCB5E562F74}" presName="hierRoot2" presStyleCnt="0">
        <dgm:presLayoutVars>
          <dgm:hierBranch val="init"/>
        </dgm:presLayoutVars>
      </dgm:prSet>
      <dgm:spPr/>
    </dgm:pt>
    <dgm:pt modelId="{D67790D0-E86D-4C68-9D03-EE264F4DC347}" type="pres">
      <dgm:prSet presAssocID="{64C1FEAF-B0A7-4E62-9419-5BCB5E562F74}" presName="rootComposite" presStyleCnt="0"/>
      <dgm:spPr/>
    </dgm:pt>
    <dgm:pt modelId="{86875270-A543-4BC6-85EB-D551598A8A52}" type="pres">
      <dgm:prSet presAssocID="{64C1FEAF-B0A7-4E62-9419-5BCB5E562F74}" presName="rootText" presStyleLbl="node3" presStyleIdx="1" presStyleCnt="2">
        <dgm:presLayoutVars>
          <dgm:chPref val="3"/>
        </dgm:presLayoutVars>
      </dgm:prSet>
      <dgm:spPr/>
    </dgm:pt>
    <dgm:pt modelId="{FFC1F4C7-2585-4E42-BB7B-20141D556D1C}" type="pres">
      <dgm:prSet presAssocID="{64C1FEAF-B0A7-4E62-9419-5BCB5E562F74}" presName="rootConnector" presStyleLbl="node3" presStyleIdx="1" presStyleCnt="2"/>
      <dgm:spPr/>
    </dgm:pt>
    <dgm:pt modelId="{A2E929E6-A4E2-4366-A5FA-7D8529EF9EC5}" type="pres">
      <dgm:prSet presAssocID="{64C1FEAF-B0A7-4E62-9419-5BCB5E562F74}" presName="hierChild4" presStyleCnt="0"/>
      <dgm:spPr/>
    </dgm:pt>
    <dgm:pt modelId="{45A9F4E1-4AAC-47A5-81C1-34ACCD56974C}" type="pres">
      <dgm:prSet presAssocID="{64C1FEAF-B0A7-4E62-9419-5BCB5E562F74}" presName="hierChild5" presStyleCnt="0"/>
      <dgm:spPr/>
    </dgm:pt>
    <dgm:pt modelId="{42D9163E-9252-43B3-9717-9356D2D91021}" type="pres">
      <dgm:prSet presAssocID="{4FAC8C2F-3347-41CC-ABE7-727FFCBDFC3A}" presName="hierChild5" presStyleCnt="0"/>
      <dgm:spPr/>
    </dgm:pt>
    <dgm:pt modelId="{A37D490A-4B2B-47E4-833D-B951FEA3BC5C}" type="pres">
      <dgm:prSet presAssocID="{979925AD-CE2E-4178-99E5-E69FA240F5D5}" presName="Name64" presStyleLbl="parChTrans1D2" presStyleIdx="1" presStyleCnt="2"/>
      <dgm:spPr/>
    </dgm:pt>
    <dgm:pt modelId="{8A85022E-598C-41BB-8F6E-010A8AE70428}" type="pres">
      <dgm:prSet presAssocID="{F2207108-F601-4691-8466-4734B822C2F5}" presName="hierRoot2" presStyleCnt="0">
        <dgm:presLayoutVars>
          <dgm:hierBranch val="init"/>
        </dgm:presLayoutVars>
      </dgm:prSet>
      <dgm:spPr/>
    </dgm:pt>
    <dgm:pt modelId="{F8717C4C-5D07-4A8F-911C-01B913B6101A}" type="pres">
      <dgm:prSet presAssocID="{F2207108-F601-4691-8466-4734B822C2F5}" presName="rootComposite" presStyleCnt="0"/>
      <dgm:spPr/>
    </dgm:pt>
    <dgm:pt modelId="{78A33DA9-428E-4869-ABB2-FE95AE5A1BDC}" type="pres">
      <dgm:prSet presAssocID="{F2207108-F601-4691-8466-4734B822C2F5}" presName="rootText" presStyleLbl="node2" presStyleIdx="1" presStyleCnt="2" custLinFactNeighborY="-1150">
        <dgm:presLayoutVars>
          <dgm:chPref val="3"/>
        </dgm:presLayoutVars>
      </dgm:prSet>
      <dgm:spPr/>
    </dgm:pt>
    <dgm:pt modelId="{1B5F5804-0FE8-40A9-B18D-13880F02A57F}" type="pres">
      <dgm:prSet presAssocID="{F2207108-F601-4691-8466-4734B822C2F5}" presName="rootConnector" presStyleLbl="node2" presStyleIdx="1" presStyleCnt="2"/>
      <dgm:spPr/>
    </dgm:pt>
    <dgm:pt modelId="{B17C9748-9FC6-437A-81A6-A8B14E93D49C}" type="pres">
      <dgm:prSet presAssocID="{F2207108-F601-4691-8466-4734B822C2F5}" presName="hierChild4" presStyleCnt="0"/>
      <dgm:spPr/>
    </dgm:pt>
    <dgm:pt modelId="{2ACAA14F-4EEC-4BA3-864C-BEFCD16B0546}" type="pres">
      <dgm:prSet presAssocID="{F2207108-F601-4691-8466-4734B822C2F5}" presName="hierChild5" presStyleCnt="0"/>
      <dgm:spPr/>
    </dgm:pt>
    <dgm:pt modelId="{EF595ED6-F8DD-42E3-8305-45E51CC5708D}" type="pres">
      <dgm:prSet presAssocID="{F0B9D65D-EBCE-4552-A5D2-9E0411B32590}" presName="hierChild3" presStyleCnt="0"/>
      <dgm:spPr/>
    </dgm:pt>
  </dgm:ptLst>
  <dgm:cxnLst>
    <dgm:cxn modelId="{AF335224-473C-4026-878D-43B7270554D7}" srcId="{4FAC8C2F-3347-41CC-ABE7-727FFCBDFC3A}" destId="{72512706-EAAE-45B3-89F3-56A5A893F63A}" srcOrd="0" destOrd="0" parTransId="{F6D80F20-08C4-47D8-AEC7-BF068CAF4CEB}" sibTransId="{51413282-5274-481C-82EF-D6480AD99ACA}"/>
    <dgm:cxn modelId="{3C981D27-3AE8-4B77-9A8D-30D8A6BCC3A9}" type="presOf" srcId="{72512706-EAAE-45B3-89F3-56A5A893F63A}" destId="{4CCE0C3A-2609-422A-AC0E-98C0D241E9F1}" srcOrd="0" destOrd="0" presId="urn:microsoft.com/office/officeart/2009/3/layout/HorizontalOrganizationChart"/>
    <dgm:cxn modelId="{86346529-0465-431D-9CFE-7514BFE37C88}" type="presOf" srcId="{4FAC8C2F-3347-41CC-ABE7-727FFCBDFC3A}" destId="{B44441A2-C49F-41DB-AE46-A2D9277D449D}" srcOrd="0" destOrd="0" presId="urn:microsoft.com/office/officeart/2009/3/layout/HorizontalOrganizationChart"/>
    <dgm:cxn modelId="{2364A445-8687-4FF3-AD97-3892246319D3}" srcId="{33672010-A171-4D7E-89C5-DED2F4D805E3}" destId="{F0B9D65D-EBCE-4552-A5D2-9E0411B32590}" srcOrd="0" destOrd="0" parTransId="{F9C88D26-CF2C-4422-B16F-10010FBE1CB8}" sibTransId="{8DE8DE4A-8A5E-4BB9-B9D9-EE59B4144658}"/>
    <dgm:cxn modelId="{D04EB66D-48EB-4F18-A957-72FF38CD4292}" type="presOf" srcId="{F2207108-F601-4691-8466-4734B822C2F5}" destId="{78A33DA9-428E-4869-ABB2-FE95AE5A1BDC}" srcOrd="0" destOrd="0" presId="urn:microsoft.com/office/officeart/2009/3/layout/HorizontalOrganizationChart"/>
    <dgm:cxn modelId="{7D4D3D6E-3F79-4CF9-B107-42E584476FBE}" srcId="{F0B9D65D-EBCE-4552-A5D2-9E0411B32590}" destId="{4FAC8C2F-3347-41CC-ABE7-727FFCBDFC3A}" srcOrd="0" destOrd="0" parTransId="{57B71DD7-94AA-4950-AF4D-694B08552292}" sibTransId="{28EE36F1-753A-4B5A-B637-D3A2527BEAF1}"/>
    <dgm:cxn modelId="{5A490A70-AFE1-470A-AFE2-FB03BD816869}" type="presOf" srcId="{979925AD-CE2E-4178-99E5-E69FA240F5D5}" destId="{A37D490A-4B2B-47E4-833D-B951FEA3BC5C}" srcOrd="0" destOrd="0" presId="urn:microsoft.com/office/officeart/2009/3/layout/HorizontalOrganizationChart"/>
    <dgm:cxn modelId="{D8BC7052-9697-4190-A6B5-43A9465B98A2}" srcId="{F0B9D65D-EBCE-4552-A5D2-9E0411B32590}" destId="{F2207108-F601-4691-8466-4734B822C2F5}" srcOrd="1" destOrd="0" parTransId="{979925AD-CE2E-4178-99E5-E69FA240F5D5}" sibTransId="{461D7D08-99BC-4FB6-A203-A72A7C4F9E9A}"/>
    <dgm:cxn modelId="{49DA7589-6D6B-4FB1-878B-1C471410470C}" type="presOf" srcId="{F2207108-F601-4691-8466-4734B822C2F5}" destId="{1B5F5804-0FE8-40A9-B18D-13880F02A57F}" srcOrd="1" destOrd="0" presId="urn:microsoft.com/office/officeart/2009/3/layout/HorizontalOrganizationChart"/>
    <dgm:cxn modelId="{9B5BCE8C-A587-484F-9E4D-90CA37E81DA1}" type="presOf" srcId="{72512706-EAAE-45B3-89F3-56A5A893F63A}" destId="{5B0B9420-6AC3-438A-ACF5-DB0B43DDA786}" srcOrd="1" destOrd="0" presId="urn:microsoft.com/office/officeart/2009/3/layout/HorizontalOrganizationChart"/>
    <dgm:cxn modelId="{286F0997-4FAB-4188-95E3-8F5D9511B2E5}" type="presOf" srcId="{64C1FEAF-B0A7-4E62-9419-5BCB5E562F74}" destId="{FFC1F4C7-2585-4E42-BB7B-20141D556D1C}" srcOrd="1" destOrd="0" presId="urn:microsoft.com/office/officeart/2009/3/layout/HorizontalOrganizationChart"/>
    <dgm:cxn modelId="{4FC95897-156B-41ED-B385-D5C41A7590D5}" type="presOf" srcId="{33672010-A171-4D7E-89C5-DED2F4D805E3}" destId="{52A27659-2155-4FE9-ACFB-162C273B9F4B}" srcOrd="0" destOrd="0" presId="urn:microsoft.com/office/officeart/2009/3/layout/HorizontalOrganizationChart"/>
    <dgm:cxn modelId="{512215A2-7120-4D61-9F32-AE27A9149E4D}" type="presOf" srcId="{F6D80F20-08C4-47D8-AEC7-BF068CAF4CEB}" destId="{BD85BE67-0FCF-40FC-BB8E-E3B974F4C26C}" srcOrd="0" destOrd="0" presId="urn:microsoft.com/office/officeart/2009/3/layout/HorizontalOrganizationChart"/>
    <dgm:cxn modelId="{B28B57AE-8E66-4C9D-AF96-108F85900AD6}" type="presOf" srcId="{224FC3C7-A553-4C5E-A85F-593CE9A8E3BA}" destId="{9EA26A51-3A1B-456F-A8EE-2D15797E9D51}" srcOrd="0" destOrd="0" presId="urn:microsoft.com/office/officeart/2009/3/layout/HorizontalOrganizationChart"/>
    <dgm:cxn modelId="{0ED635B1-A1CA-46B7-AFF3-C46352537946}" type="presOf" srcId="{64C1FEAF-B0A7-4E62-9419-5BCB5E562F74}" destId="{86875270-A543-4BC6-85EB-D551598A8A52}" srcOrd="0" destOrd="0" presId="urn:microsoft.com/office/officeart/2009/3/layout/HorizontalOrganizationChart"/>
    <dgm:cxn modelId="{4A3D74BA-A21E-4595-8362-7EC4C18A351C}" type="presOf" srcId="{F0B9D65D-EBCE-4552-A5D2-9E0411B32590}" destId="{AD57A04A-123A-48BF-BEAC-DD2E4525CC1A}" srcOrd="1" destOrd="0" presId="urn:microsoft.com/office/officeart/2009/3/layout/HorizontalOrganizationChart"/>
    <dgm:cxn modelId="{D82051C8-8B95-4997-9D43-6E76BC87B008}" type="presOf" srcId="{57B71DD7-94AA-4950-AF4D-694B08552292}" destId="{47364B7F-BC1E-4907-8421-F348D3956DED}" srcOrd="0" destOrd="0" presId="urn:microsoft.com/office/officeart/2009/3/layout/HorizontalOrganizationChart"/>
    <dgm:cxn modelId="{CB984BDB-57F8-417F-B91E-D08E6BCDC9D5}" srcId="{4FAC8C2F-3347-41CC-ABE7-727FFCBDFC3A}" destId="{64C1FEAF-B0A7-4E62-9419-5BCB5E562F74}" srcOrd="1" destOrd="0" parTransId="{224FC3C7-A553-4C5E-A85F-593CE9A8E3BA}" sibTransId="{C0FAE58C-3173-4F19-B9AA-C92036989C0D}"/>
    <dgm:cxn modelId="{A09758FF-39BA-41FC-B3AF-EA5BCD38B1E1}" type="presOf" srcId="{F0B9D65D-EBCE-4552-A5D2-9E0411B32590}" destId="{569A3861-FBDF-4429-B2E8-4C9B92AF08B4}" srcOrd="0" destOrd="0" presId="urn:microsoft.com/office/officeart/2009/3/layout/HorizontalOrganizationChart"/>
    <dgm:cxn modelId="{AAA9F7FF-204D-4346-92A4-42B7FFC5DAE6}" type="presOf" srcId="{4FAC8C2F-3347-41CC-ABE7-727FFCBDFC3A}" destId="{66725A22-7CA3-452E-9590-F103536CDFD4}" srcOrd="1" destOrd="0" presId="urn:microsoft.com/office/officeart/2009/3/layout/HorizontalOrganizationChart"/>
    <dgm:cxn modelId="{B8B8B1F2-1717-4C3C-A77C-39EA8F629513}" type="presParOf" srcId="{52A27659-2155-4FE9-ACFB-162C273B9F4B}" destId="{E3385409-96DA-485D-9D5B-B5F4FB0E48EB}" srcOrd="0" destOrd="0" presId="urn:microsoft.com/office/officeart/2009/3/layout/HorizontalOrganizationChart"/>
    <dgm:cxn modelId="{5A7D6AEE-D029-4ED3-9FDF-A77A0F9D0C6E}" type="presParOf" srcId="{E3385409-96DA-485D-9D5B-B5F4FB0E48EB}" destId="{AC90135B-6B12-4206-B56D-04A8A053C566}" srcOrd="0" destOrd="0" presId="urn:microsoft.com/office/officeart/2009/3/layout/HorizontalOrganizationChart"/>
    <dgm:cxn modelId="{A79780FF-A825-42BE-9333-D10D71E06734}" type="presParOf" srcId="{AC90135B-6B12-4206-B56D-04A8A053C566}" destId="{569A3861-FBDF-4429-B2E8-4C9B92AF08B4}" srcOrd="0" destOrd="0" presId="urn:microsoft.com/office/officeart/2009/3/layout/HorizontalOrganizationChart"/>
    <dgm:cxn modelId="{CDFF755D-5D5C-4D7A-9B2B-9956AF512DA7}" type="presParOf" srcId="{AC90135B-6B12-4206-B56D-04A8A053C566}" destId="{AD57A04A-123A-48BF-BEAC-DD2E4525CC1A}" srcOrd="1" destOrd="0" presId="urn:microsoft.com/office/officeart/2009/3/layout/HorizontalOrganizationChart"/>
    <dgm:cxn modelId="{7BC6452A-0A76-44A9-88FA-AE367856E38F}" type="presParOf" srcId="{E3385409-96DA-485D-9D5B-B5F4FB0E48EB}" destId="{85B41472-8427-4F22-818C-C9DA6BDBE71F}" srcOrd="1" destOrd="0" presId="urn:microsoft.com/office/officeart/2009/3/layout/HorizontalOrganizationChart"/>
    <dgm:cxn modelId="{1B4751C1-3DC6-4967-97F1-7440B728EE34}" type="presParOf" srcId="{85B41472-8427-4F22-818C-C9DA6BDBE71F}" destId="{47364B7F-BC1E-4907-8421-F348D3956DED}" srcOrd="0" destOrd="0" presId="urn:microsoft.com/office/officeart/2009/3/layout/HorizontalOrganizationChart"/>
    <dgm:cxn modelId="{EE2B6500-4C43-4A82-8F96-E403428400CB}" type="presParOf" srcId="{85B41472-8427-4F22-818C-C9DA6BDBE71F}" destId="{41259FA5-7D1B-4F01-BFB8-D580AAF8F246}" srcOrd="1" destOrd="0" presId="urn:microsoft.com/office/officeart/2009/3/layout/HorizontalOrganizationChart"/>
    <dgm:cxn modelId="{74FCA0DA-528F-40D1-856A-87F8B5575191}" type="presParOf" srcId="{41259FA5-7D1B-4F01-BFB8-D580AAF8F246}" destId="{76F44DD9-3C47-4986-AC6A-6E317839B4D9}" srcOrd="0" destOrd="0" presId="urn:microsoft.com/office/officeart/2009/3/layout/HorizontalOrganizationChart"/>
    <dgm:cxn modelId="{AE3509E8-C3DF-4212-8C26-982D452D0EF9}" type="presParOf" srcId="{76F44DD9-3C47-4986-AC6A-6E317839B4D9}" destId="{B44441A2-C49F-41DB-AE46-A2D9277D449D}" srcOrd="0" destOrd="0" presId="urn:microsoft.com/office/officeart/2009/3/layout/HorizontalOrganizationChart"/>
    <dgm:cxn modelId="{A917F823-29CB-4315-9E44-E2B9D77BF1C6}" type="presParOf" srcId="{76F44DD9-3C47-4986-AC6A-6E317839B4D9}" destId="{66725A22-7CA3-452E-9590-F103536CDFD4}" srcOrd="1" destOrd="0" presId="urn:microsoft.com/office/officeart/2009/3/layout/HorizontalOrganizationChart"/>
    <dgm:cxn modelId="{B3F510A0-C7F7-4CAB-8958-A7A691EBC37B}" type="presParOf" srcId="{41259FA5-7D1B-4F01-BFB8-D580AAF8F246}" destId="{573493CA-F8B5-4BB5-9F5D-5A77C209A275}" srcOrd="1" destOrd="0" presId="urn:microsoft.com/office/officeart/2009/3/layout/HorizontalOrganizationChart"/>
    <dgm:cxn modelId="{B9362ACE-C86B-4DAB-B6E1-B168BE041217}" type="presParOf" srcId="{573493CA-F8B5-4BB5-9F5D-5A77C209A275}" destId="{BD85BE67-0FCF-40FC-BB8E-E3B974F4C26C}" srcOrd="0" destOrd="0" presId="urn:microsoft.com/office/officeart/2009/3/layout/HorizontalOrganizationChart"/>
    <dgm:cxn modelId="{B840D7AE-258E-4BF9-AA29-4B2BCB96AFDC}" type="presParOf" srcId="{573493CA-F8B5-4BB5-9F5D-5A77C209A275}" destId="{BE4FDF03-7BF4-47F6-AD84-9728D84A6D24}" srcOrd="1" destOrd="0" presId="urn:microsoft.com/office/officeart/2009/3/layout/HorizontalOrganizationChart"/>
    <dgm:cxn modelId="{8D7132A0-E3EE-4A54-8D12-EEE89949DEE4}" type="presParOf" srcId="{BE4FDF03-7BF4-47F6-AD84-9728D84A6D24}" destId="{50009062-200F-45B6-8487-7BC0512C338C}" srcOrd="0" destOrd="0" presId="urn:microsoft.com/office/officeart/2009/3/layout/HorizontalOrganizationChart"/>
    <dgm:cxn modelId="{DFCCB4BC-C9D5-4B9E-A9BF-B5F7DC79050E}" type="presParOf" srcId="{50009062-200F-45B6-8487-7BC0512C338C}" destId="{4CCE0C3A-2609-422A-AC0E-98C0D241E9F1}" srcOrd="0" destOrd="0" presId="urn:microsoft.com/office/officeart/2009/3/layout/HorizontalOrganizationChart"/>
    <dgm:cxn modelId="{5D4BF139-058A-487F-B878-7A34F0EFA24B}" type="presParOf" srcId="{50009062-200F-45B6-8487-7BC0512C338C}" destId="{5B0B9420-6AC3-438A-ACF5-DB0B43DDA786}" srcOrd="1" destOrd="0" presId="urn:microsoft.com/office/officeart/2009/3/layout/HorizontalOrganizationChart"/>
    <dgm:cxn modelId="{4B9B944D-96DD-4902-AA57-A2869A7D6F67}" type="presParOf" srcId="{BE4FDF03-7BF4-47F6-AD84-9728D84A6D24}" destId="{BDB4DE17-F594-47D8-8126-E6643780B1E4}" srcOrd="1" destOrd="0" presId="urn:microsoft.com/office/officeart/2009/3/layout/HorizontalOrganizationChart"/>
    <dgm:cxn modelId="{4469F553-C199-4B35-8389-129939B9DDD3}" type="presParOf" srcId="{BE4FDF03-7BF4-47F6-AD84-9728D84A6D24}" destId="{AE4D4A33-5B4B-442D-AD15-6FFE28199892}" srcOrd="2" destOrd="0" presId="urn:microsoft.com/office/officeart/2009/3/layout/HorizontalOrganizationChart"/>
    <dgm:cxn modelId="{DA4C199D-A8B1-483C-A27E-1A89CB1AFE93}" type="presParOf" srcId="{573493CA-F8B5-4BB5-9F5D-5A77C209A275}" destId="{9EA26A51-3A1B-456F-A8EE-2D15797E9D51}" srcOrd="2" destOrd="0" presId="urn:microsoft.com/office/officeart/2009/3/layout/HorizontalOrganizationChart"/>
    <dgm:cxn modelId="{7D7182BF-41AE-4084-8D82-F1BB5909077C}" type="presParOf" srcId="{573493CA-F8B5-4BB5-9F5D-5A77C209A275}" destId="{7CD5A7F7-05D1-4F49-AE5E-B0E91E4C1FA8}" srcOrd="3" destOrd="0" presId="urn:microsoft.com/office/officeart/2009/3/layout/HorizontalOrganizationChart"/>
    <dgm:cxn modelId="{13AEADF8-3435-4596-9AC0-9C657A82022F}" type="presParOf" srcId="{7CD5A7F7-05D1-4F49-AE5E-B0E91E4C1FA8}" destId="{D67790D0-E86D-4C68-9D03-EE264F4DC347}" srcOrd="0" destOrd="0" presId="urn:microsoft.com/office/officeart/2009/3/layout/HorizontalOrganizationChart"/>
    <dgm:cxn modelId="{1E5ACB3E-4B9B-48E0-B0E3-2DEFDEC9CDC6}" type="presParOf" srcId="{D67790D0-E86D-4C68-9D03-EE264F4DC347}" destId="{86875270-A543-4BC6-85EB-D551598A8A52}" srcOrd="0" destOrd="0" presId="urn:microsoft.com/office/officeart/2009/3/layout/HorizontalOrganizationChart"/>
    <dgm:cxn modelId="{C6D85B1C-51DF-4B37-B747-BCD59E27F216}" type="presParOf" srcId="{D67790D0-E86D-4C68-9D03-EE264F4DC347}" destId="{FFC1F4C7-2585-4E42-BB7B-20141D556D1C}" srcOrd="1" destOrd="0" presId="urn:microsoft.com/office/officeart/2009/3/layout/HorizontalOrganizationChart"/>
    <dgm:cxn modelId="{3471168A-6DB8-4075-865D-F0CCFBAE25F8}" type="presParOf" srcId="{7CD5A7F7-05D1-4F49-AE5E-B0E91E4C1FA8}" destId="{A2E929E6-A4E2-4366-A5FA-7D8529EF9EC5}" srcOrd="1" destOrd="0" presId="urn:microsoft.com/office/officeart/2009/3/layout/HorizontalOrganizationChart"/>
    <dgm:cxn modelId="{2EC11C41-F86A-4128-B6DF-2B56761E9766}" type="presParOf" srcId="{7CD5A7F7-05D1-4F49-AE5E-B0E91E4C1FA8}" destId="{45A9F4E1-4AAC-47A5-81C1-34ACCD56974C}" srcOrd="2" destOrd="0" presId="urn:microsoft.com/office/officeart/2009/3/layout/HorizontalOrganizationChart"/>
    <dgm:cxn modelId="{3B22079E-4838-4822-8D61-F21E8081F033}" type="presParOf" srcId="{41259FA5-7D1B-4F01-BFB8-D580AAF8F246}" destId="{42D9163E-9252-43B3-9717-9356D2D91021}" srcOrd="2" destOrd="0" presId="urn:microsoft.com/office/officeart/2009/3/layout/HorizontalOrganizationChart"/>
    <dgm:cxn modelId="{9708D8F9-74F2-4BD0-9D3E-E720626467F7}" type="presParOf" srcId="{85B41472-8427-4F22-818C-C9DA6BDBE71F}" destId="{A37D490A-4B2B-47E4-833D-B951FEA3BC5C}" srcOrd="2" destOrd="0" presId="urn:microsoft.com/office/officeart/2009/3/layout/HorizontalOrganizationChart"/>
    <dgm:cxn modelId="{AAAE0212-20DD-4AC6-857C-136B5A63FD30}" type="presParOf" srcId="{85B41472-8427-4F22-818C-C9DA6BDBE71F}" destId="{8A85022E-598C-41BB-8F6E-010A8AE70428}" srcOrd="3" destOrd="0" presId="urn:microsoft.com/office/officeart/2009/3/layout/HorizontalOrganizationChart"/>
    <dgm:cxn modelId="{05B54801-C26C-4914-A3EA-AA5F6BF9578F}" type="presParOf" srcId="{8A85022E-598C-41BB-8F6E-010A8AE70428}" destId="{F8717C4C-5D07-4A8F-911C-01B913B6101A}" srcOrd="0" destOrd="0" presId="urn:microsoft.com/office/officeart/2009/3/layout/HorizontalOrganizationChart"/>
    <dgm:cxn modelId="{BD8A0D00-A640-4C65-92AA-EC67BBA14AC3}" type="presParOf" srcId="{F8717C4C-5D07-4A8F-911C-01B913B6101A}" destId="{78A33DA9-428E-4869-ABB2-FE95AE5A1BDC}" srcOrd="0" destOrd="0" presId="urn:microsoft.com/office/officeart/2009/3/layout/HorizontalOrganizationChart"/>
    <dgm:cxn modelId="{BF6636DA-E33A-42CF-901C-4BB895020396}" type="presParOf" srcId="{F8717C4C-5D07-4A8F-911C-01B913B6101A}" destId="{1B5F5804-0FE8-40A9-B18D-13880F02A57F}" srcOrd="1" destOrd="0" presId="urn:microsoft.com/office/officeart/2009/3/layout/HorizontalOrganizationChart"/>
    <dgm:cxn modelId="{22B5B8E6-DE4F-44D4-A41F-FB00F34EDBCB}" type="presParOf" srcId="{8A85022E-598C-41BB-8F6E-010A8AE70428}" destId="{B17C9748-9FC6-437A-81A6-A8B14E93D49C}" srcOrd="1" destOrd="0" presId="urn:microsoft.com/office/officeart/2009/3/layout/HorizontalOrganizationChart"/>
    <dgm:cxn modelId="{96579B8B-BB1C-420E-8D5A-000E8722DD7A}" type="presParOf" srcId="{8A85022E-598C-41BB-8F6E-010A8AE70428}" destId="{2ACAA14F-4EEC-4BA3-864C-BEFCD16B0546}" srcOrd="2" destOrd="0" presId="urn:microsoft.com/office/officeart/2009/3/layout/HorizontalOrganizationChart"/>
    <dgm:cxn modelId="{546F7E8A-A0BB-4A46-A2E8-C76C7CA30995}" type="presParOf" srcId="{E3385409-96DA-485D-9D5B-B5F4FB0E48EB}" destId="{EF595ED6-F8DD-42E3-8305-45E51CC5708D}" srcOrd="2" destOrd="0" presId="urn:microsoft.com/office/officeart/2009/3/layout/HorizontalOrganizationChar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30FEE-A731-490D-978A-D203260C7653}">
      <dsp:nvSpPr>
        <dsp:cNvPr id="0" name=""/>
        <dsp:cNvSpPr/>
      </dsp:nvSpPr>
      <dsp:spPr>
        <a:xfrm>
          <a:off x="1752991" y="297"/>
          <a:ext cx="828513" cy="55234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600" b="1" i="1" kern="1200" smtClean="0">
                    <a:latin typeface="Cambria Math" panose="02040503050406030204" pitchFamily="18" charset="0"/>
                    <a:ea typeface="+mn-ea"/>
                    <a:cs typeface="+mn-cs"/>
                    <a:sym typeface="+mn-lt"/>
                  </a:rPr>
                  <m:t>𝝍</m:t>
                </m:r>
                <m:r>
                  <a:rPr lang="en-US" altLang="zh-CN" sz="1600" b="1" i="1" kern="1200" smtClean="0">
                    <a:latin typeface="Cambria Math" panose="02040503050406030204" pitchFamily="18" charset="0"/>
                    <a:ea typeface="+mn-ea"/>
                    <a:cs typeface="+mn-cs"/>
                    <a:sym typeface="+mn-lt"/>
                  </a:rPr>
                  <m:t>(</m:t>
                </m:r>
                <m:r>
                  <a:rPr lang="en-US" altLang="zh-CN" sz="1600" b="1" i="1" kern="1200" smtClean="0">
                    <a:latin typeface="Cambria Math" panose="02040503050406030204" pitchFamily="18" charset="0"/>
                    <a:ea typeface="+mn-ea"/>
                    <a:cs typeface="+mn-cs"/>
                    <a:sym typeface="+mn-lt"/>
                  </a:rPr>
                  <m:t>𝟑𝟔𝟖𝟔</m:t>
                </m:r>
                <m:r>
                  <a:rPr lang="en-US" altLang="zh-CN" sz="1600" b="1" i="1" kern="1200" smtClean="0">
                    <a:latin typeface="Cambria Math" panose="02040503050406030204" pitchFamily="18" charset="0"/>
                    <a:ea typeface="+mn-ea"/>
                    <a:cs typeface="+mn-cs"/>
                    <a:sym typeface="+mn-lt"/>
                  </a:rPr>
                  <m:t>)</m:t>
                </m:r>
              </m:oMath>
            </m:oMathPara>
          </a14:m>
          <a:endParaRPr lang="zh-CN" altLang="en-US" sz="1600" kern="1200" dirty="0">
            <a:latin typeface="Times New Roman"/>
            <a:ea typeface="微软雅黑"/>
            <a:cs typeface="+mn-cs"/>
            <a:sym typeface="+mn-lt"/>
          </a:endParaRPr>
        </a:p>
      </dsp:txBody>
      <dsp:txXfrm>
        <a:off x="1769169" y="16475"/>
        <a:ext cx="796157" cy="519986"/>
      </dsp:txXfrm>
    </dsp:sp>
    <dsp:sp modelId="{954F0471-70E4-4F15-A3F3-3A5CB5F5406F}">
      <dsp:nvSpPr>
        <dsp:cNvPr id="0" name=""/>
        <dsp:cNvSpPr/>
      </dsp:nvSpPr>
      <dsp:spPr>
        <a:xfrm>
          <a:off x="1494976" y="552639"/>
          <a:ext cx="672272" cy="230299"/>
        </a:xfrm>
        <a:custGeom>
          <a:avLst/>
          <a:gdLst/>
          <a:ahLst/>
          <a:cxnLst/>
          <a:rect l="0" t="0" r="0" b="0"/>
          <a:pathLst>
            <a:path>
              <a:moveTo>
                <a:pt x="672272" y="0"/>
              </a:moveTo>
              <a:lnTo>
                <a:pt x="672272" y="115149"/>
              </a:lnTo>
              <a:lnTo>
                <a:pt x="0" y="115149"/>
              </a:lnTo>
              <a:lnTo>
                <a:pt x="0" y="23029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7D49282-B196-4B9D-B417-77F7AFA38F8B}">
      <dsp:nvSpPr>
        <dsp:cNvPr id="0" name=""/>
        <dsp:cNvSpPr/>
      </dsp:nvSpPr>
      <dsp:spPr>
        <a:xfrm>
          <a:off x="1080719" y="782939"/>
          <a:ext cx="828513" cy="55234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zh-CN" altLang="en-US" sz="1600" b="1" i="1" kern="1200" smtClean="0">
                        <a:latin typeface="Cambria Math" panose="02040503050406030204" pitchFamily="18" charset="0"/>
                        <a:ea typeface="+mn-ea"/>
                        <a:cs typeface="+mn-cs"/>
                        <a:sym typeface="+mn-lt"/>
                      </a:rPr>
                    </m:ctrlPr>
                  </m:sSubPr>
                  <m:e>
                    <m:r>
                      <a:rPr lang="zh-CN" altLang="en-US" sz="1600" b="1" i="1" kern="1200">
                        <a:latin typeface="Cambria Math" panose="02040503050406030204" pitchFamily="18" charset="0"/>
                        <a:ea typeface="+mn-ea"/>
                        <a:cs typeface="+mn-cs"/>
                        <a:sym typeface="+mn-lt"/>
                      </a:rPr>
                      <m:t>𝝌</m:t>
                    </m:r>
                  </m:e>
                  <m:sub>
                    <m:r>
                      <a:rPr lang="zh-CN" altLang="en-US" sz="1600" b="1" i="1" kern="1200">
                        <a:latin typeface="Cambria Math" panose="02040503050406030204" pitchFamily="18" charset="0"/>
                        <a:ea typeface="+mn-ea"/>
                        <a:cs typeface="+mn-cs"/>
                        <a:sym typeface="+mn-lt"/>
                      </a:rPr>
                      <m:t>𝒄</m:t>
                    </m:r>
                    <m:r>
                      <a:rPr lang="en-US" altLang="zh-CN" sz="1600" b="1" i="1" kern="1200">
                        <a:latin typeface="Cambria Math" panose="02040503050406030204" pitchFamily="18" charset="0"/>
                        <a:ea typeface="+mn-ea"/>
                        <a:cs typeface="+mn-cs"/>
                        <a:sym typeface="+mn-lt"/>
                      </a:rPr>
                      <m:t>𝑱</m:t>
                    </m:r>
                  </m:sub>
                </m:sSub>
              </m:oMath>
            </m:oMathPara>
          </a14:m>
          <a:endParaRPr lang="zh-CN" altLang="en-US" sz="1600" kern="1200" dirty="0">
            <a:latin typeface="Times New Roman"/>
            <a:ea typeface="微软雅黑"/>
            <a:cs typeface="+mn-cs"/>
            <a:sym typeface="+mn-lt"/>
          </a:endParaRPr>
        </a:p>
      </dsp:txBody>
      <dsp:txXfrm>
        <a:off x="1096897" y="799117"/>
        <a:ext cx="796157" cy="519986"/>
      </dsp:txXfrm>
    </dsp:sp>
    <dsp:sp modelId="{21809D51-1424-474B-8D31-B02AF515BCD9}">
      <dsp:nvSpPr>
        <dsp:cNvPr id="0" name=""/>
        <dsp:cNvSpPr/>
      </dsp:nvSpPr>
      <dsp:spPr>
        <a:xfrm>
          <a:off x="663761" y="1335281"/>
          <a:ext cx="831214" cy="190994"/>
        </a:xfrm>
        <a:custGeom>
          <a:avLst/>
          <a:gdLst/>
          <a:ahLst/>
          <a:cxnLst/>
          <a:rect l="0" t="0" r="0" b="0"/>
          <a:pathLst>
            <a:path>
              <a:moveTo>
                <a:pt x="831214" y="0"/>
              </a:moveTo>
              <a:lnTo>
                <a:pt x="831214" y="95497"/>
              </a:lnTo>
              <a:lnTo>
                <a:pt x="0" y="95497"/>
              </a:lnTo>
              <a:lnTo>
                <a:pt x="0" y="190994"/>
              </a:lnTo>
            </a:path>
          </a:pathLst>
        </a:custGeom>
        <a:noFill/>
        <a:ln w="6350" cap="flat" cmpd="sng" algn="ctr">
          <a:solidFill>
            <a:schemeClr val="dk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A4E8423-02B4-475B-A9B1-0A8BDF737B77}">
      <dsp:nvSpPr>
        <dsp:cNvPr id="0" name=""/>
        <dsp:cNvSpPr/>
      </dsp:nvSpPr>
      <dsp:spPr>
        <a:xfrm>
          <a:off x="249504" y="1526275"/>
          <a:ext cx="828513" cy="55234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zh-CN" altLang="en-US" sz="1600" b="1" i="1" kern="1200" smtClean="0">
                        <a:latin typeface="Cambria Math" panose="02040503050406030204" pitchFamily="18" charset="0"/>
                        <a:ea typeface="+mn-ea"/>
                        <a:cs typeface="+mn-cs"/>
                        <a:sym typeface="+mn-lt"/>
                      </a:rPr>
                    </m:ctrlPr>
                  </m:sSupPr>
                  <m:e>
                    <m:r>
                      <a:rPr lang="zh-CN" altLang="en-US" sz="1600" b="1" i="1" kern="1200">
                        <a:latin typeface="Cambria Math" panose="02040503050406030204" pitchFamily="18" charset="0"/>
                        <a:ea typeface="+mn-ea"/>
                        <a:cs typeface="+mn-cs"/>
                        <a:sym typeface="+mn-lt"/>
                      </a:rPr>
                      <m:t>𝝅</m:t>
                    </m:r>
                  </m:e>
                  <m:sup>
                    <m:r>
                      <a:rPr lang="zh-CN" altLang="en-US" sz="1600" b="1" i="1" kern="1200">
                        <a:latin typeface="Cambria Math" panose="02040503050406030204" pitchFamily="18" charset="0"/>
                        <a:ea typeface="+mn-ea"/>
                        <a:cs typeface="+mn-cs"/>
                        <a:sym typeface="+mn-lt"/>
                      </a:rPr>
                      <m:t>+</m:t>
                    </m:r>
                  </m:sup>
                </m:sSup>
                <m:r>
                  <a:rPr lang="en-US" altLang="zh-CN" sz="1600" b="1" i="1" kern="1200" smtClean="0">
                    <a:latin typeface="Cambria Math" panose="02040503050406030204" pitchFamily="18" charset="0"/>
                    <a:ea typeface="+mn-ea"/>
                    <a:cs typeface="+mn-cs"/>
                    <a:sym typeface="+mn-lt"/>
                  </a:rPr>
                  <m:t>/</m:t>
                </m:r>
                <m:sSup>
                  <m:sSupPr>
                    <m:ctrlPr>
                      <a:rPr lang="zh-CN" altLang="en-US" sz="1600" b="1" i="1" kern="1200" smtClean="0">
                        <a:latin typeface="Cambria Math" panose="02040503050406030204" pitchFamily="18" charset="0"/>
                        <a:ea typeface="+mn-ea"/>
                        <a:cs typeface="+mn-cs"/>
                        <a:sym typeface="+mn-lt"/>
                      </a:rPr>
                    </m:ctrlPr>
                  </m:sSupPr>
                  <m:e>
                    <m:r>
                      <a:rPr lang="en-US" altLang="zh-CN" sz="1600" b="1" i="1" kern="1200">
                        <a:latin typeface="Cambria Math" panose="02040503050406030204" pitchFamily="18" charset="0"/>
                        <a:ea typeface="+mn-ea"/>
                        <a:cs typeface="+mn-cs"/>
                        <a:sym typeface="+mn-lt"/>
                      </a:rPr>
                      <m:t>𝑲</m:t>
                    </m:r>
                  </m:e>
                  <m:sup>
                    <m:r>
                      <a:rPr lang="zh-CN" altLang="en-US" sz="1600" b="1" i="1" kern="1200">
                        <a:latin typeface="Cambria Math" panose="02040503050406030204" pitchFamily="18" charset="0"/>
                        <a:ea typeface="+mn-ea"/>
                        <a:cs typeface="+mn-cs"/>
                        <a:sym typeface="+mn-lt"/>
                      </a:rPr>
                      <m:t>+</m:t>
                    </m:r>
                  </m:sup>
                </m:sSup>
              </m:oMath>
            </m:oMathPara>
          </a14:m>
          <a:endParaRPr lang="zh-CN" altLang="en-US" sz="1600" kern="1200" dirty="0">
            <a:latin typeface="Times New Roman"/>
            <a:ea typeface="微软雅黑"/>
            <a:cs typeface="+mn-cs"/>
            <a:sym typeface="+mn-lt"/>
          </a:endParaRPr>
        </a:p>
      </dsp:txBody>
      <dsp:txXfrm>
        <a:off x="265682" y="1542453"/>
        <a:ext cx="796157" cy="519986"/>
      </dsp:txXfrm>
    </dsp:sp>
    <dsp:sp modelId="{BC7DCDE4-EDB9-4B7F-957F-60D762DD381C}">
      <dsp:nvSpPr>
        <dsp:cNvPr id="0" name=""/>
        <dsp:cNvSpPr/>
      </dsp:nvSpPr>
      <dsp:spPr>
        <a:xfrm>
          <a:off x="1494976" y="1335281"/>
          <a:ext cx="757070" cy="211872"/>
        </a:xfrm>
        <a:custGeom>
          <a:avLst/>
          <a:gdLst/>
          <a:ahLst/>
          <a:cxnLst/>
          <a:rect l="0" t="0" r="0" b="0"/>
          <a:pathLst>
            <a:path>
              <a:moveTo>
                <a:pt x="0" y="0"/>
              </a:moveTo>
              <a:lnTo>
                <a:pt x="0" y="105936"/>
              </a:lnTo>
              <a:lnTo>
                <a:pt x="757070" y="105936"/>
              </a:lnTo>
              <a:lnTo>
                <a:pt x="757070" y="211872"/>
              </a:lnTo>
            </a:path>
          </a:pathLst>
        </a:custGeom>
        <a:noFill/>
        <a:ln w="6350" cap="flat" cmpd="sng" algn="ctr">
          <a:solidFill>
            <a:schemeClr val="dk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9144C4D-4021-41B5-8CEB-A0140770F34C}">
      <dsp:nvSpPr>
        <dsp:cNvPr id="0" name=""/>
        <dsp:cNvSpPr/>
      </dsp:nvSpPr>
      <dsp:spPr>
        <a:xfrm>
          <a:off x="1837790" y="1547153"/>
          <a:ext cx="828513" cy="55234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zh-CN" altLang="en-US" sz="1600" b="1" i="1" kern="1200" smtClean="0">
                        <a:latin typeface="Cambria Math" panose="02040503050406030204" pitchFamily="18" charset="0"/>
                        <a:ea typeface="+mn-ea"/>
                        <a:cs typeface="+mn-cs"/>
                        <a:sym typeface="+mn-lt"/>
                      </a:rPr>
                    </m:ctrlPr>
                  </m:sSupPr>
                  <m:e>
                    <m:r>
                      <a:rPr lang="en-US" altLang="zh-CN" sz="1600" b="1" i="1" kern="1200" smtClean="0">
                        <a:latin typeface="Cambria Math" panose="02040503050406030204" pitchFamily="18" charset="0"/>
                        <a:ea typeface="+mn-ea"/>
                        <a:cs typeface="+mn-cs"/>
                        <a:sym typeface="+mn-lt"/>
                      </a:rPr>
                      <m:t>𝝅</m:t>
                    </m:r>
                  </m:e>
                  <m:sup>
                    <m:r>
                      <a:rPr lang="en-US" altLang="zh-CN" sz="1600" b="1" i="1" kern="1200" smtClean="0">
                        <a:latin typeface="Cambria Math" panose="02040503050406030204" pitchFamily="18" charset="0"/>
                        <a:ea typeface="+mn-ea"/>
                        <a:cs typeface="+mn-cs"/>
                        <a:sym typeface="+mn-lt"/>
                      </a:rPr>
                      <m:t>−</m:t>
                    </m:r>
                  </m:sup>
                </m:sSup>
                <m:sSup>
                  <m:sSupPr>
                    <m:ctrlPr>
                      <a:rPr lang="zh-CN" altLang="en-US" sz="1600" b="1" i="1" kern="1200">
                        <a:latin typeface="Cambria Math" panose="02040503050406030204" pitchFamily="18" charset="0"/>
                        <a:ea typeface="+mn-ea"/>
                        <a:cs typeface="+mn-cs"/>
                        <a:sym typeface="+mn-lt"/>
                      </a:rPr>
                    </m:ctrlPr>
                  </m:sSupPr>
                  <m:e>
                    <m:r>
                      <a:rPr lang="en-US" altLang="zh-CN" sz="1600" b="1" i="1" kern="1200" smtClean="0">
                        <a:latin typeface="Cambria Math" panose="02040503050406030204" pitchFamily="18" charset="0"/>
                        <a:ea typeface="+mn-ea"/>
                        <a:cs typeface="+mn-cs"/>
                        <a:sym typeface="+mn-lt"/>
                      </a:rPr>
                      <m:t>/</m:t>
                    </m:r>
                    <m:r>
                      <a:rPr lang="en-US" altLang="zh-CN" sz="1600" b="1" i="1" kern="1200">
                        <a:latin typeface="Cambria Math" panose="02040503050406030204" pitchFamily="18" charset="0"/>
                        <a:ea typeface="+mn-ea"/>
                        <a:cs typeface="+mn-cs"/>
                        <a:sym typeface="+mn-lt"/>
                      </a:rPr>
                      <m:t>𝑲</m:t>
                    </m:r>
                  </m:e>
                  <m:sup>
                    <m:r>
                      <a:rPr lang="zh-CN" altLang="en-US" sz="1600" b="1" i="1" kern="1200">
                        <a:latin typeface="Cambria Math" panose="02040503050406030204" pitchFamily="18" charset="0"/>
                        <a:ea typeface="+mn-ea"/>
                        <a:cs typeface="+mn-cs"/>
                        <a:sym typeface="+mn-lt"/>
                      </a:rPr>
                      <m:t>−</m:t>
                    </m:r>
                  </m:sup>
                </m:sSup>
              </m:oMath>
            </m:oMathPara>
          </a14:m>
          <a:endParaRPr lang="zh-CN" altLang="en-US" sz="1600" kern="1200" dirty="0">
            <a:latin typeface="Times New Roman"/>
            <a:ea typeface="微软雅黑"/>
            <a:cs typeface="+mn-cs"/>
            <a:sym typeface="+mn-lt"/>
          </a:endParaRPr>
        </a:p>
      </dsp:txBody>
      <dsp:txXfrm>
        <a:off x="1853968" y="1563331"/>
        <a:ext cx="796157" cy="519986"/>
      </dsp:txXfrm>
    </dsp:sp>
    <dsp:sp modelId="{361B1E32-EEC4-47A5-AE2E-4FCC1F4B9646}">
      <dsp:nvSpPr>
        <dsp:cNvPr id="0" name=""/>
        <dsp:cNvSpPr/>
      </dsp:nvSpPr>
      <dsp:spPr>
        <a:xfrm>
          <a:off x="2167248" y="552639"/>
          <a:ext cx="883418" cy="240346"/>
        </a:xfrm>
        <a:custGeom>
          <a:avLst/>
          <a:gdLst/>
          <a:ahLst/>
          <a:cxnLst/>
          <a:rect l="0" t="0" r="0" b="0"/>
          <a:pathLst>
            <a:path>
              <a:moveTo>
                <a:pt x="0" y="0"/>
              </a:moveTo>
              <a:lnTo>
                <a:pt x="0" y="120173"/>
              </a:lnTo>
              <a:lnTo>
                <a:pt x="883418" y="120173"/>
              </a:lnTo>
              <a:lnTo>
                <a:pt x="883418" y="24034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DD9C765-B48C-4EB8-A323-01B487A4D262}">
      <dsp:nvSpPr>
        <dsp:cNvPr id="0" name=""/>
        <dsp:cNvSpPr/>
      </dsp:nvSpPr>
      <dsp:spPr>
        <a:xfrm>
          <a:off x="2636410" y="792986"/>
          <a:ext cx="828513" cy="55234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kumimoji="0" lang="zh-CN" altLang="en-US" sz="1600" b="0" i="1" u="none" strike="noStrike" kern="1200" cap="none" spc="0" normalizeH="0" baseline="0" noProof="0" smtClean="0">
                    <a:ln/>
                    <a:effectLst/>
                    <a:uLnTx/>
                    <a:uFillTx/>
                    <a:latin typeface="Cambria Math" panose="02040503050406030204" pitchFamily="18" charset="0"/>
                    <a:ea typeface="+mn-ea"/>
                    <a:cs typeface="+mn-cs"/>
                    <a:sym typeface="+mn-lt"/>
                  </a:rPr>
                  <m:t>𝛾</m:t>
                </m:r>
              </m:oMath>
            </m:oMathPara>
          </a14:m>
          <a:endParaRPr lang="zh-CN" altLang="en-US" sz="1600" kern="1200" dirty="0">
            <a:latin typeface="Times New Roman"/>
            <a:ea typeface="微软雅黑"/>
            <a:cs typeface="+mn-cs"/>
            <a:sym typeface="+mn-lt"/>
          </a:endParaRPr>
        </a:p>
      </dsp:txBody>
      <dsp:txXfrm>
        <a:off x="2652588" y="809164"/>
        <a:ext cx="796157" cy="519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D490A-4B2B-47E4-833D-B951FEA3BC5C}">
      <dsp:nvSpPr>
        <dsp:cNvPr id="0" name=""/>
        <dsp:cNvSpPr/>
      </dsp:nvSpPr>
      <dsp:spPr>
        <a:xfrm>
          <a:off x="1117079" y="1019394"/>
          <a:ext cx="223114" cy="235935"/>
        </a:xfrm>
        <a:custGeom>
          <a:avLst/>
          <a:gdLst/>
          <a:ahLst/>
          <a:cxnLst/>
          <a:rect l="0" t="0" r="0" b="0"/>
          <a:pathLst>
            <a:path>
              <a:moveTo>
                <a:pt x="0" y="0"/>
              </a:moveTo>
              <a:lnTo>
                <a:pt x="111557" y="0"/>
              </a:lnTo>
              <a:lnTo>
                <a:pt x="111557" y="235935"/>
              </a:lnTo>
              <a:lnTo>
                <a:pt x="223114" y="235935"/>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EA26A51-3A1B-456F-A8EE-2D15797E9D51}">
      <dsp:nvSpPr>
        <dsp:cNvPr id="0" name=""/>
        <dsp:cNvSpPr/>
      </dsp:nvSpPr>
      <dsp:spPr>
        <a:xfrm>
          <a:off x="2455768" y="779545"/>
          <a:ext cx="223114" cy="239848"/>
        </a:xfrm>
        <a:custGeom>
          <a:avLst/>
          <a:gdLst/>
          <a:ahLst/>
          <a:cxnLst/>
          <a:rect l="0" t="0" r="0" b="0"/>
          <a:pathLst>
            <a:path>
              <a:moveTo>
                <a:pt x="0" y="0"/>
              </a:moveTo>
              <a:lnTo>
                <a:pt x="111557" y="0"/>
              </a:lnTo>
              <a:lnTo>
                <a:pt x="111557" y="239848"/>
              </a:lnTo>
              <a:lnTo>
                <a:pt x="223114" y="239848"/>
              </a:lnTo>
            </a:path>
          </a:pathLst>
        </a:custGeom>
        <a:noFill/>
        <a:ln w="6350" cap="flat" cmpd="sng" algn="ctr">
          <a:solidFill>
            <a:schemeClr val="dk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D85BE67-0FCF-40FC-BB8E-E3B974F4C26C}">
      <dsp:nvSpPr>
        <dsp:cNvPr id="0" name=""/>
        <dsp:cNvSpPr/>
      </dsp:nvSpPr>
      <dsp:spPr>
        <a:xfrm>
          <a:off x="2455768" y="539697"/>
          <a:ext cx="223114" cy="239848"/>
        </a:xfrm>
        <a:custGeom>
          <a:avLst/>
          <a:gdLst/>
          <a:ahLst/>
          <a:cxnLst/>
          <a:rect l="0" t="0" r="0" b="0"/>
          <a:pathLst>
            <a:path>
              <a:moveTo>
                <a:pt x="0" y="239848"/>
              </a:moveTo>
              <a:lnTo>
                <a:pt x="111557" y="239848"/>
              </a:lnTo>
              <a:lnTo>
                <a:pt x="111557" y="0"/>
              </a:lnTo>
              <a:lnTo>
                <a:pt x="223114" y="0"/>
              </a:lnTo>
            </a:path>
          </a:pathLst>
        </a:custGeom>
        <a:noFill/>
        <a:ln w="6350" cap="flat" cmpd="sng" algn="ctr">
          <a:solidFill>
            <a:schemeClr val="dk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7364B7F-BC1E-4907-8421-F348D3956DED}">
      <dsp:nvSpPr>
        <dsp:cNvPr id="0" name=""/>
        <dsp:cNvSpPr/>
      </dsp:nvSpPr>
      <dsp:spPr>
        <a:xfrm>
          <a:off x="1117079" y="779545"/>
          <a:ext cx="223114" cy="239848"/>
        </a:xfrm>
        <a:custGeom>
          <a:avLst/>
          <a:gdLst/>
          <a:ahLst/>
          <a:cxnLst/>
          <a:rect l="0" t="0" r="0" b="0"/>
          <a:pathLst>
            <a:path>
              <a:moveTo>
                <a:pt x="0" y="239848"/>
              </a:moveTo>
              <a:lnTo>
                <a:pt x="111557" y="239848"/>
              </a:lnTo>
              <a:lnTo>
                <a:pt x="111557" y="0"/>
              </a:lnTo>
              <a:lnTo>
                <a:pt x="223114" y="0"/>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9A3861-FBDF-4429-B2E8-4C9B92AF08B4}">
      <dsp:nvSpPr>
        <dsp:cNvPr id="0" name=""/>
        <dsp:cNvSpPr/>
      </dsp:nvSpPr>
      <dsp:spPr>
        <a:xfrm>
          <a:off x="1505" y="849269"/>
          <a:ext cx="1115573" cy="340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200" b="1" i="1" kern="1200" smtClean="0">
                    <a:latin typeface="Cambria Math" panose="02040503050406030204" pitchFamily="18" charset="0"/>
                    <a:ea typeface="+mn-ea"/>
                    <a:cs typeface="+mn-cs"/>
                    <a:sym typeface="+mn-lt"/>
                  </a:rPr>
                  <m:t>𝝍</m:t>
                </m:r>
                <m:r>
                  <a:rPr lang="en-US" altLang="zh-CN" sz="1200" b="1" i="1" kern="1200" smtClean="0">
                    <a:latin typeface="Cambria Math" panose="02040503050406030204" pitchFamily="18" charset="0"/>
                    <a:ea typeface="+mn-ea"/>
                    <a:cs typeface="+mn-cs"/>
                    <a:sym typeface="+mn-lt"/>
                  </a:rPr>
                  <m:t>(</m:t>
                </m:r>
                <m:r>
                  <a:rPr lang="en-US" altLang="zh-CN" sz="1200" b="1" i="1" kern="1200" smtClean="0">
                    <a:latin typeface="Cambria Math" panose="02040503050406030204" pitchFamily="18" charset="0"/>
                    <a:ea typeface="+mn-ea"/>
                    <a:cs typeface="+mn-cs"/>
                    <a:sym typeface="+mn-lt"/>
                  </a:rPr>
                  <m:t>𝟑𝟔𝟖𝟔</m:t>
                </m:r>
                <m:r>
                  <a:rPr lang="en-US" altLang="zh-CN" sz="1200" b="1" i="1" kern="1200" smtClean="0">
                    <a:latin typeface="Cambria Math" panose="02040503050406030204" pitchFamily="18" charset="0"/>
                    <a:ea typeface="+mn-ea"/>
                    <a:cs typeface="+mn-cs"/>
                    <a:sym typeface="+mn-lt"/>
                  </a:rPr>
                  <m:t>)</m:t>
                </m:r>
              </m:oMath>
            </m:oMathPara>
          </a14:m>
          <a:endParaRPr lang="zh-CN" altLang="en-US" sz="1200" kern="1200" dirty="0">
            <a:latin typeface="Times New Roman"/>
            <a:ea typeface="微软雅黑"/>
            <a:cs typeface="+mn-cs"/>
            <a:sym typeface="+mn-lt"/>
          </a:endParaRPr>
        </a:p>
      </dsp:txBody>
      <dsp:txXfrm>
        <a:off x="1505" y="849269"/>
        <a:ext cx="1115573" cy="340250"/>
      </dsp:txXfrm>
    </dsp:sp>
    <dsp:sp modelId="{B44441A2-C49F-41DB-AE46-A2D9277D449D}">
      <dsp:nvSpPr>
        <dsp:cNvPr id="0" name=""/>
        <dsp:cNvSpPr/>
      </dsp:nvSpPr>
      <dsp:spPr>
        <a:xfrm>
          <a:off x="1340194" y="609420"/>
          <a:ext cx="1115573" cy="340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zh-CN" altLang="en-US" sz="1200" b="1" i="1" kern="1200" smtClean="0">
                        <a:latin typeface="Cambria Math" panose="02040503050406030204" pitchFamily="18" charset="0"/>
                        <a:ea typeface="+mn-ea"/>
                        <a:cs typeface="+mn-cs"/>
                        <a:sym typeface="+mn-lt"/>
                      </a:rPr>
                    </m:ctrlPr>
                  </m:sSubPr>
                  <m:e>
                    <m:r>
                      <a:rPr lang="zh-CN" altLang="en-US" sz="1200" b="1" i="1" kern="1200">
                        <a:latin typeface="Cambria Math" panose="02040503050406030204" pitchFamily="18" charset="0"/>
                        <a:ea typeface="+mn-ea"/>
                        <a:cs typeface="+mn-cs"/>
                        <a:sym typeface="+mn-lt"/>
                      </a:rPr>
                      <m:t>𝝌</m:t>
                    </m:r>
                  </m:e>
                  <m:sub>
                    <m:r>
                      <a:rPr lang="zh-CN" altLang="en-US" sz="1200" b="1" i="1" kern="1200">
                        <a:latin typeface="Cambria Math" panose="02040503050406030204" pitchFamily="18" charset="0"/>
                        <a:ea typeface="+mn-ea"/>
                        <a:cs typeface="+mn-cs"/>
                        <a:sym typeface="+mn-lt"/>
                      </a:rPr>
                      <m:t>𝒄</m:t>
                    </m:r>
                    <m:r>
                      <a:rPr lang="en-US" altLang="zh-CN" sz="1200" b="1" i="1" kern="1200">
                        <a:latin typeface="Cambria Math" panose="02040503050406030204" pitchFamily="18" charset="0"/>
                        <a:ea typeface="+mn-ea"/>
                        <a:cs typeface="+mn-cs"/>
                        <a:sym typeface="+mn-lt"/>
                      </a:rPr>
                      <m:t>𝑱</m:t>
                    </m:r>
                  </m:sub>
                </m:sSub>
              </m:oMath>
            </m:oMathPara>
          </a14:m>
          <a:endParaRPr lang="zh-CN" altLang="en-US" sz="1200" kern="1200" dirty="0">
            <a:latin typeface="Times New Roman"/>
            <a:ea typeface="微软雅黑"/>
            <a:cs typeface="+mn-cs"/>
            <a:sym typeface="+mn-lt"/>
          </a:endParaRPr>
        </a:p>
      </dsp:txBody>
      <dsp:txXfrm>
        <a:off x="1340194" y="609420"/>
        <a:ext cx="1115573" cy="340250"/>
      </dsp:txXfrm>
    </dsp:sp>
    <dsp:sp modelId="{4CCE0C3A-2609-422A-AC0E-98C0D241E9F1}">
      <dsp:nvSpPr>
        <dsp:cNvPr id="0" name=""/>
        <dsp:cNvSpPr/>
      </dsp:nvSpPr>
      <dsp:spPr>
        <a:xfrm>
          <a:off x="2678883" y="369572"/>
          <a:ext cx="1115573" cy="340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zh-CN" altLang="en-US" sz="1200" b="1" i="1" kern="1200" smtClean="0">
                        <a:latin typeface="Cambria Math" panose="02040503050406030204" pitchFamily="18" charset="0"/>
                        <a:ea typeface="+mn-ea"/>
                        <a:cs typeface="+mn-cs"/>
                        <a:sym typeface="+mn-lt"/>
                      </a:rPr>
                    </m:ctrlPr>
                  </m:sSupPr>
                  <m:e>
                    <m:r>
                      <a:rPr lang="zh-CN" altLang="en-US" sz="1200" b="1" i="1" kern="1200">
                        <a:latin typeface="Cambria Math" panose="02040503050406030204" pitchFamily="18" charset="0"/>
                        <a:ea typeface="+mn-ea"/>
                        <a:cs typeface="+mn-cs"/>
                        <a:sym typeface="+mn-lt"/>
                      </a:rPr>
                      <m:t>𝝅</m:t>
                    </m:r>
                  </m:e>
                  <m:sup>
                    <m:r>
                      <a:rPr lang="zh-CN" altLang="en-US" sz="1200" b="1" i="1" kern="1200">
                        <a:latin typeface="Cambria Math" panose="02040503050406030204" pitchFamily="18" charset="0"/>
                        <a:ea typeface="+mn-ea"/>
                        <a:cs typeface="+mn-cs"/>
                        <a:sym typeface="+mn-lt"/>
                      </a:rPr>
                      <m:t>+</m:t>
                    </m:r>
                  </m:sup>
                </m:sSup>
                <m:r>
                  <a:rPr lang="en-US" altLang="zh-CN" sz="1200" b="1" i="1" kern="1200" smtClean="0">
                    <a:latin typeface="Cambria Math" panose="02040503050406030204" pitchFamily="18" charset="0"/>
                    <a:ea typeface="+mn-ea"/>
                    <a:cs typeface="+mn-cs"/>
                    <a:sym typeface="+mn-lt"/>
                  </a:rPr>
                  <m:t>/</m:t>
                </m:r>
                <m:sSup>
                  <m:sSupPr>
                    <m:ctrlPr>
                      <a:rPr lang="zh-CN" altLang="en-US" sz="1200" b="1" i="1" kern="1200" smtClean="0">
                        <a:latin typeface="Cambria Math" panose="02040503050406030204" pitchFamily="18" charset="0"/>
                        <a:ea typeface="+mn-ea"/>
                        <a:cs typeface="+mn-cs"/>
                        <a:sym typeface="+mn-lt"/>
                      </a:rPr>
                    </m:ctrlPr>
                  </m:sSupPr>
                  <m:e>
                    <m:r>
                      <a:rPr lang="en-US" altLang="zh-CN" sz="1200" b="1" i="1" kern="1200">
                        <a:latin typeface="Cambria Math" panose="02040503050406030204" pitchFamily="18" charset="0"/>
                        <a:ea typeface="+mn-ea"/>
                        <a:cs typeface="+mn-cs"/>
                        <a:sym typeface="+mn-lt"/>
                      </a:rPr>
                      <m:t>𝑲</m:t>
                    </m:r>
                  </m:e>
                  <m:sup>
                    <m:r>
                      <a:rPr lang="zh-CN" altLang="en-US" sz="1200" b="1" i="1" kern="1200">
                        <a:latin typeface="Cambria Math" panose="02040503050406030204" pitchFamily="18" charset="0"/>
                        <a:ea typeface="+mn-ea"/>
                        <a:cs typeface="+mn-cs"/>
                        <a:sym typeface="+mn-lt"/>
                      </a:rPr>
                      <m:t>+</m:t>
                    </m:r>
                  </m:sup>
                </m:sSup>
              </m:oMath>
            </m:oMathPara>
          </a14:m>
          <a:endParaRPr lang="zh-CN" altLang="en-US" sz="1200" kern="1200" dirty="0">
            <a:latin typeface="Times New Roman"/>
            <a:ea typeface="微软雅黑"/>
            <a:cs typeface="+mn-cs"/>
            <a:sym typeface="+mn-lt"/>
          </a:endParaRPr>
        </a:p>
      </dsp:txBody>
      <dsp:txXfrm>
        <a:off x="2678883" y="369572"/>
        <a:ext cx="1115573" cy="340250"/>
      </dsp:txXfrm>
    </dsp:sp>
    <dsp:sp modelId="{86875270-A543-4BC6-85EB-D551598A8A52}">
      <dsp:nvSpPr>
        <dsp:cNvPr id="0" name=""/>
        <dsp:cNvSpPr/>
      </dsp:nvSpPr>
      <dsp:spPr>
        <a:xfrm>
          <a:off x="2678883" y="849269"/>
          <a:ext cx="1115573" cy="340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zh-CN" altLang="en-US" sz="1200" b="1" i="1" kern="1200" smtClean="0">
                        <a:latin typeface="Cambria Math" panose="02040503050406030204" pitchFamily="18" charset="0"/>
                        <a:ea typeface="+mn-ea"/>
                        <a:cs typeface="+mn-cs"/>
                        <a:sym typeface="+mn-lt"/>
                      </a:rPr>
                    </m:ctrlPr>
                  </m:sSupPr>
                  <m:e>
                    <m:r>
                      <a:rPr lang="en-US" altLang="zh-CN" sz="1200" b="1" i="1" kern="1200" smtClean="0">
                        <a:latin typeface="Cambria Math" panose="02040503050406030204" pitchFamily="18" charset="0"/>
                        <a:ea typeface="+mn-ea"/>
                        <a:cs typeface="+mn-cs"/>
                        <a:sym typeface="+mn-lt"/>
                      </a:rPr>
                      <m:t>𝝅</m:t>
                    </m:r>
                  </m:e>
                  <m:sup>
                    <m:r>
                      <a:rPr lang="en-US" altLang="zh-CN" sz="1200" b="1" i="1" kern="1200" smtClean="0">
                        <a:latin typeface="Cambria Math" panose="02040503050406030204" pitchFamily="18" charset="0"/>
                        <a:ea typeface="+mn-ea"/>
                        <a:cs typeface="+mn-cs"/>
                        <a:sym typeface="+mn-lt"/>
                      </a:rPr>
                      <m:t>−</m:t>
                    </m:r>
                  </m:sup>
                </m:sSup>
                <m:sSup>
                  <m:sSupPr>
                    <m:ctrlPr>
                      <a:rPr lang="zh-CN" altLang="en-US" sz="1200" b="1" i="1" kern="1200">
                        <a:latin typeface="Cambria Math" panose="02040503050406030204" pitchFamily="18" charset="0"/>
                        <a:ea typeface="+mn-ea"/>
                        <a:cs typeface="+mn-cs"/>
                        <a:sym typeface="+mn-lt"/>
                      </a:rPr>
                    </m:ctrlPr>
                  </m:sSupPr>
                  <m:e>
                    <m:r>
                      <a:rPr lang="en-US" altLang="zh-CN" sz="1200" b="1" i="1" kern="1200" smtClean="0">
                        <a:latin typeface="Cambria Math" panose="02040503050406030204" pitchFamily="18" charset="0"/>
                        <a:ea typeface="+mn-ea"/>
                        <a:cs typeface="+mn-cs"/>
                        <a:sym typeface="+mn-lt"/>
                      </a:rPr>
                      <m:t>/</m:t>
                    </m:r>
                    <m:r>
                      <a:rPr lang="en-US" altLang="zh-CN" sz="1200" b="1" i="1" kern="1200">
                        <a:latin typeface="Cambria Math" panose="02040503050406030204" pitchFamily="18" charset="0"/>
                        <a:ea typeface="+mn-ea"/>
                        <a:cs typeface="+mn-cs"/>
                        <a:sym typeface="+mn-lt"/>
                      </a:rPr>
                      <m:t>𝑲</m:t>
                    </m:r>
                  </m:e>
                  <m:sup>
                    <m:r>
                      <a:rPr lang="zh-CN" altLang="en-US" sz="1200" b="1" i="1" kern="1200">
                        <a:latin typeface="Cambria Math" panose="02040503050406030204" pitchFamily="18" charset="0"/>
                        <a:ea typeface="+mn-ea"/>
                        <a:cs typeface="+mn-cs"/>
                        <a:sym typeface="+mn-lt"/>
                      </a:rPr>
                      <m:t>−</m:t>
                    </m:r>
                  </m:sup>
                </m:sSup>
              </m:oMath>
            </m:oMathPara>
          </a14:m>
          <a:endParaRPr lang="zh-CN" altLang="en-US" sz="1200" kern="1200" dirty="0">
            <a:latin typeface="Times New Roman"/>
            <a:ea typeface="微软雅黑"/>
            <a:cs typeface="+mn-cs"/>
            <a:sym typeface="+mn-lt"/>
          </a:endParaRPr>
        </a:p>
      </dsp:txBody>
      <dsp:txXfrm>
        <a:off x="2678883" y="849269"/>
        <a:ext cx="1115573" cy="340250"/>
      </dsp:txXfrm>
    </dsp:sp>
    <dsp:sp modelId="{78A33DA9-428E-4869-ABB2-FE95AE5A1BDC}">
      <dsp:nvSpPr>
        <dsp:cNvPr id="0" name=""/>
        <dsp:cNvSpPr/>
      </dsp:nvSpPr>
      <dsp:spPr>
        <a:xfrm>
          <a:off x="1340194" y="1085204"/>
          <a:ext cx="1115573" cy="340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kumimoji="0" lang="zh-CN" altLang="en-US" sz="1200" b="0" i="1" u="none" strike="noStrike" kern="1200" cap="none" spc="0" normalizeH="0" baseline="0" noProof="0" smtClean="0">
                    <a:ln/>
                    <a:effectLst/>
                    <a:uLnTx/>
                    <a:uFillTx/>
                    <a:latin typeface="Cambria Math" panose="02040503050406030204" pitchFamily="18" charset="0"/>
                    <a:ea typeface="+mn-ea"/>
                    <a:cs typeface="+mn-cs"/>
                    <a:sym typeface="+mn-lt"/>
                  </a:rPr>
                  <m:t>𝛾</m:t>
                </m:r>
              </m:oMath>
            </m:oMathPara>
          </a14:m>
          <a:endParaRPr lang="zh-CN" altLang="en-US" sz="1200" kern="1200" dirty="0">
            <a:latin typeface="Times New Roman"/>
            <a:ea typeface="微软雅黑"/>
            <a:cs typeface="+mn-cs"/>
            <a:sym typeface="+mn-lt"/>
          </a:endParaRPr>
        </a:p>
      </dsp:txBody>
      <dsp:txXfrm>
        <a:off x="1340194" y="1085204"/>
        <a:ext cx="1115573" cy="3402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CF611C8-7677-40A9-A131-24C7B5671B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EFAD9A9-5CEB-4554-B407-32C236335F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3844ED-13D2-4ABE-8517-9A068815D258}" type="datetimeFigureOut">
              <a:rPr lang="zh-CN" altLang="en-US" smtClean="0"/>
              <a:t>2023/10/29</a:t>
            </a:fld>
            <a:endParaRPr lang="zh-CN" altLang="en-US"/>
          </a:p>
        </p:txBody>
      </p:sp>
      <p:sp>
        <p:nvSpPr>
          <p:cNvPr id="4" name="页脚占位符 3">
            <a:extLst>
              <a:ext uri="{FF2B5EF4-FFF2-40B4-BE49-F238E27FC236}">
                <a16:creationId xmlns:a16="http://schemas.microsoft.com/office/drawing/2014/main" id="{C5C6FE84-442A-4879-9484-9126D9BC09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5370AB8-FAB0-47E7-A2BF-B2595532B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658DB0-2014-410B-BFF9-64490230C6A0}" type="slidenum">
              <a:rPr lang="zh-CN" altLang="en-US" smtClean="0"/>
              <a:t>‹#›</a:t>
            </a:fld>
            <a:endParaRPr lang="zh-CN" altLang="en-US"/>
          </a:p>
        </p:txBody>
      </p:sp>
    </p:spTree>
    <p:extLst>
      <p:ext uri="{BB962C8B-B14F-4D97-AF65-F5344CB8AC3E}">
        <p14:creationId xmlns:p14="http://schemas.microsoft.com/office/powerpoint/2010/main" val="1042466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A9E8D-AE71-44C6-AAA3-F3BD5A6B0A62}" type="datetimeFigureOut">
              <a:rPr lang="zh-CN" altLang="en-US" smtClean="0"/>
              <a:t>2023/10/29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3D7084-1682-4B56-B7C7-974EBD9B041C}" type="slidenum">
              <a:rPr lang="zh-CN" altLang="en-US" smtClean="0"/>
              <a:t>‹#›</a:t>
            </a:fld>
            <a:endParaRPr lang="zh-CN" altLang="en-US"/>
          </a:p>
        </p:txBody>
      </p:sp>
    </p:spTree>
    <p:extLst>
      <p:ext uri="{BB962C8B-B14F-4D97-AF65-F5344CB8AC3E}">
        <p14:creationId xmlns:p14="http://schemas.microsoft.com/office/powerpoint/2010/main" val="11309796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这页想说什么？</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B3D7084-1682-4B56-B7C7-974EBD9B041C}" type="slidenum">
              <a:rPr lang="zh-CN" altLang="en-US" smtClean="0"/>
              <a:t>10</a:t>
            </a:fld>
            <a:endParaRPr lang="zh-CN" altLang="en-US"/>
          </a:p>
        </p:txBody>
      </p:sp>
    </p:spTree>
    <p:extLst>
      <p:ext uri="{BB962C8B-B14F-4D97-AF65-F5344CB8AC3E}">
        <p14:creationId xmlns:p14="http://schemas.microsoft.com/office/powerpoint/2010/main" val="1909219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5092"/>
          <a:stretch/>
        </p:blipFill>
        <p:spPr>
          <a:xfrm>
            <a:off x="-40365" y="0"/>
            <a:ext cx="12272730" cy="6833383"/>
          </a:xfrm>
          <a:prstGeom prst="rect">
            <a:avLst/>
          </a:prstGeom>
        </p:spPr>
      </p:pic>
      <p:sp>
        <p:nvSpPr>
          <p:cNvPr id="2" name="日期占位符 1">
            <a:extLst>
              <a:ext uri="{FF2B5EF4-FFF2-40B4-BE49-F238E27FC236}">
                <a16:creationId xmlns:a16="http://schemas.microsoft.com/office/drawing/2014/main" id="{63D8FA0B-5CA5-4869-9999-1E28FB1E3F08}"/>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D62AC255-1531-4282-8ED1-1E22982EB4F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2363A9D-EEBC-40E0-A488-02FE7DF87EAF}"/>
              </a:ext>
            </a:extLst>
          </p:cNvPr>
          <p:cNvSpPr>
            <a:spLocks noGrp="1"/>
          </p:cNvSpPr>
          <p:nvPr>
            <p:ph type="sldNum" sz="quarter" idx="12"/>
          </p:nvPr>
        </p:nvSpPr>
        <p:spPr/>
        <p:txBody>
          <a:bodyPr/>
          <a:lstStyle/>
          <a:p>
            <a:fld id="{DC1226C7-B586-4071-8AA3-944B25347386}" type="slidenum">
              <a:rPr lang="zh-CN" altLang="en-US" smtClean="0"/>
              <a:t>‹#›</a:t>
            </a:fld>
            <a:endParaRPr lang="zh-CN" altLang="en-US"/>
          </a:p>
        </p:txBody>
      </p:sp>
      <p:sp>
        <p:nvSpPr>
          <p:cNvPr id="6" name="圆角矩形 1">
            <a:extLst>
              <a:ext uri="{FF2B5EF4-FFF2-40B4-BE49-F238E27FC236}">
                <a16:creationId xmlns:a16="http://schemas.microsoft.com/office/drawing/2014/main" id="{D1871A5E-F388-4B6E-9ADB-D24320B4D9A8}"/>
              </a:ext>
            </a:extLst>
          </p:cNvPr>
          <p:cNvSpPr/>
          <p:nvPr userDrawn="1"/>
        </p:nvSpPr>
        <p:spPr>
          <a:xfrm>
            <a:off x="-40365" y="710090"/>
            <a:ext cx="12272730" cy="6147910"/>
          </a:xfrm>
          <a:prstGeom prst="roundRect">
            <a:avLst>
              <a:gd name="adj" fmla="val 4916"/>
            </a:avLst>
          </a:prstGeom>
          <a:solidFill>
            <a:schemeClr val="bg1"/>
          </a:solidFill>
          <a:ln>
            <a:noFill/>
          </a:ln>
          <a:effectLst>
            <a:outerShdw blurRad="635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灯片编号占位符 11">
            <a:extLst>
              <a:ext uri="{FF2B5EF4-FFF2-40B4-BE49-F238E27FC236}">
                <a16:creationId xmlns:a16="http://schemas.microsoft.com/office/drawing/2014/main" id="{2245330B-2593-4DA9-9973-9FC165895B14}"/>
              </a:ext>
            </a:extLst>
          </p:cNvPr>
          <p:cNvSpPr txBox="1">
            <a:spLocks/>
          </p:cNvSpPr>
          <p:nvPr userDrawn="1"/>
        </p:nvSpPr>
        <p:spPr>
          <a:xfrm>
            <a:off x="11686967" y="6468258"/>
            <a:ext cx="41326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1226C7-B586-4071-8AA3-944B25347386}" type="slidenum">
              <a:rPr lang="zh-CN" altLang="en-US" smtClean="0"/>
              <a:pPr/>
              <a:t>‹#›</a:t>
            </a:fld>
            <a:endParaRPr lang="zh-CN" altLang="en-US" dirty="0"/>
          </a:p>
        </p:txBody>
      </p:sp>
      <p:sp>
        <p:nvSpPr>
          <p:cNvPr id="9" name="标题 8">
            <a:extLst>
              <a:ext uri="{FF2B5EF4-FFF2-40B4-BE49-F238E27FC236}">
                <a16:creationId xmlns:a16="http://schemas.microsoft.com/office/drawing/2014/main" id="{BB11A01F-CF7B-4190-9895-EA2077EC4750}"/>
              </a:ext>
            </a:extLst>
          </p:cNvPr>
          <p:cNvSpPr>
            <a:spLocks noGrp="1"/>
          </p:cNvSpPr>
          <p:nvPr>
            <p:ph type="title" hasCustomPrompt="1"/>
          </p:nvPr>
        </p:nvSpPr>
        <p:spPr>
          <a:xfrm>
            <a:off x="224151" y="-75896"/>
            <a:ext cx="8859779" cy="881302"/>
          </a:xfrm>
        </p:spPr>
        <p:txBody>
          <a:bodyPr>
            <a:normAutofit/>
          </a:bodyPr>
          <a:lstStyle>
            <a:lvl1pPr>
              <a:defRPr sz="3600" b="1">
                <a:solidFill>
                  <a:schemeClr val="bg1"/>
                </a:solidFill>
                <a:latin typeface="Times New Roman" panose="02020603050405020304" pitchFamily="18" charset="0"/>
                <a:cs typeface="Times New Roman" panose="02020603050405020304" pitchFamily="18" charset="0"/>
              </a:defRPr>
            </a:lvl1pPr>
          </a:lstStyle>
          <a:p>
            <a:r>
              <a:rPr lang="en-US" altLang="zh-CN" dirty="0"/>
              <a:t>Mo</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1226C7-B586-4071-8AA3-944B2534738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1226C7-B586-4071-8AA3-944B2534738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114" y="0"/>
            <a:ext cx="11689772" cy="6858000"/>
          </a:xfrm>
          <a:prstGeom prst="rect">
            <a:avLst/>
          </a:prstGeom>
        </p:spPr>
      </p:pic>
      <p:sp>
        <p:nvSpPr>
          <p:cNvPr id="2" name="日期占位符 1">
            <a:extLst>
              <a:ext uri="{FF2B5EF4-FFF2-40B4-BE49-F238E27FC236}">
                <a16:creationId xmlns:a16="http://schemas.microsoft.com/office/drawing/2014/main" id="{63D8FA0B-5CA5-4869-9999-1E28FB1E3F08}"/>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D62AC255-1531-4282-8ED1-1E22982EB4F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2363A9D-EEBC-40E0-A488-02FE7DF87EAF}"/>
              </a:ext>
            </a:extLst>
          </p:cNvPr>
          <p:cNvSpPr>
            <a:spLocks noGrp="1"/>
          </p:cNvSpPr>
          <p:nvPr>
            <p:ph type="sldNum" sz="quarter" idx="12"/>
          </p:nvPr>
        </p:nvSpPr>
        <p:spPr/>
        <p:txBody>
          <a:bodyPr/>
          <a:lstStyle/>
          <a:p>
            <a:fld id="{DC1226C7-B586-4071-8AA3-944B25347386}" type="slidenum">
              <a:rPr lang="zh-CN" altLang="en-US" smtClean="0"/>
              <a:t>‹#›</a:t>
            </a:fld>
            <a:endParaRPr lang="zh-CN" altLang="en-US"/>
          </a:p>
        </p:txBody>
      </p:sp>
    </p:spTree>
    <p:extLst>
      <p:ext uri="{BB962C8B-B14F-4D97-AF65-F5344CB8AC3E}">
        <p14:creationId xmlns:p14="http://schemas.microsoft.com/office/powerpoint/2010/main" val="47729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a:extLst>
              <a:ext uri="{FF2B5EF4-FFF2-40B4-BE49-F238E27FC236}">
                <a16:creationId xmlns:a16="http://schemas.microsoft.com/office/drawing/2014/main" id="{46C225C7-20F3-4B0D-A22D-55BDBEA42196}"/>
              </a:ext>
            </a:extLst>
          </p:cNvPr>
          <p:cNvSpPr>
            <a:spLocks noGrp="1"/>
          </p:cNvSpPr>
          <p:nvPr>
            <p:ph type="dt" sz="half" idx="10"/>
          </p:nvPr>
        </p:nvSpPr>
        <p:spPr/>
        <p:txBody>
          <a:bodyPr/>
          <a:lstStyle/>
          <a:p>
            <a:endParaRPr lang="zh-CN" altLang="en-US"/>
          </a:p>
        </p:txBody>
      </p:sp>
      <p:sp>
        <p:nvSpPr>
          <p:cNvPr id="11" name="页脚占位符 10">
            <a:extLst>
              <a:ext uri="{FF2B5EF4-FFF2-40B4-BE49-F238E27FC236}">
                <a16:creationId xmlns:a16="http://schemas.microsoft.com/office/drawing/2014/main" id="{0AECA009-ED5E-4A54-AE07-C7F546201B7C}"/>
              </a:ext>
            </a:extLst>
          </p:cNvPr>
          <p:cNvSpPr>
            <a:spLocks noGrp="1"/>
          </p:cNvSpPr>
          <p:nvPr>
            <p:ph type="ftr" sz="quarter" idx="11"/>
          </p:nvPr>
        </p:nvSpPr>
        <p:spPr/>
        <p:txBody>
          <a:bodyPr/>
          <a:lstStyle/>
          <a:p>
            <a:endParaRPr lang="zh-CN" altLang="en-US"/>
          </a:p>
        </p:txBody>
      </p:sp>
      <p:sp>
        <p:nvSpPr>
          <p:cNvPr id="12" name="灯片编号占位符 11">
            <a:extLst>
              <a:ext uri="{FF2B5EF4-FFF2-40B4-BE49-F238E27FC236}">
                <a16:creationId xmlns:a16="http://schemas.microsoft.com/office/drawing/2014/main" id="{F9420CCE-F832-4FBA-A0B1-5A417759DCC8}"/>
              </a:ext>
            </a:extLst>
          </p:cNvPr>
          <p:cNvSpPr>
            <a:spLocks noGrp="1"/>
          </p:cNvSpPr>
          <p:nvPr>
            <p:ph type="sldNum" sz="quarter" idx="12"/>
          </p:nvPr>
        </p:nvSpPr>
        <p:spPr/>
        <p:txBody>
          <a:bodyPr/>
          <a:lstStyle/>
          <a:p>
            <a:fld id="{DC1226C7-B586-4071-8AA3-944B2534738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1226C7-B586-4071-8AA3-944B2534738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1226C7-B586-4071-8AA3-944B2534738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1226C7-B586-4071-8AA3-944B2534738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1226C7-B586-4071-8AA3-944B2534738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1226C7-B586-4071-8AA3-944B2534738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1226C7-B586-4071-8AA3-944B2534738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1226C7-B586-4071-8AA3-944B2534738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1226C7-B586-4071-8AA3-944B2534738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96.png"/><Relationship Id="rId18" Type="http://schemas.openxmlformats.org/officeDocument/2006/relationships/image" Target="../media/image51.png"/><Relationship Id="rId3" Type="http://schemas.openxmlformats.org/officeDocument/2006/relationships/image" Target="../media/image2.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notesSlide" Target="../notesSlides/notesSlide1.xml"/><Relationship Id="rId16" Type="http://schemas.openxmlformats.org/officeDocument/2006/relationships/image" Target="../media/image49.png"/><Relationship Id="rId20"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45.png"/><Relationship Id="rId5" Type="http://schemas.openxmlformats.org/officeDocument/2006/relationships/image" Target="../media/image86.png"/><Relationship Id="rId15" Type="http://schemas.openxmlformats.org/officeDocument/2006/relationships/image" Target="../media/image98.png"/><Relationship Id="rId10" Type="http://schemas.openxmlformats.org/officeDocument/2006/relationships/image" Target="../media/image39.png"/><Relationship Id="rId19" Type="http://schemas.openxmlformats.org/officeDocument/2006/relationships/image" Target="../media/image102.png"/><Relationship Id="rId4" Type="http://schemas.openxmlformats.org/officeDocument/2006/relationships/image" Target="../media/image85.png"/><Relationship Id="rId9" Type="http://schemas.openxmlformats.org/officeDocument/2006/relationships/image" Target="../media/image93.png"/><Relationship Id="rId1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xml"/><Relationship Id="rId7" Type="http://schemas.openxmlformats.org/officeDocument/2006/relationships/image" Target="../media/image68.png"/><Relationship Id="rId12" Type="http://schemas.openxmlformats.org/officeDocument/2006/relationships/image" Target="../media/image6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11" Type="http://schemas.openxmlformats.org/officeDocument/2006/relationships/image" Target="../media/image62.png"/><Relationship Id="rId5" Type="http://schemas.openxmlformats.org/officeDocument/2006/relationships/slideLayout" Target="../slideLayouts/slideLayout1.xml"/><Relationship Id="rId10" Type="http://schemas.openxmlformats.org/officeDocument/2006/relationships/image" Target="../media/image61.png"/><Relationship Id="rId4" Type="http://schemas.openxmlformats.org/officeDocument/2006/relationships/tags" Target="../tags/tag4.xml"/><Relationship Id="rId9"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67.png"/><Relationship Id="rId4" Type="http://schemas.openxmlformats.org/officeDocument/2006/relationships/image" Target="../media/image76.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1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5.xml.rels><?xml version="1.0" encoding="UTF-8" standalone="yes"?>
<Relationships xmlns="http://schemas.openxmlformats.org/package/2006/relationships"><Relationship Id="rId8" Type="http://schemas.openxmlformats.org/officeDocument/2006/relationships/image" Target="../media/image1290.png"/><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1350.png"/><Relationship Id="rId13" Type="http://schemas.openxmlformats.org/officeDocument/2006/relationships/image" Target="../media/image1400.png"/><Relationship Id="rId18" Type="http://schemas.openxmlformats.org/officeDocument/2006/relationships/image" Target="../media/image1450.png"/><Relationship Id="rId3" Type="http://schemas.openxmlformats.org/officeDocument/2006/relationships/image" Target="../media/image143.png"/><Relationship Id="rId21" Type="http://schemas.openxmlformats.org/officeDocument/2006/relationships/image" Target="../media/image92.png"/><Relationship Id="rId7" Type="http://schemas.openxmlformats.org/officeDocument/2006/relationships/image" Target="../media/image1340.png"/><Relationship Id="rId12" Type="http://schemas.openxmlformats.org/officeDocument/2006/relationships/image" Target="../media/image87.png"/><Relationship Id="rId17" Type="http://schemas.openxmlformats.org/officeDocument/2006/relationships/image" Target="../media/image1440.png"/><Relationship Id="rId2" Type="http://schemas.openxmlformats.org/officeDocument/2006/relationships/image" Target="../media/image2.png"/><Relationship Id="rId16" Type="http://schemas.openxmlformats.org/officeDocument/2006/relationships/image" Target="../media/image89.png"/><Relationship Id="rId20" Type="http://schemas.openxmlformats.org/officeDocument/2006/relationships/image" Target="../media/image1470.pn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1380.png"/><Relationship Id="rId5" Type="http://schemas.openxmlformats.org/officeDocument/2006/relationships/image" Target="../media/image80.png"/><Relationship Id="rId15" Type="http://schemas.openxmlformats.org/officeDocument/2006/relationships/image" Target="../media/image1420.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5.png"/><Relationship Id="rId9" Type="http://schemas.openxmlformats.org/officeDocument/2006/relationships/image" Target="../media/image1360.png"/><Relationship Id="rId14" Type="http://schemas.openxmlformats.org/officeDocument/2006/relationships/image" Target="../media/image88.png"/><Relationship Id="rId22" Type="http://schemas.openxmlformats.org/officeDocument/2006/relationships/image" Target="../media/image1490.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3.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slideLayout" Target="../slideLayouts/slideLayout1.xml"/><Relationship Id="rId7" Type="http://schemas.openxmlformats.org/officeDocument/2006/relationships/image" Target="../media/image109.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08.emf"/><Relationship Id="rId5" Type="http://schemas.openxmlformats.org/officeDocument/2006/relationships/image" Target="../media/image210.png"/><Relationship Id="rId10" Type="http://schemas.openxmlformats.org/officeDocument/2006/relationships/image" Target="../media/image111.png"/><Relationship Id="rId4" Type="http://schemas.openxmlformats.org/officeDocument/2006/relationships/image" Target="../media/image2.png"/><Relationship Id="rId9" Type="http://schemas.openxmlformats.org/officeDocument/2006/relationships/image" Target="../media/image1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217.png"/></Relationships>
</file>

<file path=ppt/slides/_rels/slide25.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6.png"/><Relationship Id="rId21" Type="http://schemas.openxmlformats.org/officeDocument/2006/relationships/image" Target="../media/image1230.png"/><Relationship Id="rId7" Type="http://schemas.openxmlformats.org/officeDocument/2006/relationships/image" Target="../media/image109.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2.png"/><Relationship Id="rId16" Type="http://schemas.openxmlformats.org/officeDocument/2006/relationships/image" Target="../media/image125.png"/><Relationship Id="rId20" Type="http://schemas.openxmlformats.org/officeDocument/2006/relationships/image" Target="../media/image1221.png"/><Relationship Id="rId1" Type="http://schemas.openxmlformats.org/officeDocument/2006/relationships/slideLayout" Target="../slideLayouts/slideLayout1.xml"/><Relationship Id="rId6" Type="http://schemas.openxmlformats.org/officeDocument/2006/relationships/image" Target="../media/image119.png"/><Relationship Id="rId11" Type="http://schemas.openxmlformats.org/officeDocument/2006/relationships/image" Target="../media/image120.png"/><Relationship Id="rId5" Type="http://schemas.openxmlformats.org/officeDocument/2006/relationships/image" Target="../media/image118.png"/><Relationship Id="rId15" Type="http://schemas.openxmlformats.org/officeDocument/2006/relationships/image" Target="../media/image124.png"/><Relationship Id="rId23" Type="http://schemas.openxmlformats.org/officeDocument/2006/relationships/image" Target="../media/image1250.png"/><Relationship Id="rId10" Type="http://schemas.openxmlformats.org/officeDocument/2006/relationships/image" Target="../media/image1120.png"/><Relationship Id="rId19" Type="http://schemas.openxmlformats.org/officeDocument/2006/relationships/image" Target="../media/image1210.png"/><Relationship Id="rId4" Type="http://schemas.openxmlformats.org/officeDocument/2006/relationships/image" Target="../media/image117.png"/><Relationship Id="rId9" Type="http://schemas.openxmlformats.org/officeDocument/2006/relationships/image" Target="../media/image1112.png"/><Relationship Id="rId14" Type="http://schemas.openxmlformats.org/officeDocument/2006/relationships/image" Target="../media/image123.png"/><Relationship Id="rId22" Type="http://schemas.openxmlformats.org/officeDocument/2006/relationships/image" Target="../media/image1240.png"/></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image" Target="../media/image2.png"/><Relationship Id="rId16" Type="http://schemas.openxmlformats.org/officeDocument/2006/relationships/image" Target="../media/image1381.png"/><Relationship Id="rId1" Type="http://schemas.openxmlformats.org/officeDocument/2006/relationships/slideLayout" Target="../slideLayouts/slideLayout1.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22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70.png"/></Relationships>
</file>

<file path=ppt/slides/_rels/slide27.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231.png"/><Relationship Id="rId18" Type="http://schemas.openxmlformats.org/officeDocument/2006/relationships/image" Target="../media/image160.png"/><Relationship Id="rId3" Type="http://schemas.openxmlformats.org/officeDocument/2006/relationships/image" Target="../media/image139.png"/><Relationship Id="rId7" Type="http://schemas.openxmlformats.org/officeDocument/2006/relationships/image" Target="../media/image150.png"/><Relationship Id="rId12" Type="http://schemas.openxmlformats.org/officeDocument/2006/relationships/image" Target="../media/image230.png"/><Relationship Id="rId17" Type="http://schemas.openxmlformats.org/officeDocument/2006/relationships/image" Target="../media/image159.png"/><Relationship Id="rId2" Type="http://schemas.openxmlformats.org/officeDocument/2006/relationships/image" Target="../media/image2.png"/><Relationship Id="rId16" Type="http://schemas.openxmlformats.org/officeDocument/2006/relationships/image" Target="../media/image158.png"/><Relationship Id="rId20" Type="http://schemas.openxmlformats.org/officeDocument/2006/relationships/image" Target="../media/image238.png"/><Relationship Id="rId1" Type="http://schemas.openxmlformats.org/officeDocument/2006/relationships/slideLayout" Target="../slideLayouts/slideLayout1.xml"/><Relationship Id="rId6" Type="http://schemas.openxmlformats.org/officeDocument/2006/relationships/image" Target="../media/image144.png"/><Relationship Id="rId11" Type="http://schemas.openxmlformats.org/officeDocument/2006/relationships/image" Target="../media/image229.png"/><Relationship Id="rId5" Type="http://schemas.openxmlformats.org/officeDocument/2006/relationships/image" Target="../media/image141.png"/><Relationship Id="rId15" Type="http://schemas.openxmlformats.org/officeDocument/2006/relationships/image" Target="../media/image157.png"/><Relationship Id="rId10" Type="http://schemas.openxmlformats.org/officeDocument/2006/relationships/image" Target="../media/image228.png"/><Relationship Id="rId19" Type="http://schemas.openxmlformats.org/officeDocument/2006/relationships/image" Target="../media/image161.png"/><Relationship Id="rId4" Type="http://schemas.openxmlformats.org/officeDocument/2006/relationships/image" Target="../media/image140.png"/><Relationship Id="rId9" Type="http://schemas.openxmlformats.org/officeDocument/2006/relationships/image" Target="../media/image227.png"/><Relationship Id="rId14" Type="http://schemas.openxmlformats.org/officeDocument/2006/relationships/image" Target="../media/image156.png"/></Relationships>
</file>

<file path=ppt/slides/_rels/slide28.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251.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s>
</file>

<file path=ppt/slides/_rels/slide29.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252.png"/><Relationship Id="rId7" Type="http://schemas.openxmlformats.org/officeDocument/2006/relationships/image" Target="../media/image17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12" Type="http://schemas.openxmlformats.org/officeDocument/2006/relationships/diagramData" Target="../diagrams/data2.xml"/><Relationship Id="rId2" Type="http://schemas.openxmlformats.org/officeDocument/2006/relationships/image" Target="../media/image6.png"/><Relationship Id="rId16"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9.png"/><Relationship Id="rId11" Type="http://schemas.microsoft.com/office/2007/relationships/diagramDrawing" Target="../diagrams/drawing1.xml"/><Relationship Id="rId5" Type="http://schemas.openxmlformats.org/officeDocument/2006/relationships/image" Target="../media/image8.png"/><Relationship Id="rId1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image" Target="../media/image7.png"/><Relationship Id="rId9" Type="http://schemas.openxmlformats.org/officeDocument/2006/relationships/diagramQuickStyle" Target="../diagrams/quickStyle1.xml"/><Relationship Id="rId1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image" Target="../media/image179.png"/><Relationship Id="rId7" Type="http://schemas.openxmlformats.org/officeDocument/2006/relationships/image" Target="../media/image174.png"/><Relationship Id="rId12" Type="http://schemas.openxmlformats.org/officeDocument/2006/relationships/image" Target="../media/image18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82.png"/><Relationship Id="rId11" Type="http://schemas.openxmlformats.org/officeDocument/2006/relationships/image" Target="../media/image186.png"/><Relationship Id="rId5" Type="http://schemas.openxmlformats.org/officeDocument/2006/relationships/image" Target="../media/image181.png"/><Relationship Id="rId10" Type="http://schemas.openxmlformats.org/officeDocument/2006/relationships/image" Target="../media/image185.png"/><Relationship Id="rId4" Type="http://schemas.openxmlformats.org/officeDocument/2006/relationships/image" Target="../media/image180.png"/><Relationship Id="rId9" Type="http://schemas.openxmlformats.org/officeDocument/2006/relationships/image" Target="../media/image184.png"/><Relationship Id="rId14" Type="http://schemas.openxmlformats.org/officeDocument/2006/relationships/image" Target="../media/image189.png"/></Relationships>
</file>

<file path=ppt/slides/_rels/slide31.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5" Type="http://schemas.openxmlformats.org/officeDocument/2006/relationships/image" Target="../media/image281.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201.png"/></Relationships>
</file>

<file path=ppt/slides/_rels/slide32.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4.png"/><Relationship Id="rId3" Type="http://schemas.openxmlformats.org/officeDocument/2006/relationships/image" Target="../media/image202.png"/><Relationship Id="rId7" Type="http://schemas.openxmlformats.org/officeDocument/2006/relationships/image" Target="../media/image206.png"/><Relationship Id="rId12" Type="http://schemas.openxmlformats.org/officeDocument/2006/relationships/image" Target="../media/image2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5.png"/><Relationship Id="rId11" Type="http://schemas.openxmlformats.org/officeDocument/2006/relationships/image" Target="../media/image211.png"/><Relationship Id="rId5" Type="http://schemas.openxmlformats.org/officeDocument/2006/relationships/image" Target="../media/image204.png"/><Relationship Id="rId15" Type="http://schemas.openxmlformats.org/officeDocument/2006/relationships/image" Target="../media/image29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32.png"/><Relationship Id="rId18" Type="http://schemas.openxmlformats.org/officeDocument/2006/relationships/image" Target="../media/image237.png"/><Relationship Id="rId3" Type="http://schemas.openxmlformats.org/officeDocument/2006/relationships/image" Target="../media/image216.png"/><Relationship Id="rId7" Type="http://schemas.openxmlformats.org/officeDocument/2006/relationships/image" Target="../media/image221.png"/><Relationship Id="rId12" Type="http://schemas.openxmlformats.org/officeDocument/2006/relationships/image" Target="../media/image226.png"/><Relationship Id="rId17" Type="http://schemas.openxmlformats.org/officeDocument/2006/relationships/image" Target="../media/image236.png"/><Relationship Id="rId2" Type="http://schemas.openxmlformats.org/officeDocument/2006/relationships/image" Target="../media/image2.png"/><Relationship Id="rId16" Type="http://schemas.openxmlformats.org/officeDocument/2006/relationships/image" Target="../media/image235.png"/><Relationship Id="rId1" Type="http://schemas.openxmlformats.org/officeDocument/2006/relationships/slideLayout" Target="../slideLayouts/slideLayout1.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34.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33.png"/></Relationships>
</file>

<file path=ppt/slides/_rels/slide3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1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34" Type="http://schemas.openxmlformats.org/officeDocument/2006/relationships/image" Target="../media/image326.png"/><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46.png"/><Relationship Id="rId18" Type="http://schemas.openxmlformats.org/officeDocument/2006/relationships/image" Target="../media/image253.png"/><Relationship Id="rId3" Type="http://schemas.openxmlformats.org/officeDocument/2006/relationships/image" Target="../media/image240.png"/><Relationship Id="rId21" Type="http://schemas.openxmlformats.org/officeDocument/2006/relationships/image" Target="../media/image3240.png"/><Relationship Id="rId7" Type="http://schemas.openxmlformats.org/officeDocument/2006/relationships/image" Target="../media/image244.png"/><Relationship Id="rId12" Type="http://schemas.openxmlformats.org/officeDocument/2006/relationships/image" Target="../media/image333.png"/><Relationship Id="rId17" Type="http://schemas.openxmlformats.org/officeDocument/2006/relationships/image" Target="../media/image250.png"/><Relationship Id="rId2" Type="http://schemas.openxmlformats.org/officeDocument/2006/relationships/image" Target="../media/image2.png"/><Relationship Id="rId16" Type="http://schemas.openxmlformats.org/officeDocument/2006/relationships/image" Target="../media/image249.png"/><Relationship Id="rId20" Type="http://schemas.openxmlformats.org/officeDocument/2006/relationships/image" Target="../media/image323.png"/><Relationship Id="rId1" Type="http://schemas.openxmlformats.org/officeDocument/2006/relationships/slideLayout" Target="../slideLayouts/slideLayout1.xml"/><Relationship Id="rId6" Type="http://schemas.openxmlformats.org/officeDocument/2006/relationships/image" Target="../media/image243.png"/><Relationship Id="rId11" Type="http://schemas.openxmlformats.org/officeDocument/2006/relationships/image" Target="../media/image322.png"/><Relationship Id="rId5" Type="http://schemas.openxmlformats.org/officeDocument/2006/relationships/image" Target="../media/image242.png"/><Relationship Id="rId15" Type="http://schemas.openxmlformats.org/officeDocument/2006/relationships/image" Target="../media/image248.png"/><Relationship Id="rId10" Type="http://schemas.openxmlformats.org/officeDocument/2006/relationships/image" Target="../media/image1110.png"/><Relationship Id="rId19" Type="http://schemas.openxmlformats.org/officeDocument/2006/relationships/image" Target="../media/image309.png"/><Relationship Id="rId4" Type="http://schemas.openxmlformats.org/officeDocument/2006/relationships/image" Target="../media/image241.png"/><Relationship Id="rId9" Type="http://schemas.openxmlformats.org/officeDocument/2006/relationships/image" Target="../media/image3210.png"/><Relationship Id="rId14" Type="http://schemas.openxmlformats.org/officeDocument/2006/relationships/image" Target="../media/image247.png"/><Relationship Id="rId22" Type="http://schemas.openxmlformats.org/officeDocument/2006/relationships/image" Target="../media/image3250.png"/></Relationships>
</file>

<file path=ppt/slides/_rels/slide3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image" Target="../media/image2.png"/><Relationship Id="rId16" Type="http://schemas.openxmlformats.org/officeDocument/2006/relationships/image" Target="../media/image347.png"/><Relationship Id="rId1" Type="http://schemas.openxmlformats.org/officeDocument/2006/relationships/slideLayout" Target="../slideLayouts/slideLayout1.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22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346.png"/></Relationships>
</file>

<file path=ppt/slides/_rels/slide38.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21.png"/><Relationship Id="rId7" Type="http://schemas.openxmlformats.org/officeDocument/2006/relationships/image" Target="../media/image25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4.png"/><Relationship Id="rId11" Type="http://schemas.openxmlformats.org/officeDocument/2006/relationships/image" Target="../media/image352.png"/><Relationship Id="rId5" Type="http://schemas.openxmlformats.org/officeDocument/2006/relationships/image" Target="../media/image223.png"/><Relationship Id="rId10" Type="http://schemas.openxmlformats.org/officeDocument/2006/relationships/image" Target="../media/image257.png"/><Relationship Id="rId4" Type="http://schemas.openxmlformats.org/officeDocument/2006/relationships/image" Target="../media/image222.png"/><Relationship Id="rId9" Type="http://schemas.openxmlformats.org/officeDocument/2006/relationships/image" Target="../media/image256.png"/></Relationships>
</file>

<file path=ppt/slides/_rels/slide39.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55.png"/><Relationship Id="rId4" Type="http://schemas.openxmlformats.org/officeDocument/2006/relationships/image" Target="../media/image35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11.png"/></Relationships>
</file>

<file path=ppt/slides/_rels/slide40.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png"/><Relationship Id="rId18" Type="http://schemas.openxmlformats.org/officeDocument/2006/relationships/image" Target="../media/image371.png"/><Relationship Id="rId26" Type="http://schemas.openxmlformats.org/officeDocument/2006/relationships/image" Target="../media/image379.png"/><Relationship Id="rId3" Type="http://schemas.openxmlformats.org/officeDocument/2006/relationships/image" Target="../media/image258.png"/><Relationship Id="rId21" Type="http://schemas.openxmlformats.org/officeDocument/2006/relationships/image" Target="../media/image374.png"/><Relationship Id="rId7" Type="http://schemas.openxmlformats.org/officeDocument/2006/relationships/image" Target="../media/image262.png"/><Relationship Id="rId12" Type="http://schemas.openxmlformats.org/officeDocument/2006/relationships/image" Target="../media/image267.png"/><Relationship Id="rId17" Type="http://schemas.openxmlformats.org/officeDocument/2006/relationships/image" Target="../media/image370.png"/><Relationship Id="rId25" Type="http://schemas.openxmlformats.org/officeDocument/2006/relationships/image" Target="../media/image378.png"/><Relationship Id="rId2" Type="http://schemas.openxmlformats.org/officeDocument/2006/relationships/image" Target="../media/image2.png"/><Relationship Id="rId16" Type="http://schemas.openxmlformats.org/officeDocument/2006/relationships/image" Target="../media/image369.png"/><Relationship Id="rId20" Type="http://schemas.openxmlformats.org/officeDocument/2006/relationships/image" Target="../media/image373.png"/><Relationship Id="rId1" Type="http://schemas.openxmlformats.org/officeDocument/2006/relationships/slideLayout" Target="../slideLayouts/slideLayout1.xml"/><Relationship Id="rId6" Type="http://schemas.openxmlformats.org/officeDocument/2006/relationships/image" Target="../media/image261.png"/><Relationship Id="rId11" Type="http://schemas.openxmlformats.org/officeDocument/2006/relationships/image" Target="../media/image266.png"/><Relationship Id="rId24" Type="http://schemas.openxmlformats.org/officeDocument/2006/relationships/image" Target="../media/image377.png"/><Relationship Id="rId5" Type="http://schemas.openxmlformats.org/officeDocument/2006/relationships/image" Target="../media/image260.png"/><Relationship Id="rId15" Type="http://schemas.openxmlformats.org/officeDocument/2006/relationships/image" Target="../media/image368.png"/><Relationship Id="rId23" Type="http://schemas.openxmlformats.org/officeDocument/2006/relationships/image" Target="../media/image376.png"/><Relationship Id="rId10" Type="http://schemas.openxmlformats.org/officeDocument/2006/relationships/image" Target="../media/image265.png"/><Relationship Id="rId19" Type="http://schemas.openxmlformats.org/officeDocument/2006/relationships/image" Target="../media/image372.png"/><Relationship Id="rId4" Type="http://schemas.openxmlformats.org/officeDocument/2006/relationships/image" Target="../media/image259.png"/><Relationship Id="rId9" Type="http://schemas.openxmlformats.org/officeDocument/2006/relationships/image" Target="../media/image264.png"/><Relationship Id="rId14" Type="http://schemas.openxmlformats.org/officeDocument/2006/relationships/image" Target="../media/image269.png"/><Relationship Id="rId22" Type="http://schemas.openxmlformats.org/officeDocument/2006/relationships/image" Target="../media/image375.png"/><Relationship Id="rId27" Type="http://schemas.openxmlformats.org/officeDocument/2006/relationships/image" Target="../media/image380.png"/></Relationships>
</file>

<file path=ppt/slides/_rels/slide41.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18" Type="http://schemas.openxmlformats.org/officeDocument/2006/relationships/image" Target="../media/image396.png"/><Relationship Id="rId26" Type="http://schemas.openxmlformats.org/officeDocument/2006/relationships/image" Target="../media/image404.png"/><Relationship Id="rId3" Type="http://schemas.openxmlformats.org/officeDocument/2006/relationships/image" Target="../media/image270.png"/><Relationship Id="rId21" Type="http://schemas.openxmlformats.org/officeDocument/2006/relationships/image" Target="../media/image399.png"/><Relationship Id="rId7" Type="http://schemas.openxmlformats.org/officeDocument/2006/relationships/image" Target="../media/image274.png"/><Relationship Id="rId12" Type="http://schemas.openxmlformats.org/officeDocument/2006/relationships/image" Target="../media/image279.png"/><Relationship Id="rId17" Type="http://schemas.openxmlformats.org/officeDocument/2006/relationships/image" Target="../media/image395.png"/><Relationship Id="rId25" Type="http://schemas.openxmlformats.org/officeDocument/2006/relationships/image" Target="../media/image403.png"/><Relationship Id="rId2" Type="http://schemas.openxmlformats.org/officeDocument/2006/relationships/image" Target="../media/image2.png"/><Relationship Id="rId16" Type="http://schemas.openxmlformats.org/officeDocument/2006/relationships/image" Target="../media/image394.png"/><Relationship Id="rId20" Type="http://schemas.openxmlformats.org/officeDocument/2006/relationships/image" Target="../media/image398.png"/><Relationship Id="rId1" Type="http://schemas.openxmlformats.org/officeDocument/2006/relationships/slideLayout" Target="../slideLayouts/slideLayout1.xml"/><Relationship Id="rId6" Type="http://schemas.openxmlformats.org/officeDocument/2006/relationships/image" Target="../media/image273.png"/><Relationship Id="rId11" Type="http://schemas.openxmlformats.org/officeDocument/2006/relationships/image" Target="../media/image278.png"/><Relationship Id="rId24" Type="http://schemas.openxmlformats.org/officeDocument/2006/relationships/image" Target="../media/image402.png"/><Relationship Id="rId5" Type="http://schemas.openxmlformats.org/officeDocument/2006/relationships/image" Target="../media/image272.png"/><Relationship Id="rId15" Type="http://schemas.openxmlformats.org/officeDocument/2006/relationships/image" Target="../media/image393.png"/><Relationship Id="rId23" Type="http://schemas.openxmlformats.org/officeDocument/2006/relationships/image" Target="../media/image401.png"/><Relationship Id="rId10" Type="http://schemas.openxmlformats.org/officeDocument/2006/relationships/image" Target="../media/image277.png"/><Relationship Id="rId19" Type="http://schemas.openxmlformats.org/officeDocument/2006/relationships/image" Target="../media/image397.png"/><Relationship Id="rId4" Type="http://schemas.openxmlformats.org/officeDocument/2006/relationships/image" Target="../media/image271.png"/><Relationship Id="rId9" Type="http://schemas.openxmlformats.org/officeDocument/2006/relationships/image" Target="../media/image276.png"/><Relationship Id="rId14" Type="http://schemas.openxmlformats.org/officeDocument/2006/relationships/image" Target="../media/image282.png"/><Relationship Id="rId22" Type="http://schemas.openxmlformats.org/officeDocument/2006/relationships/image" Target="../media/image400.png"/><Relationship Id="rId27" Type="http://schemas.openxmlformats.org/officeDocument/2006/relationships/image" Target="../media/image333.png"/></Relationships>
</file>

<file path=ppt/slides/_rels/slide42.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06.png"/></Relationships>
</file>

<file path=ppt/slides/_rels/slide43.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89.png"/><Relationship Id="rId3" Type="http://schemas.openxmlformats.org/officeDocument/2006/relationships/image" Target="../media/image70.png"/><Relationship Id="rId7" Type="http://schemas.openxmlformats.org/officeDocument/2006/relationships/image" Target="../media/image285.png"/><Relationship Id="rId12" Type="http://schemas.openxmlformats.org/officeDocument/2006/relationships/image" Target="../media/image28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7.png"/><Relationship Id="rId5" Type="http://schemas.openxmlformats.org/officeDocument/2006/relationships/image" Target="../media/image283.png"/><Relationship Id="rId15" Type="http://schemas.openxmlformats.org/officeDocument/2006/relationships/image" Target="../media/image415.png"/><Relationship Id="rId10" Type="http://schemas.openxmlformats.org/officeDocument/2006/relationships/image" Target="../media/image74.png"/><Relationship Id="rId4" Type="http://schemas.openxmlformats.org/officeDocument/2006/relationships/image" Target="../media/image72.png"/><Relationship Id="rId9" Type="http://schemas.openxmlformats.org/officeDocument/2006/relationships/image" Target="../media/image73.png"/><Relationship Id="rId14" Type="http://schemas.openxmlformats.org/officeDocument/2006/relationships/image" Target="../media/image290.png"/></Relationships>
</file>

<file path=ppt/slides/_rels/slide44.xml.rels><?xml version="1.0" encoding="UTF-8" standalone="yes"?>
<Relationships xmlns="http://schemas.openxmlformats.org/package/2006/relationships"><Relationship Id="rId8" Type="http://schemas.openxmlformats.org/officeDocument/2006/relationships/image" Target="../media/image297.png"/><Relationship Id="rId13" Type="http://schemas.openxmlformats.org/officeDocument/2006/relationships/image" Target="../media/image426.png"/><Relationship Id="rId3" Type="http://schemas.openxmlformats.org/officeDocument/2006/relationships/image" Target="../media/image291.png"/><Relationship Id="rId7" Type="http://schemas.openxmlformats.org/officeDocument/2006/relationships/image" Target="../media/image296.png"/><Relationship Id="rId12" Type="http://schemas.openxmlformats.org/officeDocument/2006/relationships/image" Target="../media/image30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95.png"/><Relationship Id="rId11" Type="http://schemas.openxmlformats.org/officeDocument/2006/relationships/image" Target="../media/image300.png"/><Relationship Id="rId5" Type="http://schemas.openxmlformats.org/officeDocument/2006/relationships/image" Target="../media/image293.png"/><Relationship Id="rId15" Type="http://schemas.openxmlformats.org/officeDocument/2006/relationships/image" Target="../media/image303.png"/><Relationship Id="rId10" Type="http://schemas.openxmlformats.org/officeDocument/2006/relationships/image" Target="../media/image299.png"/><Relationship Id="rId4" Type="http://schemas.openxmlformats.org/officeDocument/2006/relationships/image" Target="../media/image292.png"/><Relationship Id="rId9" Type="http://schemas.openxmlformats.org/officeDocument/2006/relationships/image" Target="../media/image298.png"/><Relationship Id="rId14" Type="http://schemas.openxmlformats.org/officeDocument/2006/relationships/image" Target="../media/image302.png"/></Relationships>
</file>

<file path=ppt/slides/_rels/slide45.xml.rels><?xml version="1.0" encoding="UTF-8" standalone="yes"?>
<Relationships xmlns="http://schemas.openxmlformats.org/package/2006/relationships"><Relationship Id="rId8" Type="http://schemas.openxmlformats.org/officeDocument/2006/relationships/image" Target="../media/image431.png"/><Relationship Id="rId13" Type="http://schemas.openxmlformats.org/officeDocument/2006/relationships/image" Target="../media/image434.png"/><Relationship Id="rId18" Type="http://schemas.openxmlformats.org/officeDocument/2006/relationships/image" Target="../media/image88.png"/><Relationship Id="rId3" Type="http://schemas.openxmlformats.org/officeDocument/2006/relationships/image" Target="../media/image92.png"/><Relationship Id="rId21" Type="http://schemas.openxmlformats.org/officeDocument/2006/relationships/image" Target="../media/image438.png"/><Relationship Id="rId7" Type="http://schemas.openxmlformats.org/officeDocument/2006/relationships/image" Target="../media/image1300.png"/><Relationship Id="rId12" Type="http://schemas.openxmlformats.org/officeDocument/2006/relationships/image" Target="../media/image433.png"/><Relationship Id="rId17" Type="http://schemas.openxmlformats.org/officeDocument/2006/relationships/image" Target="../media/image436.png"/><Relationship Id="rId2" Type="http://schemas.openxmlformats.org/officeDocument/2006/relationships/image" Target="../media/image2.png"/><Relationship Id="rId16" Type="http://schemas.openxmlformats.org/officeDocument/2006/relationships/image" Target="../media/image87.png"/><Relationship Id="rId20"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430.png"/><Relationship Id="rId11" Type="http://schemas.openxmlformats.org/officeDocument/2006/relationships/image" Target="../media/image432.png"/><Relationship Id="rId5" Type="http://schemas.openxmlformats.org/officeDocument/2006/relationships/image" Target="../media/image429.png"/><Relationship Id="rId15" Type="http://schemas.openxmlformats.org/officeDocument/2006/relationships/image" Target="../media/image435.png"/><Relationship Id="rId10" Type="http://schemas.openxmlformats.org/officeDocument/2006/relationships/image" Target="../media/image81.png"/><Relationship Id="rId19" Type="http://schemas.openxmlformats.org/officeDocument/2006/relationships/image" Target="../media/image437.png"/><Relationship Id="rId4" Type="http://schemas.openxmlformats.org/officeDocument/2006/relationships/image" Target="../media/image91.png"/><Relationship Id="rId9" Type="http://schemas.openxmlformats.org/officeDocument/2006/relationships/image" Target="../media/image80.png"/><Relationship Id="rId14" Type="http://schemas.openxmlformats.org/officeDocument/2006/relationships/image" Target="../media/image82.png"/><Relationship Id="rId22" Type="http://schemas.openxmlformats.org/officeDocument/2006/relationships/image" Target="../media/image439.png"/></Relationships>
</file>

<file path=ppt/slides/_rels/slide46.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17.png"/><Relationship Id="rId3" Type="http://schemas.openxmlformats.org/officeDocument/2006/relationships/image" Target="../media/image304.png"/><Relationship Id="rId7" Type="http://schemas.openxmlformats.org/officeDocument/2006/relationships/image" Target="../media/image308.png"/><Relationship Id="rId12" Type="http://schemas.openxmlformats.org/officeDocument/2006/relationships/image" Target="../media/image3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07.png"/><Relationship Id="rId11" Type="http://schemas.openxmlformats.org/officeDocument/2006/relationships/image" Target="../media/image315.png"/><Relationship Id="rId5" Type="http://schemas.openxmlformats.org/officeDocument/2006/relationships/image" Target="../media/image306.png"/><Relationship Id="rId10" Type="http://schemas.openxmlformats.org/officeDocument/2006/relationships/image" Target="../media/image314.png"/><Relationship Id="rId4" Type="http://schemas.openxmlformats.org/officeDocument/2006/relationships/image" Target="../media/image305.png"/><Relationship Id="rId9" Type="http://schemas.openxmlformats.org/officeDocument/2006/relationships/image" Target="../media/image313.png"/></Relationships>
</file>

<file path=ppt/slides/_rels/slide47.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 Id="rId5" Type="http://schemas.openxmlformats.org/officeDocument/2006/relationships/image" Target="../media/image324.png"/><Relationship Id="rId4" Type="http://schemas.openxmlformats.org/officeDocument/2006/relationships/image" Target="../media/image321.png"/></Relationships>
</file>

<file path=ppt/slides/_rels/slide49.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9" Type="http://schemas.openxmlformats.org/officeDocument/2006/relationships/image" Target="../media/image334.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Colors" Target="../diagrams/colors2.xml"/><Relationship Id="rId18" Type="http://schemas.openxmlformats.org/officeDocument/2006/relationships/diagramColors" Target="../diagrams/colors2.xml"/><Relationship Id="rId3" Type="http://schemas.openxmlformats.org/officeDocument/2006/relationships/image" Target="../media/image12.png"/><Relationship Id="rId7" Type="http://schemas.openxmlformats.org/officeDocument/2006/relationships/image" Target="../media/image20.png"/><Relationship Id="rId12" Type="http://schemas.openxmlformats.org/officeDocument/2006/relationships/diagramQuickStyle" Target="../diagrams/quickStyle2.xml"/><Relationship Id="rId17" Type="http://schemas.openxmlformats.org/officeDocument/2006/relationships/diagramQuickStyle" Target="../diagrams/quickStyle2.xml"/><Relationship Id="rId2" Type="http://schemas.openxmlformats.org/officeDocument/2006/relationships/image" Target="../media/image11.png"/><Relationship Id="rId16" Type="http://schemas.openxmlformats.org/officeDocument/2006/relationships/diagramLayout" Target="../diagrams/layout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diagramLayout" Target="../diagrams/layout2.xml"/><Relationship Id="rId5" Type="http://schemas.openxmlformats.org/officeDocument/2006/relationships/image" Target="../media/image18.png"/><Relationship Id="rId15" Type="http://schemas.openxmlformats.org/officeDocument/2006/relationships/diagramData" Target="../diagrams/data4.xml"/><Relationship Id="rId10" Type="http://schemas.openxmlformats.org/officeDocument/2006/relationships/diagramData" Target="../diagrams/data3.xml"/><Relationship Id="rId4" Type="http://schemas.openxmlformats.org/officeDocument/2006/relationships/image" Target="../media/image2.png"/><Relationship Id="rId9" Type="http://schemas.openxmlformats.org/officeDocument/2006/relationships/image" Target="../media/image22.png"/><Relationship Id="rId14"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image" Target="../media/image2510.png"/><Relationship Id="rId13" Type="http://schemas.openxmlformats.org/officeDocument/2006/relationships/image" Target="../media/image2110.png"/><Relationship Id="rId1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2410.png"/><Relationship Id="rId12" Type="http://schemas.openxmlformats.org/officeDocument/2006/relationships/image" Target="../media/image2910.png"/><Relationship Id="rId17" Type="http://schemas.openxmlformats.org/officeDocument/2006/relationships/image" Target="../media/image24.png"/><Relationship Id="rId2" Type="http://schemas.openxmlformats.org/officeDocument/2006/relationships/image" Target="../media/image28.png"/><Relationship Id="rId16" Type="http://schemas.openxmlformats.org/officeDocument/2006/relationships/image" Target="../media/image23.pn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310.png"/><Relationship Id="rId11" Type="http://schemas.openxmlformats.org/officeDocument/2006/relationships/image" Target="../media/image2810.png"/><Relationship Id="rId5" Type="http://schemas.openxmlformats.org/officeDocument/2006/relationships/image" Target="../media/image14.png"/><Relationship Id="rId15" Type="http://schemas.openxmlformats.org/officeDocument/2006/relationships/image" Target="../media/image17.emf"/><Relationship Id="rId10" Type="http://schemas.openxmlformats.org/officeDocument/2006/relationships/image" Target="../media/image2710.png"/><Relationship Id="rId19" Type="http://schemas.openxmlformats.org/officeDocument/2006/relationships/image" Target="../media/image3110.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2210.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44.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59.png"/><Relationship Id="rId3" Type="http://schemas.openxmlformats.org/officeDocument/2006/relationships/image" Target="../media/image2.png"/><Relationship Id="rId7" Type="http://schemas.openxmlformats.org/officeDocument/2006/relationships/image" Target="../media/image56.png"/><Relationship Id="rId17" Type="http://schemas.openxmlformats.org/officeDocument/2006/relationships/image" Target="../media/image58.png"/><Relationship Id="rId2" Type="http://schemas.openxmlformats.org/officeDocument/2006/relationships/image" Target="../media/image50.png"/><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32.png"/><Relationship Id="rId15" Type="http://schemas.openxmlformats.org/officeDocument/2006/relationships/image" Target="../media/image55.png"/><Relationship Id="rId4" Type="http://schemas.openxmlformats.org/officeDocument/2006/relationships/image" Target="../media/image31.png"/><Relationship Id="rId1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33" name="图片 32">
            <a:extLst>
              <a:ext uri="{FF2B5EF4-FFF2-40B4-BE49-F238E27FC236}">
                <a16:creationId xmlns:a16="http://schemas.microsoft.com/office/drawing/2014/main" id="{6481CBC0-6BD9-484E-97BB-E2CB24A79EE5}"/>
              </a:ext>
            </a:extLst>
          </p:cNvPr>
          <p:cNvPicPr>
            <a:picLocks noChangeAspect="1"/>
          </p:cNvPicPr>
          <p:nvPr/>
        </p:nvPicPr>
        <p:blipFill>
          <a:blip r:embed="rId4"/>
          <a:stretch>
            <a:fillRect/>
          </a:stretch>
        </p:blipFill>
        <p:spPr>
          <a:xfrm>
            <a:off x="3967332" y="4420593"/>
            <a:ext cx="4387097" cy="1131514"/>
          </a:xfrm>
          <a:prstGeom prst="rect">
            <a:avLst/>
          </a:prstGeom>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FA61632-61CC-49B3-B77A-E01356BB96C3}"/>
                  </a:ext>
                </a:extLst>
              </p:cNvPr>
              <p:cNvSpPr txBox="1"/>
              <p:nvPr/>
            </p:nvSpPr>
            <p:spPr>
              <a:xfrm>
                <a:off x="0" y="960358"/>
                <a:ext cx="12321762" cy="2597506"/>
              </a:xfrm>
              <a:prstGeom prst="rect">
                <a:avLst/>
              </a:prstGeom>
              <a:noFill/>
            </p:spPr>
            <p:txBody>
              <a:bodyPr wrap="square" rtlCol="0">
                <a:spAutoFit/>
              </a:bodyPr>
              <a:lstStyle/>
              <a:p>
                <a:pPr algn="ctr">
                  <a:lnSpc>
                    <a:spcPct val="150000"/>
                  </a:lnSpc>
                </a:pPr>
                <a:r>
                  <a:rPr lang="en-US" altLang="zh-CN" sz="3600" b="1" dirty="0">
                    <a:solidFill>
                      <a:prstClr val="black"/>
                    </a:solidFill>
                    <a:cs typeface="+mn-ea"/>
                    <a:sym typeface="+mn-lt"/>
                  </a:rPr>
                  <a:t>Precise Measurement of  Branching Fraction of</a:t>
                </a:r>
                <a:endParaRPr lang="en-US" altLang="zh-CN" sz="3600" b="1" i="1" dirty="0">
                  <a:solidFill>
                    <a:prstClr val="black"/>
                  </a:solidFill>
                  <a:cs typeface="+mn-ea"/>
                  <a:sym typeface="+mn-lt"/>
                </a:endParaRPr>
              </a:p>
              <a:p>
                <a:pPr algn="ctr">
                  <a:lnSpc>
                    <a:spcPct val="150000"/>
                  </a:lnSpc>
                </a:pPr>
                <a14:m>
                  <m:oMath xmlns:m="http://schemas.openxmlformats.org/officeDocument/2006/math">
                    <m:sSub>
                      <m:sSubPr>
                        <m:ctrlPr>
                          <a:rPr lang="en-US" altLang="zh-CN" sz="3600" b="1" i="1">
                            <a:solidFill>
                              <a:prstClr val="black"/>
                            </a:solidFill>
                            <a:latin typeface="Cambria Math" panose="02040503050406030204" pitchFamily="18" charset="0"/>
                            <a:cs typeface="+mn-ea"/>
                            <a:sym typeface="+mn-lt"/>
                          </a:rPr>
                        </m:ctrlPr>
                      </m:sSubPr>
                      <m:e>
                        <m:r>
                          <a:rPr lang="en-US" altLang="zh-CN" sz="3600" b="1" i="1">
                            <a:solidFill>
                              <a:prstClr val="black"/>
                            </a:solidFill>
                            <a:latin typeface="Cambria Math" panose="02040503050406030204" pitchFamily="18" charset="0"/>
                            <a:cs typeface="+mn-ea"/>
                            <a:sym typeface="+mn-lt"/>
                          </a:rPr>
                          <m:t> </m:t>
                        </m:r>
                        <m:r>
                          <a:rPr lang="el-GR" altLang="zh-CN" sz="3600" b="1" i="1">
                            <a:solidFill>
                              <a:prstClr val="black"/>
                            </a:solidFill>
                            <a:latin typeface="Cambria Math" panose="02040503050406030204" pitchFamily="18" charset="0"/>
                            <a:cs typeface="+mn-ea"/>
                            <a:sym typeface="+mn-lt"/>
                          </a:rPr>
                          <m:t>𝝌</m:t>
                        </m:r>
                      </m:e>
                      <m:sub>
                        <m:r>
                          <a:rPr lang="en-US" altLang="zh-CN" sz="3600" b="1" i="1">
                            <a:solidFill>
                              <a:prstClr val="black"/>
                            </a:solidFill>
                            <a:latin typeface="Cambria Math" panose="02040503050406030204" pitchFamily="18" charset="0"/>
                            <a:cs typeface="+mn-ea"/>
                            <a:sym typeface="+mn-lt"/>
                          </a:rPr>
                          <m:t>𝒄𝑱</m:t>
                        </m:r>
                      </m:sub>
                    </m:sSub>
                    <m:r>
                      <a:rPr lang="en-US" altLang="zh-CN" sz="3600" b="1" i="1">
                        <a:solidFill>
                          <a:prstClr val="black"/>
                        </a:solidFill>
                        <a:latin typeface="Cambria Math" panose="02040503050406030204" pitchFamily="18" charset="0"/>
                        <a:cs typeface="+mn-ea"/>
                        <a:sym typeface="+mn-lt"/>
                      </a:rPr>
                      <m:t>→</m:t>
                    </m:r>
                    <m:sSup>
                      <m:sSupPr>
                        <m:ctrlPr>
                          <a:rPr lang="en-US" altLang="zh-CN" sz="3600" b="1" i="1">
                            <a:solidFill>
                              <a:prstClr val="black"/>
                            </a:solidFill>
                            <a:latin typeface="Cambria Math" panose="02040503050406030204" pitchFamily="18" charset="0"/>
                            <a:cs typeface="+mn-ea"/>
                            <a:sym typeface="+mn-lt"/>
                          </a:rPr>
                        </m:ctrlPr>
                      </m:sSupPr>
                      <m:e>
                        <m:r>
                          <a:rPr lang="zh-CN" altLang="en-US" sz="3600" b="1" i="1">
                            <a:solidFill>
                              <a:prstClr val="black"/>
                            </a:solidFill>
                            <a:latin typeface="Cambria Math" panose="02040503050406030204" pitchFamily="18" charset="0"/>
                            <a:cs typeface="+mn-ea"/>
                            <a:sym typeface="+mn-lt"/>
                          </a:rPr>
                          <m:t>𝝅</m:t>
                        </m:r>
                      </m:e>
                      <m:sup>
                        <m:r>
                          <a:rPr lang="en-US" altLang="zh-CN" sz="3600" b="1" i="1">
                            <a:solidFill>
                              <a:prstClr val="black"/>
                            </a:solidFill>
                            <a:latin typeface="Cambria Math" panose="02040503050406030204" pitchFamily="18" charset="0"/>
                            <a:cs typeface="+mn-ea"/>
                            <a:sym typeface="+mn-lt"/>
                          </a:rPr>
                          <m:t>+</m:t>
                        </m:r>
                      </m:sup>
                    </m:sSup>
                    <m:sSup>
                      <m:sSupPr>
                        <m:ctrlPr>
                          <a:rPr lang="en-US" altLang="zh-CN" sz="3600" b="1" i="1">
                            <a:solidFill>
                              <a:prstClr val="black"/>
                            </a:solidFill>
                            <a:latin typeface="Cambria Math" panose="02040503050406030204" pitchFamily="18" charset="0"/>
                            <a:cs typeface="+mn-ea"/>
                            <a:sym typeface="+mn-lt"/>
                          </a:rPr>
                        </m:ctrlPr>
                      </m:sSupPr>
                      <m:e>
                        <m:r>
                          <a:rPr lang="zh-CN" altLang="en-US" sz="3600" b="1" i="1">
                            <a:solidFill>
                              <a:prstClr val="black"/>
                            </a:solidFill>
                            <a:latin typeface="Cambria Math" panose="02040503050406030204" pitchFamily="18" charset="0"/>
                            <a:cs typeface="+mn-ea"/>
                            <a:sym typeface="+mn-lt"/>
                          </a:rPr>
                          <m:t>𝝅</m:t>
                        </m:r>
                      </m:e>
                      <m:sup>
                        <m:r>
                          <a:rPr lang="en-US" altLang="zh-CN" sz="3600" b="1" i="1">
                            <a:solidFill>
                              <a:prstClr val="black"/>
                            </a:solidFill>
                            <a:latin typeface="Cambria Math" panose="02040503050406030204" pitchFamily="18" charset="0"/>
                            <a:cs typeface="+mn-ea"/>
                            <a:sym typeface="+mn-lt"/>
                          </a:rPr>
                          <m:t>−</m:t>
                        </m:r>
                      </m:sup>
                    </m:sSup>
                    <m:r>
                      <a:rPr lang="en-US" altLang="zh-CN" sz="3600" b="1" i="1" smtClean="0">
                        <a:solidFill>
                          <a:prstClr val="black"/>
                        </a:solidFill>
                        <a:latin typeface="Cambria Math" panose="02040503050406030204" pitchFamily="18" charset="0"/>
                        <a:cs typeface="+mn-ea"/>
                        <a:sym typeface="+mn-lt"/>
                      </a:rPr>
                      <m:t>/</m:t>
                    </m:r>
                    <m:sSup>
                      <m:sSupPr>
                        <m:ctrlPr>
                          <a:rPr lang="en-US" altLang="zh-CN" sz="3600" b="1" i="1">
                            <a:solidFill>
                              <a:prstClr val="black"/>
                            </a:solidFill>
                            <a:latin typeface="Cambria Math" panose="02040503050406030204" pitchFamily="18" charset="0"/>
                            <a:cs typeface="+mn-ea"/>
                            <a:sym typeface="+mn-lt"/>
                          </a:rPr>
                        </m:ctrlPr>
                      </m:sSupPr>
                      <m:e>
                        <m:r>
                          <a:rPr lang="en-US" altLang="zh-CN" sz="3600" b="1" i="1">
                            <a:solidFill>
                              <a:prstClr val="black"/>
                            </a:solidFill>
                            <a:latin typeface="Cambria Math" panose="02040503050406030204" pitchFamily="18" charset="0"/>
                            <a:cs typeface="+mn-ea"/>
                            <a:sym typeface="+mn-lt"/>
                          </a:rPr>
                          <m:t>𝑲</m:t>
                        </m:r>
                      </m:e>
                      <m:sup>
                        <m:r>
                          <a:rPr lang="en-US" altLang="zh-CN" sz="3600" b="1" i="1">
                            <a:solidFill>
                              <a:prstClr val="black"/>
                            </a:solidFill>
                            <a:latin typeface="Cambria Math" panose="02040503050406030204" pitchFamily="18" charset="0"/>
                            <a:cs typeface="+mn-ea"/>
                            <a:sym typeface="+mn-lt"/>
                          </a:rPr>
                          <m:t>+</m:t>
                        </m:r>
                      </m:sup>
                    </m:sSup>
                    <m:sSup>
                      <m:sSupPr>
                        <m:ctrlPr>
                          <a:rPr lang="en-US" altLang="zh-CN" sz="3600" b="1" i="1">
                            <a:solidFill>
                              <a:prstClr val="black"/>
                            </a:solidFill>
                            <a:latin typeface="Cambria Math" panose="02040503050406030204" pitchFamily="18" charset="0"/>
                            <a:cs typeface="+mn-ea"/>
                            <a:sym typeface="+mn-lt"/>
                          </a:rPr>
                        </m:ctrlPr>
                      </m:sSupPr>
                      <m:e>
                        <m:r>
                          <a:rPr lang="en-US" altLang="zh-CN" sz="3600" b="1" i="1">
                            <a:solidFill>
                              <a:prstClr val="black"/>
                            </a:solidFill>
                            <a:latin typeface="Cambria Math" panose="02040503050406030204" pitchFamily="18" charset="0"/>
                            <a:cs typeface="+mn-ea"/>
                            <a:sym typeface="+mn-lt"/>
                          </a:rPr>
                          <m:t>𝑲</m:t>
                        </m:r>
                      </m:e>
                      <m:sup>
                        <m:r>
                          <a:rPr lang="en-US" altLang="zh-CN" sz="3600" b="1" i="1">
                            <a:solidFill>
                              <a:prstClr val="black"/>
                            </a:solidFill>
                            <a:latin typeface="Cambria Math" panose="02040503050406030204" pitchFamily="18" charset="0"/>
                            <a:cs typeface="+mn-ea"/>
                            <a:sym typeface="+mn-lt"/>
                          </a:rPr>
                          <m:t>−</m:t>
                        </m:r>
                      </m:sup>
                    </m:sSup>
                    <m:r>
                      <m:rPr>
                        <m:nor/>
                      </m:rPr>
                      <a:rPr lang="en-US" altLang="zh-CN" sz="3600" b="1" i="1" dirty="0">
                        <a:solidFill>
                          <a:prstClr val="black"/>
                        </a:solidFill>
                        <a:cs typeface="+mn-ea"/>
                        <a:sym typeface="+mn-lt"/>
                      </a:rPr>
                      <m:t>,</m:t>
                    </m:r>
                    <m:r>
                      <a:rPr lang="en-US" altLang="zh-CN" sz="3600" b="1" i="1" smtClean="0">
                        <a:solidFill>
                          <a:prstClr val="black"/>
                        </a:solidFill>
                        <a:latin typeface="Cambria Math" panose="02040503050406030204" pitchFamily="18" charset="0"/>
                        <a:cs typeface="+mn-ea"/>
                        <a:sym typeface="+mn-lt"/>
                      </a:rPr>
                      <m:t> </m:t>
                    </m:r>
                  </m:oMath>
                </a14:m>
                <a:r>
                  <a:rPr lang="en-US" altLang="zh-CN" sz="3600" b="1" dirty="0">
                    <a:solidFill>
                      <a:prstClr val="black"/>
                    </a:solidFill>
                    <a:cs typeface="+mn-ea"/>
                    <a:sym typeface="+mn-lt"/>
                  </a:rPr>
                  <a:t>Mass and Width of </a:t>
                </a:r>
                <a14:m>
                  <m:oMath xmlns:m="http://schemas.openxmlformats.org/officeDocument/2006/math">
                    <m:sSub>
                      <m:sSubPr>
                        <m:ctrlPr>
                          <a:rPr lang="en-US" altLang="zh-CN" sz="3600" b="1" i="1">
                            <a:solidFill>
                              <a:prstClr val="black"/>
                            </a:solidFill>
                            <a:latin typeface="Cambria Math" panose="02040503050406030204" pitchFamily="18" charset="0"/>
                            <a:cs typeface="+mn-ea"/>
                            <a:sym typeface="+mn-lt"/>
                          </a:rPr>
                        </m:ctrlPr>
                      </m:sSubPr>
                      <m:e>
                        <m:r>
                          <a:rPr lang="en-US" altLang="zh-CN" sz="3600" b="1" i="1">
                            <a:solidFill>
                              <a:prstClr val="black"/>
                            </a:solidFill>
                            <a:latin typeface="Cambria Math" panose="02040503050406030204" pitchFamily="18" charset="0"/>
                            <a:cs typeface="+mn-ea"/>
                            <a:sym typeface="+mn-lt"/>
                          </a:rPr>
                          <m:t> </m:t>
                        </m:r>
                        <m:r>
                          <a:rPr lang="el-GR" altLang="zh-CN" sz="3600" b="1" i="1">
                            <a:solidFill>
                              <a:prstClr val="black"/>
                            </a:solidFill>
                            <a:latin typeface="Cambria Math" panose="02040503050406030204" pitchFamily="18" charset="0"/>
                            <a:cs typeface="+mn-ea"/>
                            <a:sym typeface="+mn-lt"/>
                          </a:rPr>
                          <m:t>𝝌</m:t>
                        </m:r>
                      </m:e>
                      <m:sub>
                        <m:r>
                          <a:rPr lang="en-US" altLang="zh-CN" sz="3600" b="1" i="1">
                            <a:solidFill>
                              <a:prstClr val="black"/>
                            </a:solidFill>
                            <a:latin typeface="Cambria Math" panose="02040503050406030204" pitchFamily="18" charset="0"/>
                            <a:cs typeface="+mn-ea"/>
                            <a:sym typeface="+mn-lt"/>
                          </a:rPr>
                          <m:t>𝒄</m:t>
                        </m:r>
                        <m:r>
                          <a:rPr lang="en-US" altLang="zh-CN" sz="3600" b="1" i="1">
                            <a:solidFill>
                              <a:prstClr val="black"/>
                            </a:solidFill>
                            <a:latin typeface="Cambria Math" panose="02040503050406030204" pitchFamily="18" charset="0"/>
                            <a:cs typeface="+mn-ea"/>
                            <a:sym typeface="+mn-lt"/>
                          </a:rPr>
                          <m:t>𝟎</m:t>
                        </m:r>
                      </m:sub>
                    </m:sSub>
                  </m:oMath>
                </a14:m>
                <a:r>
                  <a:rPr lang="en-US" altLang="zh-CN" sz="3600" b="1" dirty="0">
                    <a:solidFill>
                      <a:prstClr val="black"/>
                    </a:solidFill>
                    <a:cs typeface="+mn-ea"/>
                    <a:sym typeface="+mn-lt"/>
                  </a:rPr>
                  <a:t> </a:t>
                </a:r>
              </a:p>
              <a:p>
                <a:pPr algn="ctr">
                  <a:lnSpc>
                    <a:spcPct val="150000"/>
                  </a:lnSpc>
                </a:pPr>
                <a:r>
                  <a:rPr lang="en-US" altLang="zh-CN" sz="3600" b="1" dirty="0">
                    <a:solidFill>
                      <a:prstClr val="black"/>
                    </a:solidFill>
                    <a:cs typeface="+mn-ea"/>
                    <a:sym typeface="+mn-lt"/>
                  </a:rPr>
                  <a:t>using </a:t>
                </a:r>
                <a14:m>
                  <m:oMath xmlns:m="http://schemas.openxmlformats.org/officeDocument/2006/math">
                    <m:sSup>
                      <m:sSupPr>
                        <m:ctrlPr>
                          <a:rPr lang="en-US" altLang="zh-CN" sz="3600" b="1" i="1" smtClean="0">
                            <a:solidFill>
                              <a:prstClr val="black"/>
                            </a:solidFill>
                            <a:latin typeface="Cambria Math" panose="02040503050406030204" pitchFamily="18" charset="0"/>
                            <a:cs typeface="+mn-ea"/>
                            <a:sym typeface="+mn-lt"/>
                          </a:rPr>
                        </m:ctrlPr>
                      </m:sSupPr>
                      <m:e>
                        <m:r>
                          <a:rPr lang="en-US" altLang="zh-CN" sz="3600" b="1" i="1" smtClean="0">
                            <a:solidFill>
                              <a:prstClr val="black"/>
                            </a:solidFill>
                            <a:latin typeface="Cambria Math" panose="02040503050406030204" pitchFamily="18" charset="0"/>
                            <a:cs typeface="+mn-ea"/>
                            <a:sym typeface="+mn-lt"/>
                          </a:rPr>
                          <m:t>𝝍</m:t>
                        </m:r>
                      </m:e>
                      <m:sup>
                        <m:r>
                          <a:rPr lang="en-US" altLang="zh-CN" sz="3600" b="1" i="1" smtClean="0">
                            <a:solidFill>
                              <a:prstClr val="black"/>
                            </a:solidFill>
                            <a:latin typeface="Cambria Math" panose="02040503050406030204" pitchFamily="18" charset="0"/>
                            <a:cs typeface="+mn-ea"/>
                            <a:sym typeface="+mn-lt"/>
                          </a:rPr>
                          <m:t>′</m:t>
                        </m:r>
                      </m:sup>
                    </m:sSup>
                  </m:oMath>
                </a14:m>
                <a:r>
                  <a:rPr lang="en-US" altLang="zh-CN" sz="3600" b="1" i="1" dirty="0">
                    <a:solidFill>
                      <a:prstClr val="black"/>
                    </a:solidFill>
                    <a:cs typeface="+mn-ea"/>
                    <a:sym typeface="+mn-lt"/>
                  </a:rPr>
                  <a:t> </a:t>
                </a:r>
                <a:r>
                  <a:rPr lang="en-US" altLang="zh-CN" sz="3600" b="1" dirty="0">
                    <a:solidFill>
                      <a:prstClr val="black"/>
                    </a:solidFill>
                    <a:cs typeface="+mn-ea"/>
                    <a:sym typeface="+mn-lt"/>
                  </a:rPr>
                  <a:t>Dataset</a:t>
                </a:r>
              </a:p>
            </p:txBody>
          </p:sp>
        </mc:Choice>
        <mc:Fallback xmlns="">
          <p:sp>
            <p:nvSpPr>
              <p:cNvPr id="35" name="文本框 34">
                <a:extLst>
                  <a:ext uri="{FF2B5EF4-FFF2-40B4-BE49-F238E27FC236}">
                    <a16:creationId xmlns:a16="http://schemas.microsoft.com/office/drawing/2014/main" id="{CFA61632-61CC-49B3-B77A-E01356BB96C3}"/>
                  </a:ext>
                </a:extLst>
              </p:cNvPr>
              <p:cNvSpPr txBox="1">
                <a:spLocks noRot="1" noChangeAspect="1" noMove="1" noResize="1" noEditPoints="1" noAdjustHandles="1" noChangeArrowheads="1" noChangeShapeType="1" noTextEdit="1"/>
              </p:cNvSpPr>
              <p:nvPr/>
            </p:nvSpPr>
            <p:spPr>
              <a:xfrm>
                <a:off x="0" y="960358"/>
                <a:ext cx="12321762" cy="2597506"/>
              </a:xfrm>
              <a:prstGeom prst="rect">
                <a:avLst/>
              </a:prstGeom>
              <a:blipFill>
                <a:blip r:embed="rId5"/>
                <a:stretch>
                  <a:fillRect b="-6103"/>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9C0B2D2F-3711-44C3-815E-8A239F00F4E6}"/>
              </a:ext>
            </a:extLst>
          </p:cNvPr>
          <p:cNvSpPr txBox="1"/>
          <p:nvPr/>
        </p:nvSpPr>
        <p:spPr>
          <a:xfrm>
            <a:off x="2681204" y="3429000"/>
            <a:ext cx="6829592" cy="960328"/>
          </a:xfrm>
          <a:prstGeom prst="rect">
            <a:avLst/>
          </a:prstGeom>
          <a:noFill/>
        </p:spPr>
        <p:txBody>
          <a:bodyPr wrap="square" rtlCol="0">
            <a:spAutoFit/>
          </a:bodyPr>
          <a:lstStyle/>
          <a:p>
            <a:pPr lvl="0" algn="ctr">
              <a:lnSpc>
                <a:spcPct val="150000"/>
              </a:lnSpc>
              <a:defRPr/>
            </a:pPr>
            <a:r>
              <a:rPr lang="en-US" altLang="zh-CN" sz="2000" b="1" dirty="0" err="1">
                <a:solidFill>
                  <a:srgbClr val="ED7D31">
                    <a:lumMod val="50000"/>
                  </a:srgbClr>
                </a:solidFill>
                <a:cs typeface="+mn-ea"/>
                <a:sym typeface="+mn-lt"/>
              </a:rPr>
              <a:t>Fanrui</a:t>
            </a:r>
            <a:r>
              <a:rPr lang="en-US" altLang="zh-CN" sz="2000" b="1" dirty="0">
                <a:solidFill>
                  <a:srgbClr val="ED7D31">
                    <a:lumMod val="50000"/>
                  </a:srgbClr>
                </a:solidFill>
                <a:cs typeface="+mn-ea"/>
                <a:sym typeface="+mn-lt"/>
              </a:rPr>
              <a:t> Zeng</a:t>
            </a:r>
            <a:r>
              <a:rPr lang="en-US" altLang="zh-CN" sz="2000" b="1" dirty="0">
                <a:solidFill>
                  <a:prstClr val="black"/>
                </a:solidFill>
                <a:cs typeface="+mn-ea"/>
                <a:sym typeface="+mn-lt"/>
              </a:rPr>
              <a:t>, Hang Zhou, </a:t>
            </a:r>
            <a:r>
              <a:rPr lang="en-US" altLang="zh-CN" sz="2000" b="1" dirty="0" err="1">
                <a:solidFill>
                  <a:prstClr val="black"/>
                </a:solidFill>
                <a:cs typeface="+mn-ea"/>
                <a:sym typeface="+mn-lt"/>
              </a:rPr>
              <a:t>Zhentian</a:t>
            </a:r>
            <a:r>
              <a:rPr lang="en-US" altLang="zh-CN" sz="2000" b="1" dirty="0">
                <a:solidFill>
                  <a:prstClr val="black"/>
                </a:solidFill>
                <a:cs typeface="+mn-ea"/>
                <a:sym typeface="+mn-lt"/>
              </a:rPr>
              <a:t> Sun,  </a:t>
            </a:r>
            <a:r>
              <a:rPr lang="en-US" altLang="zh-CN" sz="2000" b="1" dirty="0" err="1">
                <a:solidFill>
                  <a:prstClr val="black"/>
                </a:solidFill>
                <a:cs typeface="+mn-ea"/>
                <a:sym typeface="+mn-lt"/>
              </a:rPr>
              <a:t>Zhiqing</a:t>
            </a:r>
            <a:r>
              <a:rPr lang="en-US" altLang="zh-CN" sz="2000" b="1" dirty="0">
                <a:solidFill>
                  <a:prstClr val="black"/>
                </a:solidFill>
                <a:cs typeface="+mn-ea"/>
                <a:sym typeface="+mn-lt"/>
              </a:rPr>
              <a:t> Liu</a:t>
            </a:r>
          </a:p>
          <a:p>
            <a:pPr lvl="0" algn="ctr">
              <a:lnSpc>
                <a:spcPct val="150000"/>
              </a:lnSpc>
              <a:defRPr/>
            </a:pPr>
            <a:r>
              <a:rPr lang="en-US" altLang="zh-CN" sz="2000" b="1" dirty="0">
                <a:solidFill>
                  <a:prstClr val="black"/>
                </a:solidFill>
                <a:cs typeface="+mn-ea"/>
                <a:sym typeface="+mn-lt"/>
              </a:rPr>
              <a:t>Shandong University</a:t>
            </a:r>
            <a:endParaRPr lang="zh-CN" altLang="en-US" sz="2000" b="1" dirty="0">
              <a:solidFill>
                <a:prstClr val="black"/>
              </a:solidFill>
              <a:cs typeface="+mn-ea"/>
              <a:sym typeface="+mn-lt"/>
            </a:endParaRPr>
          </a:p>
        </p:txBody>
      </p:sp>
      <p:sp>
        <p:nvSpPr>
          <p:cNvPr id="5" name="文本框 4">
            <a:extLst>
              <a:ext uri="{FF2B5EF4-FFF2-40B4-BE49-F238E27FC236}">
                <a16:creationId xmlns:a16="http://schemas.microsoft.com/office/drawing/2014/main" id="{FEC7F541-ECBF-B463-9A67-0221E7CAB300}"/>
              </a:ext>
            </a:extLst>
          </p:cNvPr>
          <p:cNvSpPr txBox="1"/>
          <p:nvPr/>
        </p:nvSpPr>
        <p:spPr>
          <a:xfrm>
            <a:off x="3953737" y="5552107"/>
            <a:ext cx="4123463" cy="1200329"/>
          </a:xfrm>
          <a:prstGeom prst="rect">
            <a:avLst/>
          </a:prstGeom>
          <a:noFill/>
        </p:spPr>
        <p:txBody>
          <a:bodyPr wrap="square" rtlCol="0">
            <a:spAutoFit/>
          </a:bodyPr>
          <a:lstStyle/>
          <a:p>
            <a:pPr algn="ctr"/>
            <a:r>
              <a:rPr lang="en-US" altLang="zh-CN" sz="2400" b="1" dirty="0">
                <a:latin typeface="华文宋体" panose="02010600040101010101" pitchFamily="2" charset="-122"/>
                <a:ea typeface="华文宋体" panose="02010600040101010101" pitchFamily="2" charset="-122"/>
              </a:rPr>
              <a:t>2023</a:t>
            </a:r>
            <a:r>
              <a:rPr lang="zh-CN" altLang="en-US" sz="2400" b="1" dirty="0">
                <a:latin typeface="华文宋体" panose="02010600040101010101" pitchFamily="2" charset="-122"/>
                <a:ea typeface="华文宋体" panose="02010600040101010101" pitchFamily="2" charset="-122"/>
              </a:rPr>
              <a:t>（类）粲偶素物理研讨会</a:t>
            </a:r>
            <a:endParaRPr lang="en-US" altLang="zh-CN" sz="2400" b="1" dirty="0">
              <a:latin typeface="华文宋体" panose="02010600040101010101" pitchFamily="2" charset="-122"/>
              <a:ea typeface="华文宋体" panose="02010600040101010101" pitchFamily="2" charset="-122"/>
            </a:endParaRPr>
          </a:p>
          <a:p>
            <a:pPr algn="ctr"/>
            <a:r>
              <a:rPr lang="en-US" altLang="zh-CN" sz="2400" i="1" dirty="0">
                <a:cs typeface="+mn-ea"/>
                <a:sym typeface="+mn-lt"/>
              </a:rPr>
              <a:t>October  29 </a:t>
            </a:r>
            <a:r>
              <a:rPr lang="en-US" altLang="zh-CN" sz="2400" dirty="0">
                <a:solidFill>
                  <a:prstClr val="black"/>
                </a:solidFill>
                <a:cs typeface="+mn-ea"/>
                <a:sym typeface="+mn-lt"/>
              </a:rPr>
              <a:t>, 2023</a:t>
            </a:r>
            <a:endParaRPr lang="zh-CN" altLang="en-US" sz="2400" dirty="0">
              <a:solidFill>
                <a:prstClr val="black"/>
              </a:solidFill>
              <a:cs typeface="+mn-ea"/>
              <a:sym typeface="+mn-lt"/>
            </a:endParaRPr>
          </a:p>
          <a:p>
            <a:endParaRPr lang="zh-CN" altLang="en-US" sz="2400" dirty="0">
              <a:latin typeface="华文宋体" panose="02010600040101010101" pitchFamily="2" charset="-122"/>
              <a:ea typeface="华文宋体"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5523" y="-133555"/>
            <a:ext cx="6316536" cy="1494576"/>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Background Study</a:t>
            </a:r>
          </a:p>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 </a:t>
            </a:r>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F52FE9A5-7C5E-438D-8EE4-7B7F5C25E213}"/>
                  </a:ext>
                </a:extLst>
              </p:cNvPr>
              <p:cNvSpPr txBox="1"/>
              <p:nvPr/>
            </p:nvSpPr>
            <p:spPr>
              <a:xfrm>
                <a:off x="719783" y="3306746"/>
                <a:ext cx="7037376"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cs typeface="+mn-ea"/>
                    <a:sym typeface="+mn-lt"/>
                  </a:rPr>
                  <a:t>The helicity angle of </a:t>
                </a:r>
                <a14:m>
                  <m:oMath xmlns:m="http://schemas.openxmlformats.org/officeDocument/2006/math">
                    <m:sSup>
                      <m:sSupPr>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ctrlPr>
                      </m:sSupPr>
                      <m:e>
                        <m:r>
                          <a:rPr kumimoji="0" lang="zh-CN" altLang="en-US" sz="2000"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𝛑</m:t>
                        </m:r>
                      </m:e>
                      <m:sup>
                        <m:r>
                          <a:rPr kumimoji="0" lang="en-US" altLang="zh-CN" sz="2000"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sup>
                    </m:sSup>
                    <m:sSup>
                      <m:sSupPr>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ctrlPr>
                      </m:sSupPr>
                      <m:e>
                        <m:r>
                          <a:rPr kumimoji="0" lang="en-US" altLang="zh-CN" sz="2000"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r>
                          <a:rPr kumimoji="0" lang="zh-CN" altLang="en-US" sz="2000"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𝛑</m:t>
                        </m:r>
                      </m:e>
                      <m:sup>
                        <m:r>
                          <a:rPr kumimoji="0" lang="en-US" altLang="zh-CN" sz="2000"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sup>
                    </m:sSup>
                  </m:oMath>
                </a14:m>
                <a:r>
                  <a:rPr lang="en-US" altLang="zh-CN" sz="2000" b="1" dirty="0">
                    <a:solidFill>
                      <a:srgbClr val="000000"/>
                    </a:solidFill>
                    <a:cs typeface="+mn-ea"/>
                    <a:sym typeface="+mn-lt"/>
                  </a:rPr>
                  <a:t>) between data and MC</a:t>
                </a:r>
                <a:r>
                  <a:rPr kumimoji="0" lang="en-US" altLang="zh-CN" sz="2000" b="1" i="0" u="none" strike="noStrike" kern="1200" cap="none" spc="0" normalizeH="0" baseline="0" noProof="0" dirty="0">
                    <a:ln>
                      <a:noFill/>
                    </a:ln>
                    <a:solidFill>
                      <a:srgbClr val="000000"/>
                    </a:solidFill>
                    <a:effectLst/>
                    <a:uLnTx/>
                    <a:uFillTx/>
                    <a:cs typeface="+mn-ea"/>
                    <a:sym typeface="+mn-lt"/>
                  </a:rPr>
                  <a:t> </a:t>
                </a:r>
                <a:endParaRPr lang="zh-CN" altLang="en-US" b="1" dirty="0">
                  <a:cs typeface="+mn-ea"/>
                  <a:sym typeface="+mn-lt"/>
                </a:endParaRPr>
              </a:p>
            </p:txBody>
          </p:sp>
        </mc:Choice>
        <mc:Fallback xmlns="">
          <p:sp>
            <p:nvSpPr>
              <p:cNvPr id="26" name="文本框 25">
                <a:extLst>
                  <a:ext uri="{FF2B5EF4-FFF2-40B4-BE49-F238E27FC236}">
                    <a16:creationId xmlns:a16="http://schemas.microsoft.com/office/drawing/2014/main" id="{F52FE9A5-7C5E-438D-8EE4-7B7F5C25E213}"/>
                  </a:ext>
                </a:extLst>
              </p:cNvPr>
              <p:cNvSpPr txBox="1">
                <a:spLocks noRot="1" noChangeAspect="1" noMove="1" noResize="1" noEditPoints="1" noAdjustHandles="1" noChangeArrowheads="1" noChangeShapeType="1" noTextEdit="1"/>
              </p:cNvSpPr>
              <p:nvPr/>
            </p:nvSpPr>
            <p:spPr>
              <a:xfrm>
                <a:off x="719783" y="3306746"/>
                <a:ext cx="7037376" cy="400110"/>
              </a:xfrm>
              <a:prstGeom prst="rect">
                <a:avLst/>
              </a:prstGeom>
              <a:blipFill>
                <a:blip r:embed="rId4"/>
                <a:stretch>
                  <a:fillRect l="-520"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9CD76FD-B2A9-4D62-9CD2-6BA38BB00C3F}"/>
                  </a:ext>
                </a:extLst>
              </p:cNvPr>
              <p:cNvSpPr txBox="1"/>
              <p:nvPr/>
            </p:nvSpPr>
            <p:spPr>
              <a:xfrm>
                <a:off x="719782" y="5994821"/>
                <a:ext cx="7037377"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cs typeface="+mn-ea"/>
                    <a:sym typeface="+mn-lt"/>
                  </a:rPr>
                  <a:t>The helicity angle of </a:t>
                </a:r>
                <a14:m>
                  <m:oMath xmlns:m="http://schemas.openxmlformats.org/officeDocument/2006/math">
                    <m:sSup>
                      <m:sSupPr>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ctrlPr>
                      </m:sSupPr>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𝑲</m:t>
                        </m:r>
                      </m:e>
                      <m:sup>
                        <m:r>
                          <a:rPr kumimoji="0" lang="en-US" altLang="zh-CN" sz="2000"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sup>
                    </m:sSup>
                    <m:sSup>
                      <m:sSupPr>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ctrlPr>
                      </m:sSupPr>
                      <m:e>
                        <m:r>
                          <a:rPr kumimoji="0" lang="en-US" altLang="zh-CN" sz="2000"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𝑲</m:t>
                        </m:r>
                      </m:e>
                      <m:sup>
                        <m:r>
                          <a:rPr kumimoji="0" lang="en-US" altLang="zh-CN" sz="2000"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sup>
                    </m:sSup>
                  </m:oMath>
                </a14:m>
                <a:r>
                  <a:rPr kumimoji="0" lang="en-US" altLang="zh-CN" sz="2000" b="1" i="0" u="none" strike="noStrike" kern="1200" cap="none" spc="0" normalizeH="0" baseline="0" noProof="0" dirty="0">
                    <a:ln>
                      <a:noFill/>
                    </a:ln>
                    <a:solidFill>
                      <a:srgbClr val="000000"/>
                    </a:solidFill>
                    <a:effectLst/>
                    <a:uLnTx/>
                    <a:uFillTx/>
                    <a:cs typeface="+mn-ea"/>
                    <a:sym typeface="+mn-lt"/>
                  </a:rPr>
                  <a:t>) between</a:t>
                </a:r>
                <a:r>
                  <a:rPr kumimoji="0" lang="en-US" altLang="zh-CN" sz="2000" b="1" i="0" u="none" strike="noStrike" kern="1200" cap="none" spc="0" normalizeH="0" noProof="0" dirty="0">
                    <a:ln>
                      <a:noFill/>
                    </a:ln>
                    <a:solidFill>
                      <a:srgbClr val="000000"/>
                    </a:solidFill>
                    <a:effectLst/>
                    <a:uLnTx/>
                    <a:uFillTx/>
                    <a:cs typeface="+mn-ea"/>
                    <a:sym typeface="+mn-lt"/>
                  </a:rPr>
                  <a:t> data and </a:t>
                </a:r>
                <a:r>
                  <a:rPr lang="en-US" altLang="zh-CN" sz="2000" b="1" dirty="0">
                    <a:solidFill>
                      <a:srgbClr val="000000"/>
                    </a:solidFill>
                    <a:cs typeface="+mn-ea"/>
                    <a:sym typeface="+mn-lt"/>
                  </a:rPr>
                  <a:t>MC</a:t>
                </a:r>
                <a:r>
                  <a:rPr kumimoji="0" lang="en-US" altLang="zh-CN" sz="2000" b="1" i="0" u="none" strike="noStrike" kern="1200" cap="none" spc="0" normalizeH="0" baseline="0" noProof="0" dirty="0">
                    <a:ln>
                      <a:noFill/>
                    </a:ln>
                    <a:solidFill>
                      <a:srgbClr val="000000"/>
                    </a:solidFill>
                    <a:effectLst/>
                    <a:uLnTx/>
                    <a:uFillTx/>
                    <a:cs typeface="+mn-ea"/>
                    <a:sym typeface="+mn-lt"/>
                  </a:rPr>
                  <a:t> </a:t>
                </a:r>
                <a:endParaRPr lang="zh-CN" altLang="en-US" b="1" dirty="0">
                  <a:cs typeface="+mn-ea"/>
                  <a:sym typeface="+mn-lt"/>
                </a:endParaRPr>
              </a:p>
            </p:txBody>
          </p:sp>
        </mc:Choice>
        <mc:Fallback xmlns="">
          <p:sp>
            <p:nvSpPr>
              <p:cNvPr id="29" name="文本框 28">
                <a:extLst>
                  <a:ext uri="{FF2B5EF4-FFF2-40B4-BE49-F238E27FC236}">
                    <a16:creationId xmlns:a16="http://schemas.microsoft.com/office/drawing/2014/main" id="{99CD76FD-B2A9-4D62-9CD2-6BA38BB00C3F}"/>
                  </a:ext>
                </a:extLst>
              </p:cNvPr>
              <p:cNvSpPr txBox="1">
                <a:spLocks noRot="1" noChangeAspect="1" noMove="1" noResize="1" noEditPoints="1" noAdjustHandles="1" noChangeArrowheads="1" noChangeShapeType="1" noTextEdit="1"/>
              </p:cNvSpPr>
              <p:nvPr/>
            </p:nvSpPr>
            <p:spPr>
              <a:xfrm>
                <a:off x="719782" y="5994821"/>
                <a:ext cx="7037377" cy="400110"/>
              </a:xfrm>
              <a:prstGeom prst="rect">
                <a:avLst/>
              </a:prstGeom>
              <a:blipFill>
                <a:blip r:embed="rId5"/>
                <a:stretch>
                  <a:fillRect l="-520" t="-7576" b="-25758"/>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85F43D1-A771-49BE-8035-C95C5A9234BF}"/>
              </a:ext>
            </a:extLst>
          </p:cNvPr>
          <p:cNvPicPr>
            <a:picLocks noChangeAspect="1"/>
          </p:cNvPicPr>
          <p:nvPr/>
        </p:nvPicPr>
        <p:blipFill>
          <a:blip r:embed="rId6"/>
          <a:stretch>
            <a:fillRect/>
          </a:stretch>
        </p:blipFill>
        <p:spPr>
          <a:xfrm>
            <a:off x="8902342" y="3798409"/>
            <a:ext cx="2833571" cy="2139957"/>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F15D77CB-FFA5-4130-AFE3-FB083540C83F}"/>
                  </a:ext>
                </a:extLst>
              </p:cNvPr>
              <p:cNvSpPr txBox="1"/>
              <p:nvPr/>
            </p:nvSpPr>
            <p:spPr>
              <a:xfrm>
                <a:off x="10106684" y="3956512"/>
                <a:ext cx="7070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l-GR"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𝟐</m:t>
                          </m:r>
                        </m:sub>
                      </m:sSub>
                    </m:oMath>
                  </m:oMathPara>
                </a14:m>
                <a:endParaRPr lang="zh-CN" altLang="en-US" dirty="0">
                  <a:cs typeface="+mn-ea"/>
                  <a:sym typeface="+mn-lt"/>
                </a:endParaRPr>
              </a:p>
            </p:txBody>
          </p:sp>
        </mc:Choice>
        <mc:Fallback xmlns="">
          <p:sp>
            <p:nvSpPr>
              <p:cNvPr id="31" name="文本框 30">
                <a:extLst>
                  <a:ext uri="{FF2B5EF4-FFF2-40B4-BE49-F238E27FC236}">
                    <a16:creationId xmlns:a16="http://schemas.microsoft.com/office/drawing/2014/main" id="{F15D77CB-FFA5-4130-AFE3-FB083540C83F}"/>
                  </a:ext>
                </a:extLst>
              </p:cNvPr>
              <p:cNvSpPr txBox="1">
                <a:spLocks noRot="1" noChangeAspect="1" noMove="1" noResize="1" noEditPoints="1" noAdjustHandles="1" noChangeArrowheads="1" noChangeShapeType="1" noTextEdit="1"/>
              </p:cNvSpPr>
              <p:nvPr/>
            </p:nvSpPr>
            <p:spPr>
              <a:xfrm>
                <a:off x="10106684" y="3956512"/>
                <a:ext cx="707030" cy="369332"/>
              </a:xfrm>
              <a:prstGeom prst="rect">
                <a:avLst/>
              </a:prstGeom>
              <a:blipFill>
                <a:blip r:embed="rId7"/>
                <a:stretch>
                  <a:fillRect b="-4918"/>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A410B0C4-CCAE-4534-BAE1-5A5B17B8385E}"/>
              </a:ext>
            </a:extLst>
          </p:cNvPr>
          <p:cNvPicPr>
            <a:picLocks noChangeAspect="1"/>
          </p:cNvPicPr>
          <p:nvPr/>
        </p:nvPicPr>
        <p:blipFill>
          <a:blip r:embed="rId8"/>
          <a:stretch>
            <a:fillRect/>
          </a:stretch>
        </p:blipFill>
        <p:spPr>
          <a:xfrm>
            <a:off x="6035093" y="3785510"/>
            <a:ext cx="2867249" cy="2158228"/>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F4F9D3D-BA36-42B9-9338-C247F4EAF001}"/>
                  </a:ext>
                </a:extLst>
              </p:cNvPr>
              <p:cNvSpPr txBox="1"/>
              <p:nvPr/>
            </p:nvSpPr>
            <p:spPr>
              <a:xfrm>
                <a:off x="7190913" y="4022268"/>
                <a:ext cx="7070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l-GR"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𝟐</m:t>
                          </m:r>
                        </m:sub>
                      </m:sSub>
                    </m:oMath>
                  </m:oMathPara>
                </a14:m>
                <a:endParaRPr lang="zh-CN" altLang="en-US" dirty="0">
                  <a:cs typeface="+mn-ea"/>
                  <a:sym typeface="+mn-lt"/>
                </a:endParaRPr>
              </a:p>
            </p:txBody>
          </p:sp>
        </mc:Choice>
        <mc:Fallback xmlns="">
          <p:sp>
            <p:nvSpPr>
              <p:cNvPr id="25" name="文本框 24">
                <a:extLst>
                  <a:ext uri="{FF2B5EF4-FFF2-40B4-BE49-F238E27FC236}">
                    <a16:creationId xmlns:a16="http://schemas.microsoft.com/office/drawing/2014/main" id="{6F4F9D3D-BA36-42B9-9338-C247F4EAF001}"/>
                  </a:ext>
                </a:extLst>
              </p:cNvPr>
              <p:cNvSpPr txBox="1">
                <a:spLocks noRot="1" noChangeAspect="1" noMove="1" noResize="1" noEditPoints="1" noAdjustHandles="1" noChangeArrowheads="1" noChangeShapeType="1" noTextEdit="1"/>
              </p:cNvSpPr>
              <p:nvPr/>
            </p:nvSpPr>
            <p:spPr>
              <a:xfrm>
                <a:off x="7190913" y="4022268"/>
                <a:ext cx="707030" cy="369332"/>
              </a:xfrm>
              <a:prstGeom prst="rect">
                <a:avLst/>
              </a:prstGeom>
              <a:blipFill>
                <a:blip r:embed="rId9"/>
                <a:stretch>
                  <a:fillRect b="-6667"/>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709F2436-4453-4248-886A-16991F5CF45A}"/>
              </a:ext>
            </a:extLst>
          </p:cNvPr>
          <p:cNvPicPr>
            <a:picLocks noChangeAspect="1"/>
          </p:cNvPicPr>
          <p:nvPr/>
        </p:nvPicPr>
        <p:blipFill>
          <a:blip r:embed="rId10"/>
          <a:stretch>
            <a:fillRect/>
          </a:stretch>
        </p:blipFill>
        <p:spPr>
          <a:xfrm>
            <a:off x="209778" y="3825292"/>
            <a:ext cx="2858026" cy="2079605"/>
          </a:xfrm>
          <a:prstGeom prst="rect">
            <a:avLst/>
          </a:prstGeom>
        </p:spPr>
      </p:pic>
      <p:pic>
        <p:nvPicPr>
          <p:cNvPr id="17" name="图片 16">
            <a:extLst>
              <a:ext uri="{FF2B5EF4-FFF2-40B4-BE49-F238E27FC236}">
                <a16:creationId xmlns:a16="http://schemas.microsoft.com/office/drawing/2014/main" id="{79EF629D-9A8E-40B4-9FE5-A9B7A1A30F19}"/>
              </a:ext>
            </a:extLst>
          </p:cNvPr>
          <p:cNvPicPr>
            <a:picLocks noChangeAspect="1"/>
          </p:cNvPicPr>
          <p:nvPr/>
        </p:nvPicPr>
        <p:blipFill>
          <a:blip r:embed="rId11"/>
          <a:stretch>
            <a:fillRect/>
          </a:stretch>
        </p:blipFill>
        <p:spPr>
          <a:xfrm>
            <a:off x="3028422" y="3796664"/>
            <a:ext cx="2884870" cy="2127987"/>
          </a:xfrm>
          <a:prstGeom prst="rect">
            <a:avLst/>
          </a:prstGeom>
        </p:spPr>
      </p:pic>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6189A423-69E3-44E3-8DDE-96B8930E3A32}"/>
                  </a:ext>
                </a:extLst>
              </p:cNvPr>
              <p:cNvSpPr txBox="1"/>
              <p:nvPr/>
            </p:nvSpPr>
            <p:spPr>
              <a:xfrm>
                <a:off x="4232955" y="3975097"/>
                <a:ext cx="7070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l-GR"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𝟎</m:t>
                          </m:r>
                        </m:sub>
                      </m:sSub>
                    </m:oMath>
                  </m:oMathPara>
                </a14:m>
                <a:endParaRPr lang="zh-CN" altLang="en-US" dirty="0">
                  <a:cs typeface="+mn-ea"/>
                  <a:sym typeface="+mn-lt"/>
                </a:endParaRPr>
              </a:p>
            </p:txBody>
          </p:sp>
        </mc:Choice>
        <mc:Fallback xmlns="">
          <p:sp>
            <p:nvSpPr>
              <p:cNvPr id="34" name="文本框 33">
                <a:extLst>
                  <a:ext uri="{FF2B5EF4-FFF2-40B4-BE49-F238E27FC236}">
                    <a16:creationId xmlns:a16="http://schemas.microsoft.com/office/drawing/2014/main" id="{6189A423-69E3-44E3-8DDE-96B8930E3A32}"/>
                  </a:ext>
                </a:extLst>
              </p:cNvPr>
              <p:cNvSpPr txBox="1">
                <a:spLocks noRot="1" noChangeAspect="1" noMove="1" noResize="1" noEditPoints="1" noAdjustHandles="1" noChangeArrowheads="1" noChangeShapeType="1" noTextEdit="1"/>
              </p:cNvSpPr>
              <p:nvPr/>
            </p:nvSpPr>
            <p:spPr>
              <a:xfrm>
                <a:off x="4232955" y="3975097"/>
                <a:ext cx="707030" cy="369332"/>
              </a:xfrm>
              <a:prstGeom prst="rect">
                <a:avLst/>
              </a:prstGeom>
              <a:blipFill>
                <a:blip r:embed="rId12"/>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ACBF0379-8CCF-4221-B510-AE4125A74AA7}"/>
                  </a:ext>
                </a:extLst>
              </p:cNvPr>
              <p:cNvSpPr txBox="1"/>
              <p:nvPr/>
            </p:nvSpPr>
            <p:spPr>
              <a:xfrm>
                <a:off x="1365706" y="3975097"/>
                <a:ext cx="7070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l-GR"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𝟎</m:t>
                          </m:r>
                        </m:sub>
                      </m:sSub>
                    </m:oMath>
                  </m:oMathPara>
                </a14:m>
                <a:endParaRPr lang="zh-CN" altLang="en-US" dirty="0">
                  <a:cs typeface="+mn-ea"/>
                  <a:sym typeface="+mn-lt"/>
                </a:endParaRPr>
              </a:p>
            </p:txBody>
          </p:sp>
        </mc:Choice>
        <mc:Fallback xmlns="">
          <p:sp>
            <p:nvSpPr>
              <p:cNvPr id="37" name="文本框 36">
                <a:extLst>
                  <a:ext uri="{FF2B5EF4-FFF2-40B4-BE49-F238E27FC236}">
                    <a16:creationId xmlns:a16="http://schemas.microsoft.com/office/drawing/2014/main" id="{ACBF0379-8CCF-4221-B510-AE4125A74AA7}"/>
                  </a:ext>
                </a:extLst>
              </p:cNvPr>
              <p:cNvSpPr txBox="1">
                <a:spLocks noRot="1" noChangeAspect="1" noMove="1" noResize="1" noEditPoints="1" noAdjustHandles="1" noChangeArrowheads="1" noChangeShapeType="1" noTextEdit="1"/>
              </p:cNvSpPr>
              <p:nvPr/>
            </p:nvSpPr>
            <p:spPr>
              <a:xfrm>
                <a:off x="1365706" y="3975097"/>
                <a:ext cx="707030" cy="369332"/>
              </a:xfrm>
              <a:prstGeom prst="rect">
                <a:avLst/>
              </a:prstGeom>
              <a:blipFill>
                <a:blip r:embed="rId13"/>
                <a:stretch>
                  <a:fillRect b="-491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FF6A45B8-DC3D-41EE-8A5E-45D069B72BD0}"/>
              </a:ext>
            </a:extLst>
          </p:cNvPr>
          <p:cNvPicPr>
            <a:picLocks noChangeAspect="1"/>
          </p:cNvPicPr>
          <p:nvPr/>
        </p:nvPicPr>
        <p:blipFill>
          <a:blip r:embed="rId14"/>
          <a:stretch>
            <a:fillRect/>
          </a:stretch>
        </p:blipFill>
        <p:spPr>
          <a:xfrm>
            <a:off x="111027" y="1097349"/>
            <a:ext cx="2895969" cy="2136756"/>
          </a:xfrm>
          <a:prstGeom prst="rect">
            <a:avLst/>
          </a:prstGeom>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8AD549CE-367D-40D1-A78B-50508682F958}"/>
                  </a:ext>
                </a:extLst>
              </p:cNvPr>
              <p:cNvSpPr txBox="1"/>
              <p:nvPr/>
            </p:nvSpPr>
            <p:spPr>
              <a:xfrm>
                <a:off x="1345595" y="1275810"/>
                <a:ext cx="7070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l-GR"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𝟎</m:t>
                          </m:r>
                        </m:sub>
                      </m:sSub>
                    </m:oMath>
                  </m:oMathPara>
                </a14:m>
                <a:endParaRPr lang="zh-CN" altLang="en-US" dirty="0">
                  <a:cs typeface="+mn-ea"/>
                  <a:sym typeface="+mn-lt"/>
                </a:endParaRPr>
              </a:p>
            </p:txBody>
          </p:sp>
        </mc:Choice>
        <mc:Fallback xmlns="">
          <p:sp>
            <p:nvSpPr>
              <p:cNvPr id="35" name="文本框 34">
                <a:extLst>
                  <a:ext uri="{FF2B5EF4-FFF2-40B4-BE49-F238E27FC236}">
                    <a16:creationId xmlns:a16="http://schemas.microsoft.com/office/drawing/2014/main" id="{8AD549CE-367D-40D1-A78B-50508682F958}"/>
                  </a:ext>
                </a:extLst>
              </p:cNvPr>
              <p:cNvSpPr txBox="1">
                <a:spLocks noRot="1" noChangeAspect="1" noMove="1" noResize="1" noEditPoints="1" noAdjustHandles="1" noChangeArrowheads="1" noChangeShapeType="1" noTextEdit="1"/>
              </p:cNvSpPr>
              <p:nvPr/>
            </p:nvSpPr>
            <p:spPr>
              <a:xfrm>
                <a:off x="1345595" y="1275810"/>
                <a:ext cx="707030" cy="369332"/>
              </a:xfrm>
              <a:prstGeom prst="rect">
                <a:avLst/>
              </a:prstGeom>
              <a:blipFill>
                <a:blip r:embed="rId15"/>
                <a:stretch>
                  <a:fillRect b="-4918"/>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6A8C3D98-826F-4912-8587-C3ED98514964}"/>
              </a:ext>
            </a:extLst>
          </p:cNvPr>
          <p:cNvPicPr>
            <a:picLocks noChangeAspect="1"/>
          </p:cNvPicPr>
          <p:nvPr/>
        </p:nvPicPr>
        <p:blipFill>
          <a:blip r:embed="rId16"/>
          <a:stretch>
            <a:fillRect/>
          </a:stretch>
        </p:blipFill>
        <p:spPr>
          <a:xfrm>
            <a:off x="3097814" y="1106118"/>
            <a:ext cx="2837315" cy="2127987"/>
          </a:xfrm>
          <a:prstGeom prst="rect">
            <a:avLst/>
          </a:prstGeom>
        </p:spPr>
      </p:pic>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491FD56B-BCFB-4A61-AEC1-8AA3AB68A440}"/>
                  </a:ext>
                </a:extLst>
              </p:cNvPr>
              <p:cNvSpPr txBox="1"/>
              <p:nvPr/>
            </p:nvSpPr>
            <p:spPr>
              <a:xfrm>
                <a:off x="4298901" y="1293538"/>
                <a:ext cx="7070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l-GR"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𝟎</m:t>
                          </m:r>
                        </m:sub>
                      </m:sSub>
                    </m:oMath>
                  </m:oMathPara>
                </a14:m>
                <a:endParaRPr lang="zh-CN" altLang="en-US" dirty="0">
                  <a:cs typeface="+mn-ea"/>
                  <a:sym typeface="+mn-lt"/>
                </a:endParaRPr>
              </a:p>
            </p:txBody>
          </p:sp>
        </mc:Choice>
        <mc:Fallback xmlns="">
          <p:sp>
            <p:nvSpPr>
              <p:cNvPr id="36" name="文本框 35">
                <a:extLst>
                  <a:ext uri="{FF2B5EF4-FFF2-40B4-BE49-F238E27FC236}">
                    <a16:creationId xmlns:a16="http://schemas.microsoft.com/office/drawing/2014/main" id="{491FD56B-BCFB-4A61-AEC1-8AA3AB68A440}"/>
                  </a:ext>
                </a:extLst>
              </p:cNvPr>
              <p:cNvSpPr txBox="1">
                <a:spLocks noRot="1" noChangeAspect="1" noMove="1" noResize="1" noEditPoints="1" noAdjustHandles="1" noChangeArrowheads="1" noChangeShapeType="1" noTextEdit="1"/>
              </p:cNvSpPr>
              <p:nvPr/>
            </p:nvSpPr>
            <p:spPr>
              <a:xfrm>
                <a:off x="4298901" y="1293538"/>
                <a:ext cx="707030" cy="369332"/>
              </a:xfrm>
              <a:prstGeom prst="rect">
                <a:avLst/>
              </a:prstGeom>
              <a:blipFill>
                <a:blip r:embed="rId17"/>
                <a:stretch>
                  <a:fillRect b="-4918"/>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0D771986-2490-4324-B26C-0F4C04A0729F}"/>
              </a:ext>
            </a:extLst>
          </p:cNvPr>
          <p:cNvPicPr>
            <a:picLocks noChangeAspect="1"/>
          </p:cNvPicPr>
          <p:nvPr/>
        </p:nvPicPr>
        <p:blipFill>
          <a:blip r:embed="rId18"/>
          <a:stretch>
            <a:fillRect/>
          </a:stretch>
        </p:blipFill>
        <p:spPr>
          <a:xfrm>
            <a:off x="6078927" y="1075180"/>
            <a:ext cx="2823415" cy="2192943"/>
          </a:xfrm>
          <a:prstGeom prst="rect">
            <a:avLst/>
          </a:prstGeom>
        </p:spPr>
      </p:pic>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DFD276C-1A06-4126-A469-AE94A5487DCE}"/>
                  </a:ext>
                </a:extLst>
              </p:cNvPr>
              <p:cNvSpPr txBox="1"/>
              <p:nvPr/>
            </p:nvSpPr>
            <p:spPr>
              <a:xfrm>
                <a:off x="7221396" y="1282484"/>
                <a:ext cx="7070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l-GR"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𝟐</m:t>
                          </m:r>
                        </m:sub>
                      </m:sSub>
                    </m:oMath>
                  </m:oMathPara>
                </a14:m>
                <a:endParaRPr lang="zh-CN" altLang="en-US" dirty="0">
                  <a:cs typeface="+mn-ea"/>
                  <a:sym typeface="+mn-lt"/>
                </a:endParaRPr>
              </a:p>
            </p:txBody>
          </p:sp>
        </mc:Choice>
        <mc:Fallback xmlns="">
          <p:sp>
            <p:nvSpPr>
              <p:cNvPr id="33" name="文本框 32">
                <a:extLst>
                  <a:ext uri="{FF2B5EF4-FFF2-40B4-BE49-F238E27FC236}">
                    <a16:creationId xmlns:a16="http://schemas.microsoft.com/office/drawing/2014/main" id="{3DFD276C-1A06-4126-A469-AE94A5487DCE}"/>
                  </a:ext>
                </a:extLst>
              </p:cNvPr>
              <p:cNvSpPr txBox="1">
                <a:spLocks noRot="1" noChangeAspect="1" noMove="1" noResize="1" noEditPoints="1" noAdjustHandles="1" noChangeArrowheads="1" noChangeShapeType="1" noTextEdit="1"/>
              </p:cNvSpPr>
              <p:nvPr/>
            </p:nvSpPr>
            <p:spPr>
              <a:xfrm>
                <a:off x="7221396" y="1282484"/>
                <a:ext cx="707030" cy="369332"/>
              </a:xfrm>
              <a:prstGeom prst="rect">
                <a:avLst/>
              </a:prstGeom>
              <a:blipFill>
                <a:blip r:embed="rId19"/>
                <a:stretch>
                  <a:fillRect b="-4918"/>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26FD9B3C-502F-4CF8-93A0-45F07CB8B7FE}"/>
              </a:ext>
            </a:extLst>
          </p:cNvPr>
          <p:cNvPicPr>
            <a:picLocks noChangeAspect="1"/>
          </p:cNvPicPr>
          <p:nvPr/>
        </p:nvPicPr>
        <p:blipFill>
          <a:blip r:embed="rId20"/>
          <a:stretch>
            <a:fillRect/>
          </a:stretch>
        </p:blipFill>
        <p:spPr>
          <a:xfrm>
            <a:off x="8877226" y="1118611"/>
            <a:ext cx="2816596" cy="2115495"/>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C075833-A163-415B-9E1C-2C339F2F97CA}"/>
                  </a:ext>
                </a:extLst>
              </p:cNvPr>
              <p:cNvSpPr txBox="1"/>
              <p:nvPr/>
            </p:nvSpPr>
            <p:spPr>
              <a:xfrm>
                <a:off x="10092912" y="1311926"/>
                <a:ext cx="7070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l-GR"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𝟐</m:t>
                          </m:r>
                        </m:sub>
                      </m:sSub>
                    </m:oMath>
                  </m:oMathPara>
                </a14:m>
                <a:endParaRPr lang="zh-CN" altLang="en-US" dirty="0">
                  <a:cs typeface="+mn-ea"/>
                  <a:sym typeface="+mn-lt"/>
                </a:endParaRPr>
              </a:p>
            </p:txBody>
          </p:sp>
        </mc:Choice>
        <mc:Fallback xmlns="">
          <p:sp>
            <p:nvSpPr>
              <p:cNvPr id="32" name="文本框 31">
                <a:extLst>
                  <a:ext uri="{FF2B5EF4-FFF2-40B4-BE49-F238E27FC236}">
                    <a16:creationId xmlns:a16="http://schemas.microsoft.com/office/drawing/2014/main" id="{BC075833-A163-415B-9E1C-2C339F2F97CA}"/>
                  </a:ext>
                </a:extLst>
              </p:cNvPr>
              <p:cNvSpPr txBox="1">
                <a:spLocks noRot="1" noChangeAspect="1" noMove="1" noResize="1" noEditPoints="1" noAdjustHandles="1" noChangeArrowheads="1" noChangeShapeType="1" noTextEdit="1"/>
              </p:cNvSpPr>
              <p:nvPr/>
            </p:nvSpPr>
            <p:spPr>
              <a:xfrm>
                <a:off x="10092912" y="1311926"/>
                <a:ext cx="707030" cy="369332"/>
              </a:xfrm>
              <a:prstGeom prst="rect">
                <a:avLst/>
              </a:prstGeom>
              <a:blipFill>
                <a:blip r:embed="rId21"/>
                <a:stretch>
                  <a:fillRect b="-49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791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4339" y="-133555"/>
            <a:ext cx="6187719"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Fitting Result </a:t>
            </a:r>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p:pic>
        <p:nvPicPr>
          <p:cNvPr id="28" name="图片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4" name="文本框 3">
            <a:extLst>
              <a:ext uri="{FF2B5EF4-FFF2-40B4-BE49-F238E27FC236}">
                <a16:creationId xmlns:a16="http://schemas.microsoft.com/office/drawing/2014/main" id="{98FC0382-93BE-8C38-F6E6-EAC95E1E1F29}"/>
              </a:ext>
            </a:extLst>
          </p:cNvPr>
          <p:cNvSpPr txBox="1"/>
          <p:nvPr/>
        </p:nvSpPr>
        <p:spPr>
          <a:xfrm>
            <a:off x="502104" y="709054"/>
            <a:ext cx="3259776"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400" b="1" dirty="0">
                <a:solidFill>
                  <a:srgbClr val="000000"/>
                </a:solidFill>
                <a:latin typeface="Times New Roman"/>
                <a:ea typeface="微软雅黑"/>
                <a:cs typeface="+mn-ea"/>
                <a:sym typeface="+mn-lt"/>
              </a:rPr>
              <a:t>Simultaneous</a:t>
            </a:r>
            <a:r>
              <a:rPr lang="zh-CN" altLang="en-US" sz="2400" b="1" dirty="0">
                <a:solidFill>
                  <a:srgbClr val="000000"/>
                </a:solidFill>
                <a:latin typeface="Times New Roman"/>
                <a:ea typeface="微软雅黑"/>
                <a:cs typeface="+mn-ea"/>
                <a:sym typeface="+mn-lt"/>
              </a:rPr>
              <a:t> </a:t>
            </a:r>
            <a:r>
              <a:rPr lang="en-US" altLang="zh-CN" sz="2400" b="1" dirty="0">
                <a:solidFill>
                  <a:srgbClr val="000000"/>
                </a:solidFill>
                <a:latin typeface="Times New Roman"/>
                <a:ea typeface="微软雅黑"/>
                <a:cs typeface="+mn-ea"/>
                <a:sym typeface="+mn-lt"/>
              </a:rPr>
              <a:t>Fit</a:t>
            </a:r>
            <a:endParaRPr kumimoji="0" lang="zh-CN" altLang="en-US" sz="2400" b="1" i="0" u="none" strike="noStrike" kern="1200" cap="none" spc="0" normalizeH="0" baseline="0" noProof="0" dirty="0">
              <a:ln>
                <a:noFill/>
              </a:ln>
              <a:solidFill>
                <a:srgbClr val="000000"/>
              </a:solidFill>
              <a:effectLst/>
              <a:uLnTx/>
              <a:uFillTx/>
              <a:latin typeface="Times New Roman"/>
              <a:ea typeface="微软雅黑"/>
              <a:cs typeface="+mn-ea"/>
              <a:sym typeface="+mn-lt"/>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2CBCC70-5758-240F-C4B2-F584BE0C4FC1}"/>
                  </a:ext>
                </a:extLst>
              </p:cNvPr>
              <p:cNvSpPr txBox="1"/>
              <p:nvPr/>
            </p:nvSpPr>
            <p:spPr>
              <a:xfrm>
                <a:off x="5723164" y="949369"/>
                <a:ext cx="6317797" cy="495635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srgbClr val="000000"/>
                    </a:solidFill>
                    <a:effectLst/>
                    <a:uLnTx/>
                    <a:uFillTx/>
                    <a:latin typeface="Times New Roman"/>
                    <a:ea typeface="微软雅黑"/>
                    <a:cs typeface="+mn-ea"/>
                    <a:sym typeface="+mn-lt"/>
                  </a:rPr>
                  <a:t>Signal Shape</a:t>
                </a:r>
              </a:p>
              <a:p>
                <a:pPr marL="285750" lvl="0" indent="-285750">
                  <a:buFont typeface="Arial" panose="020B0604020202020204" pitchFamily="34" charset="0"/>
                  <a:buChar char="•"/>
                </a:pPr>
                <a:r>
                  <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rPr>
                  <a:t> </a:t>
                </a:r>
                <a14:m>
                  <m:oMath xmlns:m="http://schemas.openxmlformats.org/officeDocument/2006/math">
                    <m:sSub>
                      <m:sSub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l-GR"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𝟎</m:t>
                        </m:r>
                      </m:sub>
                    </m:sSub>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oMath>
                </a14:m>
                <a:r>
                  <a:rPr kumimoji="0" lang="en-US" altLang="zh-CN" sz="2000" b="1" i="0" u="none" strike="noStrike" kern="1200" cap="none" spc="0" normalizeH="0" baseline="0" noProof="0" dirty="0">
                    <a:ln>
                      <a:noFill/>
                    </a:ln>
                    <a:solidFill>
                      <a:prstClr val="black"/>
                    </a:solidFill>
                    <a:effectLst/>
                    <a:uLnTx/>
                    <a:uFillTx/>
                    <a:latin typeface="Times New Roman"/>
                    <a:ea typeface="微软雅黑"/>
                    <a:cs typeface="+mn-ea"/>
                    <a:sym typeface="+mn-lt"/>
                  </a:rPr>
                  <a:t> </a:t>
                </a:r>
                <a14:m>
                  <m:oMath xmlns:m="http://schemas.openxmlformats.org/officeDocument/2006/math">
                    <m:d>
                      <m:dPr>
                        <m:ctrlPr>
                          <a:rPr lang="en-US" altLang="zh-CN" sz="2000" b="1" i="1">
                            <a:solidFill>
                              <a:srgbClr val="C00000"/>
                            </a:solidFill>
                            <a:latin typeface="Cambria Math" panose="02040503050406030204" pitchFamily="18" charset="0"/>
                            <a:cs typeface="+mn-ea"/>
                            <a:sym typeface="+mn-lt"/>
                          </a:rPr>
                        </m:ctrlPr>
                      </m:dPr>
                      <m:e>
                        <m:r>
                          <a:rPr lang="en-US" altLang="zh-CN" sz="2000" b="1" i="1">
                            <a:solidFill>
                              <a:srgbClr val="C00000"/>
                            </a:solidFill>
                            <a:latin typeface="Cambria Math" panose="02040503050406030204" pitchFamily="18" charset="0"/>
                            <a:cs typeface="+mn-ea"/>
                            <a:sym typeface="+mn-lt"/>
                          </a:rPr>
                          <m:t>𝑩𝑾</m:t>
                        </m:r>
                        <m:r>
                          <a:rPr lang="en-US" altLang="zh-CN" sz="2000" b="1" i="1">
                            <a:solidFill>
                              <a:srgbClr val="C00000"/>
                            </a:solidFill>
                            <a:latin typeface="Cambria Math" panose="02040503050406030204" pitchFamily="18" charset="0"/>
                            <a:cs typeface="+mn-ea"/>
                            <a:sym typeface="+mn-lt"/>
                          </a:rPr>
                          <m:t>×</m:t>
                        </m:r>
                        <m:r>
                          <a:rPr lang="en-US" altLang="zh-CN" sz="2000" b="1" i="1">
                            <a:solidFill>
                              <a:srgbClr val="C00000"/>
                            </a:solidFill>
                            <a:latin typeface="Cambria Math" panose="02040503050406030204" pitchFamily="18" charset="0"/>
                            <a:cs typeface="+mn-ea"/>
                            <a:sym typeface="+mn-lt"/>
                          </a:rPr>
                          <m:t>𝑷</m:t>
                        </m:r>
                        <m:sSup>
                          <m:sSupPr>
                            <m:ctrlPr>
                              <a:rPr lang="en-US" altLang="zh-CN" sz="2000" b="1" i="1">
                                <a:solidFill>
                                  <a:srgbClr val="C00000"/>
                                </a:solidFill>
                                <a:latin typeface="Cambria Math" panose="02040503050406030204" pitchFamily="18" charset="0"/>
                                <a:cs typeface="+mn-ea"/>
                                <a:sym typeface="+mn-lt"/>
                              </a:rPr>
                            </m:ctrlPr>
                          </m:sSupPr>
                          <m:e>
                            <m:r>
                              <a:rPr lang="en-US" altLang="zh-CN" sz="2000" b="1" i="1">
                                <a:solidFill>
                                  <a:srgbClr val="C00000"/>
                                </a:solidFill>
                                <a:latin typeface="Cambria Math" panose="02040503050406030204" pitchFamily="18" charset="0"/>
                                <a:cs typeface="+mn-ea"/>
                                <a:sym typeface="+mn-lt"/>
                              </a:rPr>
                              <m:t>𝑺</m:t>
                            </m:r>
                          </m:e>
                          <m:sup>
                            <m:r>
                              <a:rPr lang="en-US" altLang="zh-CN" sz="2000" b="1" i="1">
                                <a:solidFill>
                                  <a:srgbClr val="C00000"/>
                                </a:solidFill>
                                <a:latin typeface="Cambria Math" panose="02040503050406030204" pitchFamily="18" charset="0"/>
                                <a:cs typeface="+mn-ea"/>
                                <a:sym typeface="+mn-lt"/>
                              </a:rPr>
                              <m:t>𝟐</m:t>
                            </m:r>
                          </m:sup>
                        </m:sSup>
                        <m:d>
                          <m:dPr>
                            <m:ctrlPr>
                              <a:rPr lang="en-US" altLang="zh-CN" sz="2000" b="1" i="1">
                                <a:solidFill>
                                  <a:srgbClr val="C00000"/>
                                </a:solidFill>
                                <a:latin typeface="Cambria Math" panose="02040503050406030204" pitchFamily="18" charset="0"/>
                                <a:cs typeface="+mn-ea"/>
                                <a:sym typeface="+mn-lt"/>
                              </a:rPr>
                            </m:ctrlPr>
                          </m:dPr>
                          <m:e>
                            <m:rad>
                              <m:radPr>
                                <m:degHide m:val="on"/>
                                <m:ctrlPr>
                                  <a:rPr lang="en-US" altLang="zh-CN" sz="2000" b="1" i="1">
                                    <a:solidFill>
                                      <a:srgbClr val="C00000"/>
                                    </a:solidFill>
                                    <a:latin typeface="Cambria Math" panose="02040503050406030204" pitchFamily="18" charset="0"/>
                                    <a:cs typeface="+mn-ea"/>
                                    <a:sym typeface="+mn-lt"/>
                                  </a:rPr>
                                </m:ctrlPr>
                              </m:radPr>
                              <m:deg/>
                              <m:e>
                                <m:r>
                                  <a:rPr lang="en-US" altLang="zh-CN" sz="2000" b="1" i="1">
                                    <a:solidFill>
                                      <a:srgbClr val="C00000"/>
                                    </a:solidFill>
                                    <a:latin typeface="Cambria Math" panose="02040503050406030204" pitchFamily="18" charset="0"/>
                                    <a:cs typeface="+mn-ea"/>
                                    <a:sym typeface="+mn-lt"/>
                                  </a:rPr>
                                  <m:t>𝒔</m:t>
                                </m:r>
                              </m:e>
                            </m:rad>
                            <m:r>
                              <a:rPr lang="en-US" altLang="zh-CN" sz="2000" b="1" i="1">
                                <a:solidFill>
                                  <a:srgbClr val="C00000"/>
                                </a:solidFill>
                                <a:latin typeface="Cambria Math" panose="02040503050406030204" pitchFamily="18" charset="0"/>
                                <a:cs typeface="+mn-ea"/>
                                <a:sym typeface="+mn-lt"/>
                              </a:rPr>
                              <m:t> </m:t>
                            </m:r>
                          </m:e>
                        </m:d>
                        <m:r>
                          <a:rPr lang="en-US" altLang="zh-CN" sz="2000" b="1" i="1">
                            <a:solidFill>
                              <a:srgbClr val="C00000"/>
                            </a:solidFill>
                            <a:latin typeface="Cambria Math" panose="02040503050406030204" pitchFamily="18" charset="0"/>
                            <a:cs typeface="+mn-ea"/>
                            <a:sym typeface="+mn-lt"/>
                          </a:rPr>
                          <m:t>×</m:t>
                        </m:r>
                        <m:sSup>
                          <m:sSupPr>
                            <m:ctrlPr>
                              <a:rPr lang="en-US" altLang="zh-CN" sz="2000" b="1" i="1">
                                <a:solidFill>
                                  <a:srgbClr val="C00000"/>
                                </a:solidFill>
                                <a:latin typeface="Cambria Math" panose="02040503050406030204" pitchFamily="18" charset="0"/>
                                <a:cs typeface="+mn-ea"/>
                                <a:sym typeface="+mn-lt"/>
                              </a:rPr>
                            </m:ctrlPr>
                          </m:sSupPr>
                          <m:e>
                            <m:r>
                              <a:rPr lang="en-US" altLang="zh-CN" sz="2000" b="1" i="1">
                                <a:solidFill>
                                  <a:srgbClr val="C00000"/>
                                </a:solidFill>
                                <a:latin typeface="Cambria Math" panose="02040503050406030204" pitchFamily="18" charset="0"/>
                                <a:cs typeface="+mn-ea"/>
                                <a:sym typeface="+mn-lt"/>
                              </a:rPr>
                              <m:t>𝑫</m:t>
                            </m:r>
                          </m:e>
                          <m:sup>
                            <m:r>
                              <a:rPr lang="en-US" altLang="zh-CN" sz="2000" b="1" i="1">
                                <a:solidFill>
                                  <a:srgbClr val="C00000"/>
                                </a:solidFill>
                                <a:latin typeface="Cambria Math" panose="02040503050406030204" pitchFamily="18" charset="0"/>
                                <a:cs typeface="+mn-ea"/>
                                <a:sym typeface="+mn-lt"/>
                              </a:rPr>
                              <m:t>𝟐</m:t>
                            </m:r>
                          </m:sup>
                        </m:sSup>
                        <m:d>
                          <m:dPr>
                            <m:ctrlPr>
                              <a:rPr lang="en-US" altLang="zh-CN" sz="2000" b="1" i="1">
                                <a:solidFill>
                                  <a:srgbClr val="C00000"/>
                                </a:solidFill>
                                <a:latin typeface="Cambria Math" panose="02040503050406030204" pitchFamily="18" charset="0"/>
                                <a:cs typeface="+mn-ea"/>
                                <a:sym typeface="+mn-lt"/>
                              </a:rPr>
                            </m:ctrlPr>
                          </m:dPr>
                          <m:e>
                            <m:rad>
                              <m:radPr>
                                <m:degHide m:val="on"/>
                                <m:ctrlPr>
                                  <a:rPr lang="en-US" altLang="zh-CN" sz="2000" b="1" i="1">
                                    <a:solidFill>
                                      <a:srgbClr val="C00000"/>
                                    </a:solidFill>
                                    <a:latin typeface="Cambria Math" panose="02040503050406030204" pitchFamily="18" charset="0"/>
                                    <a:cs typeface="+mn-ea"/>
                                    <a:sym typeface="+mn-lt"/>
                                  </a:rPr>
                                </m:ctrlPr>
                              </m:radPr>
                              <m:deg/>
                              <m:e>
                                <m:r>
                                  <a:rPr lang="en-US" altLang="zh-CN" sz="2000" b="1" i="1">
                                    <a:solidFill>
                                      <a:srgbClr val="C00000"/>
                                    </a:solidFill>
                                    <a:latin typeface="Cambria Math" panose="02040503050406030204" pitchFamily="18" charset="0"/>
                                    <a:cs typeface="+mn-ea"/>
                                    <a:sym typeface="+mn-lt"/>
                                  </a:rPr>
                                  <m:t>𝒔</m:t>
                                </m:r>
                              </m:e>
                            </m:rad>
                          </m:e>
                        </m:d>
                        <m:r>
                          <a:rPr lang="en-US" altLang="zh-CN" sz="2000" b="1" i="1">
                            <a:solidFill>
                              <a:srgbClr val="C00000"/>
                            </a:solidFill>
                            <a:latin typeface="Cambria Math" panose="02040503050406030204" pitchFamily="18" charset="0"/>
                            <a:cs typeface="+mn-ea"/>
                            <a:sym typeface="+mn-lt"/>
                          </a:rPr>
                          <m:t>×</m:t>
                        </m:r>
                        <m:r>
                          <a:rPr lang="en-US" altLang="zh-CN" sz="2000" b="1" i="1">
                            <a:solidFill>
                              <a:srgbClr val="C00000"/>
                            </a:solidFill>
                            <a:latin typeface="Cambria Math" panose="02040503050406030204" pitchFamily="18" charset="0"/>
                            <a:cs typeface="+mn-ea"/>
                            <a:sym typeface="+mn-lt"/>
                          </a:rPr>
                          <m:t>𝑷𝑯𝑺𝑷</m:t>
                        </m:r>
                        <m:r>
                          <a:rPr lang="en-US" altLang="zh-CN" sz="2000" b="1" i="1" smtClean="0">
                            <a:solidFill>
                              <a:srgbClr val="C00000"/>
                            </a:solidFill>
                            <a:latin typeface="Cambria Math" panose="02040503050406030204" pitchFamily="18" charset="0"/>
                            <a:cs typeface="+mn-ea"/>
                            <a:sym typeface="+mn-lt"/>
                          </a:rPr>
                          <m:t>(</m:t>
                        </m:r>
                        <m:sSub>
                          <m:sSubPr>
                            <m:ctrlPr>
                              <a:rPr lang="en-US" altLang="zh-CN" sz="2000" b="1" i="1">
                                <a:solidFill>
                                  <a:srgbClr val="C00000"/>
                                </a:solidFill>
                                <a:latin typeface="Cambria Math" panose="02040503050406030204" pitchFamily="18" charset="0"/>
                                <a:cs typeface="+mn-ea"/>
                                <a:sym typeface="+mn-lt"/>
                              </a:rPr>
                            </m:ctrlPr>
                          </m:sSubPr>
                          <m:e>
                            <m:r>
                              <a:rPr lang="el-GR" altLang="zh-CN" sz="2000" b="1" i="1">
                                <a:solidFill>
                                  <a:srgbClr val="C00000"/>
                                </a:solidFill>
                                <a:latin typeface="Cambria Math" panose="02040503050406030204" pitchFamily="18" charset="0"/>
                                <a:cs typeface="+mn-ea"/>
                                <a:sym typeface="+mn-lt"/>
                              </a:rPr>
                              <m:t>𝝌</m:t>
                            </m:r>
                          </m:e>
                          <m:sub>
                            <m:r>
                              <a:rPr lang="en-US" altLang="zh-CN" sz="2000" b="1" i="1">
                                <a:solidFill>
                                  <a:srgbClr val="C00000"/>
                                </a:solidFill>
                                <a:latin typeface="Cambria Math" panose="02040503050406030204" pitchFamily="18" charset="0"/>
                                <a:cs typeface="+mn-ea"/>
                                <a:sym typeface="+mn-lt"/>
                              </a:rPr>
                              <m:t>𝒄</m:t>
                            </m:r>
                            <m:r>
                              <a:rPr lang="en-US" altLang="zh-CN" sz="2000" b="1" i="1" smtClean="0">
                                <a:solidFill>
                                  <a:srgbClr val="C00000"/>
                                </a:solidFill>
                                <a:latin typeface="Cambria Math" panose="02040503050406030204" pitchFamily="18" charset="0"/>
                                <a:cs typeface="+mn-ea"/>
                                <a:sym typeface="+mn-lt"/>
                              </a:rPr>
                              <m:t>𝟎</m:t>
                            </m:r>
                          </m:sub>
                        </m:sSub>
                        <m:r>
                          <a:rPr lang="en-US" altLang="zh-CN" sz="2000" b="1" i="1">
                            <a:solidFill>
                              <a:srgbClr val="C00000"/>
                            </a:solidFill>
                            <a:latin typeface="Cambria Math" panose="02040503050406030204" pitchFamily="18" charset="0"/>
                            <a:cs typeface="+mn-ea"/>
                            <a:sym typeface="+mn-lt"/>
                          </a:rPr>
                          <m:t>→</m:t>
                        </m:r>
                        <m:sSup>
                          <m:sSupPr>
                            <m:ctrlPr>
                              <a:rPr lang="en-US" altLang="zh-CN" sz="2000" b="1" i="1">
                                <a:solidFill>
                                  <a:srgbClr val="C00000"/>
                                </a:solidFill>
                                <a:latin typeface="Cambria Math" panose="02040503050406030204" pitchFamily="18" charset="0"/>
                                <a:cs typeface="+mn-ea"/>
                                <a:sym typeface="+mn-lt"/>
                              </a:rPr>
                            </m:ctrlPr>
                          </m:sSupPr>
                          <m:e>
                            <m:r>
                              <a:rPr lang="zh-CN" altLang="en-US" sz="2000" b="1" i="1">
                                <a:solidFill>
                                  <a:srgbClr val="C00000"/>
                                </a:solidFill>
                                <a:latin typeface="Cambria Math" panose="02040503050406030204" pitchFamily="18" charset="0"/>
                                <a:cs typeface="+mn-ea"/>
                                <a:sym typeface="+mn-lt"/>
                              </a:rPr>
                              <m:t>𝝅</m:t>
                            </m:r>
                          </m:e>
                          <m:sup>
                            <m:r>
                              <a:rPr lang="en-US" altLang="zh-CN" sz="2000" b="1" i="1">
                                <a:solidFill>
                                  <a:srgbClr val="C00000"/>
                                </a:solidFill>
                                <a:latin typeface="Cambria Math" panose="02040503050406030204" pitchFamily="18" charset="0"/>
                                <a:cs typeface="+mn-ea"/>
                                <a:sym typeface="+mn-lt"/>
                              </a:rPr>
                              <m:t>+</m:t>
                            </m:r>
                          </m:sup>
                        </m:sSup>
                        <m:sSup>
                          <m:sSupPr>
                            <m:ctrlPr>
                              <a:rPr lang="en-US" altLang="zh-CN" sz="2000" b="1" i="1">
                                <a:solidFill>
                                  <a:srgbClr val="C00000"/>
                                </a:solidFill>
                                <a:latin typeface="Cambria Math" panose="02040503050406030204" pitchFamily="18" charset="0"/>
                                <a:cs typeface="+mn-ea"/>
                                <a:sym typeface="+mn-lt"/>
                              </a:rPr>
                            </m:ctrlPr>
                          </m:sSupPr>
                          <m:e>
                            <m:r>
                              <a:rPr lang="zh-CN" altLang="en-US" sz="2000" b="1" i="1">
                                <a:solidFill>
                                  <a:srgbClr val="C00000"/>
                                </a:solidFill>
                                <a:latin typeface="Cambria Math" panose="02040503050406030204" pitchFamily="18" charset="0"/>
                                <a:cs typeface="+mn-ea"/>
                                <a:sym typeface="+mn-lt"/>
                              </a:rPr>
                              <m:t>𝝅</m:t>
                            </m:r>
                          </m:e>
                          <m:sup>
                            <m:r>
                              <a:rPr lang="en-US" altLang="zh-CN" sz="2000" b="1" i="1">
                                <a:solidFill>
                                  <a:srgbClr val="C00000"/>
                                </a:solidFill>
                                <a:latin typeface="Cambria Math" panose="02040503050406030204" pitchFamily="18" charset="0"/>
                                <a:cs typeface="+mn-ea"/>
                                <a:sym typeface="+mn-lt"/>
                              </a:rPr>
                              <m:t>−</m:t>
                            </m:r>
                          </m:sup>
                        </m:sSup>
                        <m:r>
                          <m:rPr>
                            <m:nor/>
                          </m:rPr>
                          <a:rPr lang="en-US" altLang="zh-CN" sz="2000" b="1" i="1" dirty="0">
                            <a:solidFill>
                              <a:srgbClr val="C00000"/>
                            </a:solidFill>
                            <a:latin typeface="Cambria Math" panose="02040503050406030204" pitchFamily="18" charset="0"/>
                            <a:cs typeface="+mn-ea"/>
                            <a:sym typeface="+mn-lt"/>
                          </a:rPr>
                          <m:t>/ </m:t>
                        </m:r>
                        <m:sSup>
                          <m:sSupPr>
                            <m:ctrlPr>
                              <a:rPr lang="en-US" altLang="zh-CN" sz="2000" b="1" i="1">
                                <a:solidFill>
                                  <a:srgbClr val="C00000"/>
                                </a:solidFill>
                                <a:latin typeface="Cambria Math" panose="02040503050406030204" pitchFamily="18" charset="0"/>
                                <a:cs typeface="+mn-ea"/>
                                <a:sym typeface="+mn-lt"/>
                              </a:rPr>
                            </m:ctrlPr>
                          </m:sSupPr>
                          <m:e>
                            <m:r>
                              <a:rPr lang="en-US" altLang="zh-CN" sz="2000" b="1" i="1">
                                <a:solidFill>
                                  <a:srgbClr val="C00000"/>
                                </a:solidFill>
                                <a:latin typeface="Cambria Math" panose="02040503050406030204" pitchFamily="18" charset="0"/>
                                <a:cs typeface="+mn-ea"/>
                                <a:sym typeface="+mn-lt"/>
                              </a:rPr>
                              <m:t>𝑲</m:t>
                            </m:r>
                          </m:e>
                          <m:sup>
                            <m:r>
                              <a:rPr lang="en-US" altLang="zh-CN" sz="2000" b="1" i="1">
                                <a:solidFill>
                                  <a:srgbClr val="C00000"/>
                                </a:solidFill>
                                <a:latin typeface="Cambria Math" panose="02040503050406030204" pitchFamily="18" charset="0"/>
                                <a:cs typeface="+mn-ea"/>
                                <a:sym typeface="+mn-lt"/>
                              </a:rPr>
                              <m:t>+</m:t>
                            </m:r>
                          </m:sup>
                        </m:sSup>
                        <m:sSup>
                          <m:sSupPr>
                            <m:ctrlPr>
                              <a:rPr lang="en-US" altLang="zh-CN" sz="2000" b="1" i="1">
                                <a:solidFill>
                                  <a:srgbClr val="C00000"/>
                                </a:solidFill>
                                <a:latin typeface="Cambria Math" panose="02040503050406030204" pitchFamily="18" charset="0"/>
                                <a:cs typeface="+mn-ea"/>
                                <a:sym typeface="+mn-lt"/>
                              </a:rPr>
                            </m:ctrlPr>
                          </m:sSupPr>
                          <m:e>
                            <m:r>
                              <a:rPr lang="en-US" altLang="zh-CN" sz="2000" b="1" i="1">
                                <a:solidFill>
                                  <a:srgbClr val="C00000"/>
                                </a:solidFill>
                                <a:latin typeface="Cambria Math" panose="02040503050406030204" pitchFamily="18" charset="0"/>
                                <a:cs typeface="+mn-ea"/>
                                <a:sym typeface="+mn-lt"/>
                              </a:rPr>
                              <m:t>𝑲</m:t>
                            </m:r>
                          </m:e>
                          <m:sup>
                            <m:r>
                              <a:rPr lang="en-US" altLang="zh-CN" sz="2000" b="1" i="1">
                                <a:solidFill>
                                  <a:srgbClr val="C00000"/>
                                </a:solidFill>
                                <a:latin typeface="Cambria Math" panose="02040503050406030204" pitchFamily="18" charset="0"/>
                                <a:cs typeface="+mn-ea"/>
                                <a:sym typeface="+mn-lt"/>
                              </a:rPr>
                              <m:t>−</m:t>
                            </m:r>
                          </m:sup>
                        </m:sSup>
                        <m:r>
                          <a:rPr lang="en-US" altLang="zh-CN" sz="2000" b="1" i="1" smtClean="0">
                            <a:solidFill>
                              <a:srgbClr val="C00000"/>
                            </a:solidFill>
                            <a:latin typeface="Cambria Math" panose="02040503050406030204" pitchFamily="18" charset="0"/>
                            <a:cs typeface="+mn-ea"/>
                            <a:sym typeface="+mn-lt"/>
                          </a:rPr>
                          <m:t>)</m:t>
                        </m:r>
                        <m:r>
                          <a:rPr lang="en-US" altLang="zh-CN" sz="2000" b="1" i="1">
                            <a:solidFill>
                              <a:srgbClr val="C00000"/>
                            </a:solidFill>
                            <a:latin typeface="Cambria Math" panose="02040503050406030204" pitchFamily="18" charset="0"/>
                            <a:cs typeface="+mn-ea"/>
                            <a:sym typeface="+mn-lt"/>
                          </a:rPr>
                          <m:t>×</m:t>
                        </m:r>
                        <m:r>
                          <a:rPr lang="en-US" altLang="zh-CN" sz="2000" b="1" i="1">
                            <a:solidFill>
                              <a:srgbClr val="C00000"/>
                            </a:solidFill>
                            <a:latin typeface="Cambria Math" panose="02040503050406030204" pitchFamily="18" charset="0"/>
                            <a:cs typeface="+mn-ea"/>
                            <a:sym typeface="+mn-lt"/>
                          </a:rPr>
                          <m:t>𝑬𝒇𝒇</m:t>
                        </m:r>
                        <m:r>
                          <a:rPr lang="en-US" altLang="zh-CN" sz="2000" b="1" i="1">
                            <a:solidFill>
                              <a:srgbClr val="C00000"/>
                            </a:solidFill>
                            <a:latin typeface="Cambria Math" panose="02040503050406030204" pitchFamily="18" charset="0"/>
                            <a:cs typeface="+mn-ea"/>
                            <a:sym typeface="+mn-lt"/>
                          </a:rPr>
                          <m:t>  </m:t>
                        </m:r>
                        <m:r>
                          <a:rPr lang="en-US" altLang="zh-CN" sz="2000" b="1" i="1">
                            <a:solidFill>
                              <a:srgbClr val="C00000"/>
                            </a:solidFill>
                            <a:latin typeface="Cambria Math" panose="02040503050406030204" pitchFamily="18" charset="0"/>
                            <a:cs typeface="+mn-ea"/>
                            <a:sym typeface="+mn-lt"/>
                          </a:rPr>
                          <m:t>𝑪𝒖𝒓𝒗𝒆</m:t>
                        </m:r>
                      </m:e>
                    </m:d>
                    <m:r>
                      <a:rPr lang="en-US" altLang="zh-CN" sz="2000" b="1" i="1">
                        <a:solidFill>
                          <a:srgbClr val="C00000"/>
                        </a:solidFill>
                        <a:latin typeface="Cambria Math" panose="02040503050406030204" pitchFamily="18" charset="0"/>
                        <a:cs typeface="+mn-ea"/>
                        <a:sym typeface="+mn-lt"/>
                      </a:rPr>
                      <m:t>⊗ </m:t>
                    </m:r>
                    <m:r>
                      <a:rPr lang="en-US" altLang="zh-CN" sz="2000" b="1" i="1">
                        <a:solidFill>
                          <a:srgbClr val="C00000"/>
                        </a:solidFill>
                        <a:latin typeface="Cambria Math" panose="02040503050406030204" pitchFamily="18" charset="0"/>
                        <a:cs typeface="+mn-ea"/>
                        <a:sym typeface="+mn-lt"/>
                      </a:rPr>
                      <m:t>𝑹𝒆𝒔𝒐𝒍𝒖𝒕𝒊𝒐𝒏</m:t>
                    </m:r>
                  </m:oMath>
                </a14:m>
                <a:endParaRPr lang="en-US" altLang="zh-CN" sz="2000" b="1" i="1" dirty="0">
                  <a:solidFill>
                    <a:srgbClr val="C00000"/>
                  </a:solidFill>
                  <a:latin typeface="Cambria Math" panose="02040503050406030204" pitchFamily="18" charset="0"/>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l-GR"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𝟐</m:t>
                        </m:r>
                      </m:sub>
                    </m:sSub>
                    <m:r>
                      <m:rPr>
                        <m:nor/>
                      </m:rPr>
                      <a:rPr kumimoji="0" lang="en-US" altLang="zh-CN" sz="2000" b="1" i="0" u="none" strike="noStrike" kern="1200" cap="none" spc="0" normalizeH="0" baseline="0" noProof="0" smtClean="0">
                        <a:ln>
                          <a:noFill/>
                        </a:ln>
                        <a:solidFill>
                          <a:prstClr val="black"/>
                        </a:solidFill>
                        <a:effectLst/>
                        <a:uLnTx/>
                        <a:uFillTx/>
                        <a:latin typeface="Times New Roman"/>
                        <a:ea typeface="微软雅黑"/>
                        <a:cs typeface="+mn-ea"/>
                        <a:sym typeface="+mn-lt"/>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𝑩𝑾</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 </m:t>
                    </m:r>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𝑹𝒆𝒔𝒐𝒍𝒖𝒕𝒊𝒐𝒏</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 </m:t>
                    </m:r>
                  </m:oMath>
                </a14:m>
                <a:endPar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dirty="0">
                    <a:solidFill>
                      <a:srgbClr val="000000"/>
                    </a:solidFill>
                    <a:latin typeface="Times New Roman"/>
                    <a:ea typeface="微软雅黑"/>
                    <a:cs typeface="+mn-ea"/>
                    <a:sym typeface="+mn-lt"/>
                  </a:rPr>
                  <a:t>Fix the width and mass of </a:t>
                </a:r>
                <a14:m>
                  <m:oMath xmlns:m="http://schemas.openxmlformats.org/officeDocument/2006/math">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m:rPr>
                            <m:sty m:val="p"/>
                          </m:r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χ</m:t>
                        </m:r>
                      </m:e>
                      <m:sub>
                        <m:r>
                          <m:rPr>
                            <m:sty m:val="p"/>
                          </m:r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c</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2</m:t>
                        </m:r>
                      </m:sub>
                    </m:sSub>
                  </m:oMath>
                </a14:m>
                <a:endParaRPr kumimoji="0" lang="en-US" altLang="zh-CN" sz="2000" b="0" i="0" u="none" strike="noStrike" kern="1200" cap="none" spc="0" normalizeH="0" baseline="0" noProof="0" dirty="0">
                  <a:ln>
                    <a:noFill/>
                  </a:ln>
                  <a:solidFill>
                    <a:srgbClr val="000000"/>
                  </a:solidFill>
                  <a:effectLst/>
                  <a:uLnTx/>
                  <a:uFillTx/>
                  <a:latin typeface="Times New Roman"/>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srgbClr val="000000"/>
                  </a:solidFill>
                  <a:effectLst/>
                  <a:uLnTx/>
                  <a:uFillTx/>
                  <a:latin typeface="Times New Roman"/>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srgbClr val="000000"/>
                    </a:solidFill>
                    <a:effectLst/>
                    <a:uLnTx/>
                    <a:uFillTx/>
                    <a:latin typeface="Times New Roman"/>
                    <a:ea typeface="微软雅黑"/>
                    <a:cs typeface="+mn-ea"/>
                    <a:sym typeface="+mn-lt"/>
                  </a:rPr>
                  <a:t>Background Shape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𝐾</m:t>
                        </m:r>
                      </m:e>
                      <m:sup>
                        <m:r>
                          <a:rPr kumimoji="0" lang="zh-CN" altLang="en-US"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sSup>
                      <m:sSupPr>
                        <m:ctrlP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𝐾</m:t>
                        </m:r>
                      </m:e>
                      <m:sup>
                        <m:r>
                          <a:rPr kumimoji="0" lang="zh-CN" altLang="en-US"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2000" b="0" i="0" u="none" strike="noStrike" kern="1200" cap="none" spc="0" normalizeH="0" baseline="0" noProof="0" dirty="0">
                    <a:ln>
                      <a:noFill/>
                    </a:ln>
                    <a:solidFill>
                      <a:srgbClr val="000000"/>
                    </a:solidFill>
                    <a:effectLst/>
                    <a:uLnTx/>
                    <a:uFillTx/>
                    <a:latin typeface="Times New Roman"/>
                    <a:ea typeface="微软雅黑"/>
                    <a:cs typeface="+mn-ea"/>
                    <a:sym typeface="+mn-lt"/>
                  </a:rPr>
                  <a:t> channel </a:t>
                </a:r>
                <a:r>
                  <a:rPr kumimoji="0" lang="zh-CN" altLang="en-US" sz="2000" b="0" i="0" u="none" strike="noStrike" kern="1200" cap="none" spc="0" normalizeH="0" baseline="0" noProof="0" dirty="0">
                    <a:ln>
                      <a:noFill/>
                    </a:ln>
                    <a:solidFill>
                      <a:srgbClr val="000000"/>
                    </a:solidFill>
                    <a:effectLst/>
                    <a:uLnTx/>
                    <a:uFillTx/>
                    <a:latin typeface="Times New Roman"/>
                    <a:ea typeface="微软雅黑"/>
                    <a:cs typeface="+mn-ea"/>
                    <a:sym typeface="+mn-lt"/>
                  </a:rPr>
                  <a:t>：</a:t>
                </a:r>
                <a:r>
                  <a:rPr lang="en-US" altLang="zh-CN" sz="2000" noProof="0" dirty="0">
                    <a:solidFill>
                      <a:srgbClr val="000000"/>
                    </a:solidFill>
                    <a:latin typeface="Times New Roman"/>
                    <a:ea typeface="微软雅黑"/>
                    <a:cs typeface="+mn-ea"/>
                    <a:sym typeface="+mn-lt"/>
                  </a:rPr>
                  <a:t>F</a:t>
                </a:r>
                <a:r>
                  <a:rPr lang="en-US" altLang="zh-CN" sz="2000" dirty="0">
                    <a:solidFill>
                      <a:srgbClr val="000000"/>
                    </a:solidFill>
                    <a:latin typeface="Times New Roman"/>
                    <a:ea typeface="微软雅黑"/>
                    <a:cs typeface="+mn-ea"/>
                    <a:sym typeface="+mn-lt"/>
                  </a:rPr>
                  <a:t>ix events of</a:t>
                </a:r>
                <a:r>
                  <a:rPr kumimoji="0" lang="en-US" altLang="zh-CN" sz="2000" b="0" i="0" u="none" strike="noStrike" kern="1200" cap="none" spc="0" normalizeH="0" baseline="0" noProof="0" dirty="0">
                    <a:ln>
                      <a:noFill/>
                    </a:ln>
                    <a:solidFill>
                      <a:srgbClr val="000000"/>
                    </a:solidFill>
                    <a:effectLst/>
                    <a:uLnTx/>
                    <a:uFillTx/>
                    <a:latin typeface="Times New Roman"/>
                    <a:ea typeface="微软雅黑"/>
                    <a:cs typeface="+mn-ea"/>
                    <a:sym typeface="+mn-lt"/>
                  </a:rPr>
                  <a:t> </a:t>
                </a:r>
                <a14:m>
                  <m:oMath xmlns:m="http://schemas.openxmlformats.org/officeDocument/2006/math">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𝜒</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𝑐𝐽</m:t>
                        </m:r>
                      </m:sub>
                    </m:s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Sup>
                      <m:sSup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𝜋</m:t>
                        </m:r>
                      </m:e>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sSup>
                      <m:sSup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𝜋</m:t>
                        </m:r>
                      </m:e>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endParaRPr kumimoji="0" lang="en-US" altLang="zh-CN" sz="2000" b="0" i="0" u="none" strike="noStrike" kern="1200" cap="none" spc="0" normalizeH="0" baseline="0" noProof="0" dirty="0">
                  <a:ln>
                    <a:noFill/>
                  </a:ln>
                  <a:solidFill>
                    <a:srgbClr val="000000"/>
                  </a:solidFill>
                  <a:effectLst/>
                  <a:uLnTx/>
                  <a:uFillTx/>
                  <a:latin typeface="Times New Roman"/>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a:ea typeface="微软雅黑"/>
                    <a:cs typeface="+mn-ea"/>
                    <a:sym typeface="+mn-lt"/>
                  </a:rPr>
                  <a:t>     </a:t>
                </a:r>
                <a:r>
                  <a:rPr kumimoji="0" lang="en-US" altLang="zh-CN" sz="2000" b="0" i="0" u="none" strike="noStrike" kern="1200" cap="none" spc="0" normalizeH="0" baseline="0" noProof="0" dirty="0">
                    <a:ln>
                      <a:noFill/>
                    </a:ln>
                    <a:solidFill>
                      <a:srgbClr val="000000"/>
                    </a:solidFill>
                    <a:effectLst/>
                    <a:uLnTx/>
                    <a:uFillTx/>
                    <a:latin typeface="Times New Roman"/>
                    <a:ea typeface="微软雅黑"/>
                    <a:cs typeface="+mn-ea"/>
                    <a:sym typeface="+mn-lt"/>
                  </a:rPr>
                  <a:t>Add a second order polynomial</a:t>
                </a:r>
              </a:p>
              <a:p>
                <a:pPr marL="285750" indent="-285750">
                  <a:buFont typeface="Arial" panose="020B0604020202020204" pitchFamily="34" charset="0"/>
                  <a:buChar char="•"/>
                </a:pPr>
                <a14:m>
                  <m:oMath xmlns:m="http://schemas.openxmlformats.org/officeDocument/2006/math">
                    <m:sSup>
                      <m:sSup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𝜋</m:t>
                        </m:r>
                      </m:e>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sSup>
                      <m:sSup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𝜋</m:t>
                        </m:r>
                      </m:e>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zh-CN" altLang="en-US" sz="2000" b="0" i="0" u="none" strike="noStrike" kern="1200" cap="none" spc="0" normalizeH="0" baseline="0" noProof="0" dirty="0">
                    <a:ln>
                      <a:noFill/>
                    </a:ln>
                    <a:solidFill>
                      <a:srgbClr val="000000"/>
                    </a:solidFill>
                    <a:effectLst/>
                    <a:uLnTx/>
                    <a:uFillTx/>
                    <a:latin typeface="Times New Roman"/>
                    <a:ea typeface="微软雅黑"/>
                    <a:cs typeface="+mn-ea"/>
                    <a:sym typeface="+mn-lt"/>
                  </a:rPr>
                  <a:t> </a:t>
                </a:r>
                <a:r>
                  <a:rPr kumimoji="0" lang="en-US" altLang="zh-CN" sz="2000" b="0" i="0" u="none" strike="noStrike" kern="1200" cap="none" spc="0" normalizeH="0" baseline="0" noProof="0" dirty="0">
                    <a:ln>
                      <a:noFill/>
                    </a:ln>
                    <a:solidFill>
                      <a:srgbClr val="000000"/>
                    </a:solidFill>
                    <a:effectLst/>
                    <a:uLnTx/>
                    <a:uFillTx/>
                    <a:latin typeface="Times New Roman"/>
                    <a:ea typeface="微软雅黑"/>
                    <a:cs typeface="+mn-ea"/>
                    <a:sym typeface="+mn-lt"/>
                  </a:rPr>
                  <a:t>channel</a:t>
                </a:r>
                <a:r>
                  <a:rPr kumimoji="0" lang="zh-CN" altLang="en-US" sz="2000" b="0" i="0" u="none" strike="noStrike" kern="1200" cap="none" spc="0" normalizeH="0" baseline="0" noProof="0" dirty="0">
                    <a:ln>
                      <a:noFill/>
                    </a:ln>
                    <a:solidFill>
                      <a:srgbClr val="000000"/>
                    </a:solidFill>
                    <a:effectLst/>
                    <a:uLnTx/>
                    <a:uFillTx/>
                    <a:latin typeface="Times New Roman"/>
                    <a:ea typeface="微软雅黑"/>
                    <a:cs typeface="+mn-ea"/>
                    <a:sym typeface="+mn-lt"/>
                  </a:rPr>
                  <a:t>：</a:t>
                </a:r>
                <a:r>
                  <a:rPr lang="en-US" altLang="zh-CN" sz="2000" dirty="0">
                    <a:solidFill>
                      <a:srgbClr val="000000"/>
                    </a:solidFill>
                    <a:cs typeface="+mn-ea"/>
                    <a:sym typeface="+mn-lt"/>
                  </a:rPr>
                  <a:t>Forth order polynomial for </a:t>
                </a:r>
                <a:r>
                  <a:rPr lang="en-US" altLang="zh-CN" sz="2000" dirty="0" err="1">
                    <a:solidFill>
                      <a:srgbClr val="000000"/>
                    </a:solidFill>
                    <a:cs typeface="+mn-ea"/>
                    <a:sym typeface="+mn-lt"/>
                  </a:rPr>
                  <a:t>dimu</a:t>
                </a:r>
                <a:r>
                  <a:rPr lang="en-US" altLang="zh-CN" sz="2000" dirty="0">
                    <a:solidFill>
                      <a:srgbClr val="000000"/>
                    </a:solidFill>
                    <a:cs typeface="+mn-ea"/>
                    <a:sym typeface="+mn-lt"/>
                  </a:rPr>
                  <a:t> and  </a:t>
                </a:r>
                <a14:m>
                  <m:oMath xmlns:m="http://schemas.openxmlformats.org/officeDocument/2006/math">
                    <m:sSup>
                      <m:sSup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ctrlPr>
                      </m:sSupPr>
                      <m:e>
                        <m:sSup>
                          <m:sSup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ctrlPr>
                          </m:sSupPr>
                          <m:e>
                            <m:r>
                              <a:rPr kumimoji="0" lang="en-US" altLang="zh-CN" sz="2000" b="0" i="0"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𝜓</m:t>
                            </m:r>
                          </m:e>
                          <m:sup>
                            <m:r>
                              <a:rPr kumimoji="0" lang="en-US" altLang="zh-CN" sz="2000" b="0" i="0"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m:t>
                            </m:r>
                          </m:sup>
                        </m:sSup>
                        <m:r>
                          <a:rPr kumimoji="0" lang="en-US" altLang="zh-CN" sz="2000" b="0" i="0"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m:t>
                        </m:r>
                        <m:r>
                          <a:rPr kumimoji="0" lang="en-US" altLang="zh-CN" sz="2000" b="0" i="0"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𝑢</m:t>
                        </m:r>
                      </m:e>
                      <m:sup>
                        <m:r>
                          <a:rPr kumimoji="0" lang="en-US" altLang="zh-CN" sz="2000" b="0" i="0"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m:t>
                        </m:r>
                      </m:sup>
                    </m:sSup>
                    <m:sSup>
                      <m:sSup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ctrlPr>
                      </m:sSupPr>
                      <m:e>
                        <m:r>
                          <a:rPr kumimoji="0" lang="en-US" altLang="zh-CN" sz="2000" b="0" i="0"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𝑢</m:t>
                        </m:r>
                      </m:e>
                      <m:sup>
                        <m:r>
                          <a:rPr kumimoji="0" lang="en-US" altLang="zh-CN" sz="2000" b="0" i="0"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m:t>
                        </m:r>
                      </m:sup>
                    </m:sSup>
                  </m:oMath>
                </a14:m>
                <a:r>
                  <a:rPr kumimoji="0" lang="en-US" altLang="zh-CN" sz="2000" b="0" i="0" u="none" strike="noStrike" kern="1200" cap="none" spc="0" normalizeH="0" baseline="0" noProof="0" dirty="0">
                    <a:ln>
                      <a:noFill/>
                    </a:ln>
                    <a:solidFill>
                      <a:srgbClr val="000000"/>
                    </a:solidFill>
                    <a:effectLst/>
                    <a:uLnTx/>
                    <a:uFillTx/>
                    <a:latin typeface="Times New Roman"/>
                    <a:ea typeface="微软雅黑"/>
                    <a:cs typeface="+mn-ea"/>
                    <a:sym typeface="+mn-lt"/>
                  </a:rPr>
                  <a:t> background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a:ea typeface="微软雅黑"/>
                    <a:cs typeface="+mn-ea"/>
                    <a:sym typeface="+mn-lt"/>
                  </a:rPr>
                  <a:t>     </a:t>
                </a:r>
                <a:r>
                  <a:rPr kumimoji="0" lang="en-US" altLang="zh-CN" sz="2000" b="0" i="0" u="none" strike="noStrike" kern="1200" cap="none" spc="0" normalizeH="0" baseline="0" noProof="0" dirty="0">
                    <a:ln>
                      <a:noFill/>
                    </a:ln>
                    <a:solidFill>
                      <a:srgbClr val="000000"/>
                    </a:solidFill>
                    <a:effectLst/>
                    <a:uLnTx/>
                    <a:uFillTx/>
                    <a:latin typeface="Times New Roman"/>
                    <a:ea typeface="微软雅黑"/>
                    <a:cs typeface="+mn-ea"/>
                    <a:sym typeface="+mn-lt"/>
                  </a:rPr>
                  <a:t>Add a second order polynomial for other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Times New Roman"/>
                  <a:ea typeface="微软雅黑"/>
                  <a:cs typeface="+mn-ea"/>
                  <a:sym typeface="+mn-lt"/>
                </a:endParaRPr>
              </a:p>
              <a:p>
                <a:pPr marL="285750" lvl="0" indent="-285750">
                  <a:buFont typeface="Wingdings" panose="05000000000000000000" pitchFamily="2" charset="2"/>
                  <a:buChar char="Ø"/>
                </a:pPr>
                <a:r>
                  <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rPr>
                  <a:t>Get the mass</a:t>
                </a:r>
                <a:r>
                  <a:rPr kumimoji="0" lang="en-US" altLang="zh-CN" sz="2000" b="1" i="0" u="none" strike="noStrike" kern="1200" cap="none" spc="0" normalizeH="0" noProof="0" dirty="0">
                    <a:ln>
                      <a:noFill/>
                    </a:ln>
                    <a:solidFill>
                      <a:srgbClr val="000000"/>
                    </a:solidFill>
                    <a:effectLst/>
                    <a:uLnTx/>
                    <a:uFillTx/>
                    <a:latin typeface="Times New Roman"/>
                    <a:ea typeface="微软雅黑"/>
                    <a:cs typeface="+mn-ea"/>
                    <a:sym typeface="+mn-lt"/>
                  </a:rPr>
                  <a:t> split of </a:t>
                </a:r>
                <a14:m>
                  <m:oMath xmlns:m="http://schemas.openxmlformats.org/officeDocument/2006/math">
                    <m:sSub>
                      <m:sSubPr>
                        <m:ctrlPr>
                          <a:rPr kumimoji="0" lang="zh-CN"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𝟐</m:t>
                        </m:r>
                      </m:sub>
                    </m:sSub>
                  </m:oMath>
                </a14:m>
                <a:r>
                  <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rPr>
                  <a:t> </a:t>
                </a:r>
                <a:r>
                  <a:rPr lang="en-US" altLang="zh-CN" sz="2000" b="1" dirty="0">
                    <a:solidFill>
                      <a:srgbClr val="000000"/>
                    </a:solidFill>
                    <a:latin typeface="Times New Roman"/>
                    <a:ea typeface="微软雅黑"/>
                    <a:cs typeface="+mn-ea"/>
                    <a:sym typeface="+mn-lt"/>
                  </a:rPr>
                  <a:t>and</a:t>
                </a:r>
                <a:r>
                  <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rPr>
                  <a:t> </a:t>
                </a:r>
                <a14:m>
                  <m:oMath xmlns:m="http://schemas.openxmlformats.org/officeDocument/2006/math">
                    <m:sSub>
                      <m:sSubPr>
                        <m:ctrlPr>
                          <a:rPr kumimoji="0" lang="zh-CN"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𝟎</m:t>
                        </m:r>
                      </m:sub>
                    </m:sSub>
                  </m:oMath>
                </a14:m>
                <a:r>
                  <a:rPr kumimoji="0" lang="zh-CN" altLang="en-US" sz="2000" b="1" i="0" u="none" strike="noStrike" kern="1200" cap="none" spc="0" normalizeH="0" baseline="0" noProof="0" dirty="0">
                    <a:ln>
                      <a:noFill/>
                    </a:ln>
                    <a:solidFill>
                      <a:srgbClr val="000000"/>
                    </a:solidFill>
                    <a:effectLst/>
                    <a:uLnTx/>
                    <a:uFillTx/>
                    <a:latin typeface="Times New Roman"/>
                    <a:ea typeface="微软雅黑"/>
                    <a:cs typeface="+mn-ea"/>
                    <a:sym typeface="+mn-lt"/>
                  </a:rPr>
                  <a:t>，</a:t>
                </a:r>
                <a:r>
                  <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rPr>
                  <a:t>BF of</a:t>
                </a:r>
                <a:r>
                  <a:rPr kumimoji="0" lang="en-US" altLang="zh-CN" sz="2000" b="0" i="0" u="none" strike="noStrike" kern="1200" cap="none" spc="0" normalizeH="0" baseline="0" noProof="0" dirty="0">
                    <a:ln>
                      <a:noFill/>
                    </a:ln>
                    <a:solidFill>
                      <a:prstClr val="black"/>
                    </a:solidFill>
                    <a:effectLst/>
                    <a:uLnTx/>
                    <a:uFillTx/>
                    <a:latin typeface="Times New Roman"/>
                    <a:ea typeface="微软雅黑"/>
                    <a:cs typeface="+mn-ea"/>
                    <a:sym typeface="+mn-lt"/>
                  </a:rPr>
                  <a:t> </a:t>
                </a:r>
                <a14:m>
                  <m:oMath xmlns:m="http://schemas.openxmlformats.org/officeDocument/2006/math">
                    <m:sSub>
                      <m:sSub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l-GR"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𝒄𝑱</m:t>
                        </m:r>
                      </m:sub>
                    </m:sSub>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p>
                      <m:sSup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𝝅</m:t>
                        </m:r>
                      </m:e>
                      <m: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sSup>
                      <m:sSup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𝝅</m:t>
                        </m:r>
                      </m:e>
                      <m: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r>
                  <a:rPr kumimoji="0" lang="en-US" altLang="zh-CN" sz="2000" b="1" i="0" u="none" strike="noStrike" kern="1200" cap="none" spc="0" normalizeH="0" baseline="0" noProof="0" dirty="0">
                    <a:ln>
                      <a:noFill/>
                    </a:ln>
                    <a:solidFill>
                      <a:prstClr val="black"/>
                    </a:solidFill>
                    <a:effectLst/>
                    <a:uLnTx/>
                    <a:uFillTx/>
                    <a:latin typeface="Times New Roman"/>
                    <a:ea typeface="微软雅黑"/>
                    <a:cs typeface="+mn-ea"/>
                    <a:sym typeface="+mn-lt"/>
                  </a:rPr>
                  <a:t>/ </a:t>
                </a:r>
                <a14:m>
                  <m:oMath xmlns:m="http://schemas.openxmlformats.org/officeDocument/2006/math">
                    <m:sSup>
                      <m:sSup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𝑲</m:t>
                        </m:r>
                      </m:e>
                      <m: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sSup>
                      <m:sSup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𝑲</m:t>
                        </m:r>
                      </m:e>
                      <m: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r>
                  <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rPr>
                  <a:t>  and width of </a:t>
                </a:r>
                <a14:m>
                  <m:oMath xmlns:m="http://schemas.openxmlformats.org/officeDocument/2006/math">
                    <m:sSub>
                      <m:sSubPr>
                        <m:ctrlPr>
                          <a:rPr kumimoji="0" lang="zh-CN"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𝟎</m:t>
                        </m:r>
                      </m:sub>
                    </m:sSub>
                  </m:oMath>
                </a14:m>
                <a:r>
                  <a:rPr lang="en-US" altLang="zh-CN" sz="2000" b="1" dirty="0">
                    <a:solidFill>
                      <a:srgbClr val="000000"/>
                    </a:solidFill>
                    <a:cs typeface="+mn-ea"/>
                    <a:sym typeface="+mn-lt"/>
                  </a:rPr>
                  <a:t> simultaneously.</a:t>
                </a:r>
                <a:endPar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endParaRPr>
              </a:p>
            </p:txBody>
          </p:sp>
        </mc:Choice>
        <mc:Fallback xmlns="">
          <p:sp>
            <p:nvSpPr>
              <p:cNvPr id="5" name="文本框 4">
                <a:extLst>
                  <a:ext uri="{FF2B5EF4-FFF2-40B4-BE49-F238E27FC236}">
                    <a16:creationId xmlns:a16="http://schemas.microsoft.com/office/drawing/2014/main" id="{12CBCC70-5758-240F-C4B2-F584BE0C4FC1}"/>
                  </a:ext>
                </a:extLst>
              </p:cNvPr>
              <p:cNvSpPr txBox="1">
                <a:spLocks noRot="1" noChangeAspect="1" noMove="1" noResize="1" noEditPoints="1" noAdjustHandles="1" noChangeArrowheads="1" noChangeShapeType="1" noTextEdit="1"/>
              </p:cNvSpPr>
              <p:nvPr/>
            </p:nvSpPr>
            <p:spPr>
              <a:xfrm>
                <a:off x="5723164" y="949369"/>
                <a:ext cx="6317797" cy="4956357"/>
              </a:xfrm>
              <a:prstGeom prst="rect">
                <a:avLst/>
              </a:prstGeom>
              <a:blipFill>
                <a:blip r:embed="rId7"/>
                <a:stretch>
                  <a:fillRect l="-1351" t="-6519" b="-123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AFDDA22-C741-6F03-2297-1F4A276AF873}"/>
              </a:ext>
            </a:extLst>
          </p:cNvPr>
          <p:cNvSpPr txBox="1"/>
          <p:nvPr/>
        </p:nvSpPr>
        <p:spPr>
          <a:xfrm>
            <a:off x="469231" y="4403776"/>
            <a:ext cx="1856516"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400" b="1" i="0" u="none" strike="noStrike" kern="1200" cap="none" spc="0" normalizeH="0" baseline="0" noProof="0" dirty="0">
                <a:ln>
                  <a:noFill/>
                </a:ln>
                <a:solidFill>
                  <a:prstClr val="black"/>
                </a:solidFill>
                <a:effectLst/>
                <a:uLnTx/>
                <a:uFillTx/>
                <a:latin typeface="Times New Roman"/>
                <a:ea typeface="微软雅黑"/>
                <a:cs typeface="+mn-ea"/>
                <a:sym typeface="+mn-lt"/>
              </a:rPr>
              <a:t>E1 </a:t>
            </a:r>
            <a:r>
              <a:rPr lang="en-US" altLang="zh-CN" sz="1400" b="1" dirty="0">
                <a:solidFill>
                  <a:prstClr val="black"/>
                </a:solidFill>
                <a:latin typeface="Times New Roman"/>
                <a:ea typeface="微软雅黑"/>
                <a:cs typeface="+mn-ea"/>
                <a:sym typeface="+mn-lt"/>
              </a:rPr>
              <a:t>factor</a:t>
            </a:r>
            <a:r>
              <a:rPr kumimoji="0" lang="en-US" altLang="zh-CN" sz="1400" b="1" i="0" u="none" strike="noStrike" kern="1200" cap="none" spc="0" normalizeH="0" baseline="0" noProof="0" dirty="0">
                <a:ln>
                  <a:noFill/>
                </a:ln>
                <a:solidFill>
                  <a:prstClr val="black"/>
                </a:solidFill>
                <a:effectLst/>
                <a:uLnTx/>
                <a:uFillTx/>
                <a:latin typeface="Times New Roman"/>
                <a:ea typeface="微软雅黑"/>
                <a:cs typeface="+mn-ea"/>
                <a:sym typeface="+mn-lt"/>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400" b="1"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400" b="1"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400" b="1" i="0" u="none" strike="noStrike" kern="1200" cap="none" spc="0" normalizeH="0" baseline="0" noProof="0" dirty="0" err="1">
                <a:ln>
                  <a:noFill/>
                </a:ln>
                <a:solidFill>
                  <a:prstClr val="black"/>
                </a:solidFill>
                <a:effectLst/>
                <a:uLnTx/>
                <a:uFillTx/>
                <a:latin typeface="Times New Roman"/>
                <a:ea typeface="微软雅黑"/>
                <a:cs typeface="+mn-ea"/>
                <a:sym typeface="+mn-lt"/>
              </a:rPr>
              <a:t>Dumpping</a:t>
            </a:r>
            <a:r>
              <a:rPr kumimoji="0" lang="en-US" altLang="zh-CN" sz="1400" b="1" i="0" u="none" strike="noStrike" kern="1200" cap="none" spc="0" normalizeH="0" baseline="0" noProof="0" dirty="0">
                <a:ln>
                  <a:noFill/>
                </a:ln>
                <a:solidFill>
                  <a:prstClr val="black"/>
                </a:solidFill>
                <a:effectLst/>
                <a:uLnTx/>
                <a:uFillTx/>
                <a:latin typeface="Times New Roman"/>
                <a:ea typeface="微软雅黑"/>
                <a:cs typeface="+mn-ea"/>
                <a:sym typeface="+mn-lt"/>
              </a:rPr>
              <a:t> </a:t>
            </a:r>
            <a:r>
              <a:rPr lang="en-US" altLang="zh-CN" sz="1400" b="1" dirty="0">
                <a:solidFill>
                  <a:prstClr val="black"/>
                </a:solidFill>
                <a:latin typeface="Times New Roman"/>
                <a:ea typeface="微软雅黑"/>
                <a:cs typeface="+mn-ea"/>
                <a:sym typeface="+mn-lt"/>
              </a:rPr>
              <a:t>factor</a:t>
            </a:r>
            <a:r>
              <a:rPr kumimoji="0" lang="zh-CN" altLang="en-US" sz="1400" b="1" i="0" u="none" strike="noStrike" kern="1200" cap="none" spc="0" normalizeH="0" baseline="0" noProof="0" dirty="0">
                <a:ln>
                  <a:noFill/>
                </a:ln>
                <a:solidFill>
                  <a:prstClr val="black"/>
                </a:solidFill>
                <a:effectLst/>
                <a:uLnTx/>
                <a:uFillTx/>
                <a:latin typeface="Times New Roman"/>
                <a:ea typeface="微软雅黑"/>
                <a:cs typeface="+mn-ea"/>
                <a:sym typeface="+mn-lt"/>
              </a:rPr>
              <a:t>：</a:t>
            </a:r>
            <a:endParaRPr kumimoji="0" lang="en-US" altLang="zh-CN" sz="1400" b="1"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400" b="1" dirty="0">
                <a:solidFill>
                  <a:prstClr val="black"/>
                </a:solidFill>
                <a:latin typeface="Times New Roman"/>
                <a:ea typeface="微软雅黑"/>
                <a:cs typeface="+mn-ea"/>
                <a:sym typeface="+mn-lt"/>
              </a:rPr>
              <a:t>Two</a:t>
            </a:r>
            <a:r>
              <a:rPr lang="zh-CN" altLang="en-US" sz="1400" b="1" dirty="0">
                <a:solidFill>
                  <a:prstClr val="black"/>
                </a:solidFill>
                <a:latin typeface="Times New Roman"/>
                <a:ea typeface="微软雅黑"/>
                <a:cs typeface="+mn-ea"/>
                <a:sym typeface="+mn-lt"/>
              </a:rPr>
              <a:t> </a:t>
            </a:r>
            <a:r>
              <a:rPr lang="en-US" altLang="zh-CN" sz="1400" b="1" dirty="0">
                <a:solidFill>
                  <a:prstClr val="black"/>
                </a:solidFill>
                <a:latin typeface="Times New Roman"/>
                <a:ea typeface="微软雅黑"/>
                <a:cs typeface="+mn-ea"/>
                <a:sym typeface="+mn-lt"/>
              </a:rPr>
              <a:t>body</a:t>
            </a:r>
            <a:r>
              <a:rPr lang="zh-CN" altLang="en-US" sz="1400" b="1" dirty="0">
                <a:solidFill>
                  <a:prstClr val="black"/>
                </a:solidFill>
                <a:latin typeface="Times New Roman"/>
                <a:ea typeface="微软雅黑"/>
                <a:cs typeface="+mn-ea"/>
                <a:sym typeface="+mn-lt"/>
              </a:rPr>
              <a:t> </a:t>
            </a:r>
            <a:r>
              <a:rPr lang="en-US" altLang="zh-CN" sz="1400" b="1" dirty="0">
                <a:solidFill>
                  <a:prstClr val="black"/>
                </a:solidFill>
                <a:latin typeface="Times New Roman"/>
                <a:ea typeface="微软雅黑"/>
                <a:cs typeface="+mn-ea"/>
                <a:sym typeface="+mn-lt"/>
              </a:rPr>
              <a:t>decay</a:t>
            </a:r>
            <a:r>
              <a:rPr kumimoji="0" lang="en-US" altLang="zh-CN" sz="1400" b="1" i="0" u="none" strike="noStrike" kern="1200" cap="none" spc="0" normalizeH="0" baseline="0" noProof="0" dirty="0">
                <a:ln>
                  <a:noFill/>
                </a:ln>
                <a:solidFill>
                  <a:prstClr val="black"/>
                </a:solidFill>
                <a:effectLst/>
                <a:uLnTx/>
                <a:uFillTx/>
                <a:latin typeface="Times New Roman"/>
                <a:ea typeface="微软雅黑"/>
                <a:cs typeface="+mn-ea"/>
                <a:sym typeface="+mn-lt"/>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1"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023054"/>
              </a:solidFill>
              <a:effectLst/>
              <a:uLnTx/>
              <a:uFillTx/>
              <a:latin typeface="Times New Roman"/>
              <a:ea typeface="微软雅黑"/>
              <a:cs typeface="+mn-ea"/>
              <a:sym typeface="+mn-lt"/>
            </a:endParaRPr>
          </a:p>
        </p:txBody>
      </p:sp>
      <p:pic>
        <p:nvPicPr>
          <p:cNvPr id="7" name="图片 6" descr="\documentclass{article}&#10;\usepackage{amsmath}&#10;\pagestyle{empty}&#10;\begin{document}&#10;\boldmath&#10;$$&#10;\mathcal{P S}(\sqrt{s})=\left(\frac{E_{\gamma}}{E_{\gamma}^{0}}\right)^{3 / 2}&#10;$$&#10;&#10;&#10;\end{document}" title="IguanaTex Bitmap Display">
            <a:extLst>
              <a:ext uri="{FF2B5EF4-FFF2-40B4-BE49-F238E27FC236}">
                <a16:creationId xmlns:a16="http://schemas.microsoft.com/office/drawing/2014/main" id="{D34BB8BD-1557-5DB6-B790-3DA985B9EE4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160437" y="4221904"/>
            <a:ext cx="1777700" cy="572343"/>
          </a:xfrm>
          <a:prstGeom prst="rect">
            <a:avLst/>
          </a:prstGeom>
        </p:spPr>
      </p:pic>
      <p:pic>
        <p:nvPicPr>
          <p:cNvPr id="10" name="图片 9" descr="\documentclass{article}&#10;\usepackage{amsmath}&#10;\pagestyle{empty}&#10;\begin{document}&#10;\boldmath&#10;$$&#10;\mathcal{D}(\sqrt{s})=\left(\frac{\left(E_{\gamma}^{0}\right)^{2}}{E_{\gamma}^{0} E_{\gamma}+\left(E_{\gamma}^{0}-E_{\gamma}\right)^{2}}\right)^{1 / 2}&#10;$$&#10;&#10;\end{document}" title="IguanaTex Bitmap Display">
            <a:extLst>
              <a:ext uri="{FF2B5EF4-FFF2-40B4-BE49-F238E27FC236}">
                <a16:creationId xmlns:a16="http://schemas.microsoft.com/office/drawing/2014/main" id="{94A927AA-7119-04A9-3D88-52568E1C954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204107" y="4776383"/>
            <a:ext cx="3193728" cy="795395"/>
          </a:xfrm>
          <a:prstGeom prst="rect">
            <a:avLst/>
          </a:prstGeom>
        </p:spPr>
      </p:pic>
      <p:pic>
        <p:nvPicPr>
          <p:cNvPr id="13" name="图片 12" descr="\documentclass{article}&#10;\usepackage{amsmath}&#10;\pagestyle{empty}&#10;\begin{document}&#10;\boldmath&#10;$$&#10;E_{1}=\frac{M^{2}-m_{2}^{2}+m_{1}^{2}}{2 M}&#10;$$&#10;&#10;&#10;\end{document}" title="IguanaTex Bitmap Display">
            <a:extLst>
              <a:ext uri="{FF2B5EF4-FFF2-40B4-BE49-F238E27FC236}">
                <a16:creationId xmlns:a16="http://schemas.microsoft.com/office/drawing/2014/main" id="{F6A91524-EF76-3FE2-61A3-89BB4A92503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167856" y="5600769"/>
            <a:ext cx="2166568" cy="472177"/>
          </a:xfrm>
          <a:prstGeom prst="rect">
            <a:avLst/>
          </a:prstGeom>
        </p:spPr>
      </p:pic>
      <p:sp>
        <p:nvSpPr>
          <p:cNvPr id="14" name="矩形: 圆角 13">
            <a:extLst>
              <a:ext uri="{FF2B5EF4-FFF2-40B4-BE49-F238E27FC236}">
                <a16:creationId xmlns:a16="http://schemas.microsoft.com/office/drawing/2014/main" id="{6F269FC9-4F72-6480-B60D-07FC871F32A2}"/>
              </a:ext>
            </a:extLst>
          </p:cNvPr>
          <p:cNvSpPr/>
          <p:nvPr/>
        </p:nvSpPr>
        <p:spPr>
          <a:xfrm>
            <a:off x="120612" y="6144818"/>
            <a:ext cx="5005007" cy="668097"/>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a:ea typeface="微软雅黑"/>
              <a:cs typeface="+mn-ea"/>
              <a:sym typeface="+mn-lt"/>
            </a:endParaRPr>
          </a:p>
        </p:txBody>
      </p:sp>
      <p:pic>
        <p:nvPicPr>
          <p:cNvPr id="15" name="图片 14" descr="\documentclass{article}&#10;\usepackage{amsmath}&#10;\pagestyle{empty}&#10;\begin{document}&#10;\boldmath&#10;$$&#10;\mathbf{&#10;\mathcal{P} \mathcal{S}^2(\sqrt{s})\times\mathcal{D}^2(\sqrt{s})=\frac{\left(E_{\gamma}\right)^{3}}{E_{\gamma}^{0} \left(E_{\gamma}\right)^{2}-\left(E_{\gamma}^{0}\right)^{2}E_{\gamma}-\left(E_{\gamma}^{0}\right)^{3}}&#10;}&#10;$$&#10;&#10;&#10;&#10;\end{document}" title="IguanaTex Bitmap Display">
            <a:extLst>
              <a:ext uri="{FF2B5EF4-FFF2-40B4-BE49-F238E27FC236}">
                <a16:creationId xmlns:a16="http://schemas.microsoft.com/office/drawing/2014/main" id="{F3316F86-BDE3-7857-D13A-C40E745F11F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85222" y="6177878"/>
            <a:ext cx="4614560" cy="644318"/>
          </a:xfrm>
          <a:prstGeom prst="rect">
            <a:avLst/>
          </a:prstGeom>
        </p:spPr>
      </p:pic>
      <p:sp>
        <p:nvSpPr>
          <p:cNvPr id="16" name="矩形: 圆角 15">
            <a:extLst>
              <a:ext uri="{FF2B5EF4-FFF2-40B4-BE49-F238E27FC236}">
                <a16:creationId xmlns:a16="http://schemas.microsoft.com/office/drawing/2014/main" id="{675D50B7-F3F5-A186-88AF-44BD80E6A79F}"/>
              </a:ext>
            </a:extLst>
          </p:cNvPr>
          <p:cNvSpPr/>
          <p:nvPr/>
        </p:nvSpPr>
        <p:spPr>
          <a:xfrm>
            <a:off x="304799" y="4156698"/>
            <a:ext cx="5130344" cy="1975132"/>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ea"/>
              <a:sym typeface="+mn-lt"/>
            </a:endParaRPr>
          </a:p>
        </p:txBody>
      </p:sp>
      <p:sp>
        <p:nvSpPr>
          <p:cNvPr id="17" name="矩形: 圆角 16">
            <a:extLst>
              <a:ext uri="{FF2B5EF4-FFF2-40B4-BE49-F238E27FC236}">
                <a16:creationId xmlns:a16="http://schemas.microsoft.com/office/drawing/2014/main" id="{549E38A4-7C51-7992-FEE8-4E2B39338ED6}"/>
              </a:ext>
            </a:extLst>
          </p:cNvPr>
          <p:cNvSpPr/>
          <p:nvPr/>
        </p:nvSpPr>
        <p:spPr>
          <a:xfrm>
            <a:off x="5449292" y="691973"/>
            <a:ext cx="6614614" cy="60295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ea"/>
              <a:sym typeface="+mn-lt"/>
            </a:endParaRPr>
          </a:p>
        </p:txBody>
      </p:sp>
      <p:pic>
        <p:nvPicPr>
          <p:cNvPr id="19" name="图片 18">
            <a:extLst>
              <a:ext uri="{FF2B5EF4-FFF2-40B4-BE49-F238E27FC236}">
                <a16:creationId xmlns:a16="http://schemas.microsoft.com/office/drawing/2014/main" id="{4D376623-F9B2-F17C-CB1F-2D5DEC17ED99}"/>
              </a:ext>
            </a:extLst>
          </p:cNvPr>
          <p:cNvPicPr>
            <a:picLocks noChangeAspect="1"/>
          </p:cNvPicPr>
          <p:nvPr/>
        </p:nvPicPr>
        <p:blipFill>
          <a:blip r:embed="rId12"/>
          <a:stretch>
            <a:fillRect/>
          </a:stretch>
        </p:blipFill>
        <p:spPr>
          <a:xfrm>
            <a:off x="524952" y="1068673"/>
            <a:ext cx="4677310" cy="3140243"/>
          </a:xfrm>
          <a:prstGeom prst="rect">
            <a:avLst/>
          </a:prstGeom>
        </p:spPr>
      </p:pic>
    </p:spTree>
    <p:extLst>
      <p:ext uri="{BB962C8B-B14F-4D97-AF65-F5344CB8AC3E}">
        <p14:creationId xmlns:p14="http://schemas.microsoft.com/office/powerpoint/2010/main" val="2882146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4339" y="-133555"/>
            <a:ext cx="6187719"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Fitting Result </a:t>
            </a:r>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2" name="文本框 1">
            <a:extLst>
              <a:ext uri="{FF2B5EF4-FFF2-40B4-BE49-F238E27FC236}">
                <a16:creationId xmlns:a16="http://schemas.microsoft.com/office/drawing/2014/main" id="{F8FFA778-AC19-E003-80F5-E66F9A106E3F}"/>
              </a:ext>
            </a:extLst>
          </p:cNvPr>
          <p:cNvSpPr txBox="1"/>
          <p:nvPr/>
        </p:nvSpPr>
        <p:spPr>
          <a:xfrm>
            <a:off x="219757" y="862188"/>
            <a:ext cx="4728328"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b="1" dirty="0">
                <a:solidFill>
                  <a:srgbClr val="000000"/>
                </a:solidFill>
                <a:latin typeface="Times New Roman"/>
                <a:ea typeface="微软雅黑"/>
                <a:cs typeface="+mn-ea"/>
                <a:sym typeface="+mn-lt"/>
              </a:rPr>
              <a:t>Efficiency Curve</a:t>
            </a:r>
            <a:endPar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endParaRPr>
          </a:p>
        </p:txBody>
      </p:sp>
      <p:grpSp>
        <p:nvGrpSpPr>
          <p:cNvPr id="8" name="组合 7">
            <a:extLst>
              <a:ext uri="{FF2B5EF4-FFF2-40B4-BE49-F238E27FC236}">
                <a16:creationId xmlns:a16="http://schemas.microsoft.com/office/drawing/2014/main" id="{DBBC5D35-B115-6B5F-493D-BC03C24E1C9B}"/>
              </a:ext>
            </a:extLst>
          </p:cNvPr>
          <p:cNvGrpSpPr/>
          <p:nvPr/>
        </p:nvGrpSpPr>
        <p:grpSpPr>
          <a:xfrm>
            <a:off x="788273" y="1414040"/>
            <a:ext cx="3455151" cy="2485106"/>
            <a:chOff x="597133" y="2217541"/>
            <a:chExt cx="3585104" cy="2608720"/>
          </a:xfrm>
        </p:grpSpPr>
        <p:pic>
          <p:nvPicPr>
            <p:cNvPr id="9" name="图片 8">
              <a:extLst>
                <a:ext uri="{FF2B5EF4-FFF2-40B4-BE49-F238E27FC236}">
                  <a16:creationId xmlns:a16="http://schemas.microsoft.com/office/drawing/2014/main" id="{CECF248A-336B-972D-BBBF-16B07A0D6E98}"/>
                </a:ext>
              </a:extLst>
            </p:cNvPr>
            <p:cNvPicPr>
              <a:picLocks noChangeAspect="1"/>
            </p:cNvPicPr>
            <p:nvPr/>
          </p:nvPicPr>
          <p:blipFill>
            <a:blip r:embed="rId3"/>
            <a:stretch>
              <a:fillRect/>
            </a:stretch>
          </p:blipFill>
          <p:spPr>
            <a:xfrm>
              <a:off x="597133" y="2217541"/>
              <a:ext cx="3585104" cy="2608720"/>
            </a:xfrm>
            <a:prstGeom prst="rect">
              <a:avLst/>
            </a:prstGeom>
          </p:spPr>
        </p:pic>
        <p:sp>
          <p:nvSpPr>
            <p:cNvPr id="11" name="矩形 10">
              <a:extLst>
                <a:ext uri="{FF2B5EF4-FFF2-40B4-BE49-F238E27FC236}">
                  <a16:creationId xmlns:a16="http://schemas.microsoft.com/office/drawing/2014/main" id="{090D9675-687C-AEA6-A677-9110F8F66739}"/>
                </a:ext>
              </a:extLst>
            </p:cNvPr>
            <p:cNvSpPr/>
            <p:nvPr/>
          </p:nvSpPr>
          <p:spPr>
            <a:xfrm>
              <a:off x="2623001" y="2600684"/>
              <a:ext cx="431125" cy="38770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a:ea typeface="微软雅黑"/>
                  <a:cs typeface="+mn-ea"/>
                  <a:sym typeface="+mn-lt"/>
                </a:rPr>
                <a:t>09</a:t>
              </a:r>
              <a:endParaRPr kumimoji="0" lang="zh-CN" altLang="en-US" sz="1800" b="0" i="0" u="none" strike="noStrike" kern="1200" cap="none" spc="0" normalizeH="0" baseline="0" noProof="0" dirty="0">
                <a:ln>
                  <a:noFill/>
                </a:ln>
                <a:solidFill>
                  <a:srgbClr val="000000"/>
                </a:solidFill>
                <a:effectLst/>
                <a:uLnTx/>
                <a:uFillTx/>
                <a:latin typeface="Times New Roman"/>
                <a:ea typeface="微软雅黑"/>
                <a:cs typeface="+mn-ea"/>
                <a:sym typeface="+mn-lt"/>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83534FF-3637-60CD-58A2-7AB0DD4D7750}"/>
                  </a:ext>
                </a:extLst>
              </p:cNvPr>
              <p:cNvSpPr txBox="1"/>
              <p:nvPr/>
            </p:nvSpPr>
            <p:spPr>
              <a:xfrm>
                <a:off x="5955372" y="2561110"/>
                <a:ext cx="942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400" b="1" i="1" u="none" strike="noStrike" kern="1200" cap="none" spc="0" normalizeH="0" baseline="0" noProof="0" smtClean="0">
                        <a:ln>
                          <a:noFill/>
                        </a:ln>
                        <a:solidFill>
                          <a:srgbClr val="C00000"/>
                        </a:solidFill>
                        <a:effectLst/>
                        <a:uLnTx/>
                        <a:uFillTx/>
                        <a:latin typeface="Cambria Math" panose="02040503050406030204" pitchFamily="18" charset="0"/>
                        <a:cs typeface="+mn-ea"/>
                        <a:sym typeface="+mn-lt"/>
                      </a:rPr>
                      <m:t>𝟎𝟗</m:t>
                    </m:r>
                    <m:sSup>
                      <m:sSupPr>
                        <m:ctrlPr>
                          <a:rPr kumimoji="0" lang="en-US" altLang="zh-CN" sz="1400" b="1" i="1" u="none" strike="noStrike" kern="1200" cap="none" spc="0" normalizeH="0" baseline="0" noProof="0" smtClean="0">
                            <a:ln>
                              <a:noFill/>
                            </a:ln>
                            <a:solidFill>
                              <a:srgbClr val="C00000"/>
                            </a:solidFill>
                            <a:effectLst/>
                            <a:uLnTx/>
                            <a:uFillTx/>
                            <a:latin typeface="Cambria Math" panose="02040503050406030204" pitchFamily="18" charset="0"/>
                            <a:cs typeface="+mn-ea"/>
                            <a:sym typeface="+mn-lt"/>
                          </a:rPr>
                        </m:ctrlPr>
                      </m:sSupPr>
                      <m:e>
                        <m:r>
                          <a:rPr kumimoji="0" lang="zh-CN" altLang="en-US" sz="14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𝝅</m:t>
                        </m:r>
                      </m:e>
                      <m:sup>
                        <m:r>
                          <a:rPr kumimoji="0" lang="en-US" altLang="zh-CN" sz="14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m:t>
                        </m:r>
                      </m:sup>
                    </m:sSup>
                  </m:oMath>
                </a14:m>
                <a:r>
                  <a:rPr kumimoji="0" lang="en-US" altLang="zh-CN" sz="1400" b="1" i="0" u="none" strike="noStrike" kern="1200" cap="none" spc="0" normalizeH="0" baseline="0" noProof="0" dirty="0">
                    <a:ln>
                      <a:noFill/>
                    </a:ln>
                    <a:solidFill>
                      <a:srgbClr val="C00000"/>
                    </a:solidFill>
                    <a:effectLst/>
                    <a:uLnTx/>
                    <a:uFillTx/>
                    <a:latin typeface="Times New Roman"/>
                    <a:ea typeface="微软雅黑"/>
                    <a:cs typeface="+mn-ea"/>
                    <a:sym typeface="+mn-lt"/>
                  </a:rPr>
                  <a:t> </a:t>
                </a:r>
                <a14:m>
                  <m:oMath xmlns:m="http://schemas.openxmlformats.org/officeDocument/2006/math">
                    <m:sSup>
                      <m:sSupPr>
                        <m:ctrlPr>
                          <a:rPr kumimoji="0" lang="en-US" altLang="zh-CN" sz="14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ctrlPr>
                      </m:sSupPr>
                      <m:e>
                        <m:r>
                          <a:rPr kumimoji="0" lang="zh-CN" altLang="en-US" sz="14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𝝅</m:t>
                        </m:r>
                      </m:e>
                      <m:sup>
                        <m:r>
                          <a:rPr kumimoji="0" lang="en-US" altLang="zh-CN" sz="14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m:t>
                        </m:r>
                      </m:sup>
                    </m:sSup>
                  </m:oMath>
                </a14:m>
                <a:endParaRPr kumimoji="0" lang="zh-CN" altLang="en-US" sz="1400" b="0" i="0" u="none" strike="noStrike" kern="1200" cap="none" spc="0" normalizeH="0" baseline="0" noProof="0" dirty="0">
                  <a:ln>
                    <a:noFill/>
                  </a:ln>
                  <a:solidFill>
                    <a:srgbClr val="FF0000"/>
                  </a:solidFill>
                  <a:effectLst/>
                  <a:uLnTx/>
                  <a:uFillTx/>
                  <a:latin typeface="Times New Roman"/>
                  <a:ea typeface="微软雅黑"/>
                  <a:cs typeface="+mn-ea"/>
                  <a:sym typeface="+mn-lt"/>
                </a:endParaRPr>
              </a:p>
            </p:txBody>
          </p:sp>
        </mc:Choice>
        <mc:Fallback xmlns="">
          <p:sp>
            <p:nvSpPr>
              <p:cNvPr id="12" name="文本框 11">
                <a:extLst>
                  <a:ext uri="{FF2B5EF4-FFF2-40B4-BE49-F238E27FC236}">
                    <a16:creationId xmlns:a16="http://schemas.microsoft.com/office/drawing/2014/main" id="{083534FF-3637-60CD-58A2-7AB0DD4D7750}"/>
                  </a:ext>
                </a:extLst>
              </p:cNvPr>
              <p:cNvSpPr txBox="1">
                <a:spLocks noRot="1" noChangeAspect="1" noMove="1" noResize="1" noEditPoints="1" noAdjustHandles="1" noChangeArrowheads="1" noChangeShapeType="1" noTextEdit="1"/>
              </p:cNvSpPr>
              <p:nvPr/>
            </p:nvSpPr>
            <p:spPr>
              <a:xfrm>
                <a:off x="5955372" y="2561110"/>
                <a:ext cx="942072" cy="3077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D93C387-FE02-445A-6A2A-9516EC715E08}"/>
                  </a:ext>
                </a:extLst>
              </p:cNvPr>
              <p:cNvSpPr txBox="1"/>
              <p:nvPr/>
            </p:nvSpPr>
            <p:spPr>
              <a:xfrm>
                <a:off x="5304640" y="1142364"/>
                <a:ext cx="7008403"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u="none" strike="noStrike" kern="1200" cap="none" spc="0" normalizeH="0" baseline="0" noProof="0" dirty="0">
                    <a:ln>
                      <a:noFill/>
                    </a:ln>
                    <a:solidFill>
                      <a:prstClr val="black"/>
                    </a:solidFill>
                    <a:effectLst/>
                    <a:uLnTx/>
                    <a:uFillTx/>
                    <a:cs typeface="+mn-ea"/>
                    <a:sym typeface="+mn-lt"/>
                  </a:rPr>
                  <a:t>Detector</a:t>
                </a:r>
                <a:r>
                  <a:rPr kumimoji="0" lang="en-US" altLang="zh-CN" sz="1800" b="0" u="none" strike="noStrike" kern="1200" cap="none" spc="0" normalizeH="0" noProof="0" dirty="0">
                    <a:ln>
                      <a:noFill/>
                    </a:ln>
                    <a:solidFill>
                      <a:prstClr val="black"/>
                    </a:solidFill>
                    <a:effectLst/>
                    <a:uLnTx/>
                    <a:uFillTx/>
                    <a:cs typeface="+mn-ea"/>
                    <a:sym typeface="+mn-lt"/>
                  </a:rPr>
                  <a:t> Resolution: </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G</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1</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 </m:t>
                    </m:r>
                  </m:oMath>
                </a14:m>
                <a:r>
                  <a:rPr kumimoji="0" lang="en-US" altLang="zh-CN" sz="1800" b="0" i="0" u="none" strike="noStrike" kern="1200" cap="none" spc="0" normalizeH="0" baseline="0" noProof="0" dirty="0">
                    <a:ln>
                      <a:noFill/>
                    </a:ln>
                    <a:solidFill>
                      <a:srgbClr val="000000"/>
                    </a:solidFill>
                    <a:effectLst/>
                    <a:uLnTx/>
                    <a:uFillTx/>
                    <a:latin typeface="Times New Roman"/>
                    <a:ea typeface="微软雅黑"/>
                    <a:cs typeface="+mn-ea"/>
                    <a:sym typeface="+mn-lt"/>
                  </a:rPr>
                  <a:t> </a:t>
                </a:r>
                <a:endParaRPr kumimoji="0" lang="zh-CN" altLang="en-US" sz="1800" b="0" i="0" u="none" strike="noStrike" kern="1200" cap="none" spc="0" normalizeH="0" baseline="0" noProof="0" dirty="0">
                  <a:ln>
                    <a:noFill/>
                  </a:ln>
                  <a:solidFill>
                    <a:srgbClr val="000000"/>
                  </a:solidFill>
                  <a:effectLst/>
                  <a:uLnTx/>
                  <a:uFillTx/>
                  <a:latin typeface="Times New Roman"/>
                  <a:ea typeface="微软雅黑"/>
                  <a:cs typeface="+mn-ea"/>
                  <a:sym typeface="+mn-lt"/>
                </a:endParaRPr>
              </a:p>
            </p:txBody>
          </p:sp>
        </mc:Choice>
        <mc:Fallback xmlns="">
          <p:sp>
            <p:nvSpPr>
              <p:cNvPr id="18" name="文本框 17">
                <a:extLst>
                  <a:ext uri="{FF2B5EF4-FFF2-40B4-BE49-F238E27FC236}">
                    <a16:creationId xmlns:a16="http://schemas.microsoft.com/office/drawing/2014/main" id="{AD93C387-FE02-445A-6A2A-9516EC715E08}"/>
                  </a:ext>
                </a:extLst>
              </p:cNvPr>
              <p:cNvSpPr txBox="1">
                <a:spLocks noRot="1" noChangeAspect="1" noMove="1" noResize="1" noEditPoints="1" noAdjustHandles="1" noChangeArrowheads="1" noChangeShapeType="1" noTextEdit="1"/>
              </p:cNvSpPr>
              <p:nvPr/>
            </p:nvSpPr>
            <p:spPr>
              <a:xfrm>
                <a:off x="5304640" y="1142364"/>
                <a:ext cx="7008403" cy="369332"/>
              </a:xfrm>
              <a:prstGeom prst="rect">
                <a:avLst/>
              </a:prstGeom>
              <a:blipFill>
                <a:blip r:embed="rId5"/>
                <a:stretch>
                  <a:fillRect l="-522" t="-8197" b="-24590"/>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2444B2C9-8D6C-0A2C-78F2-122A755E38BC}"/>
              </a:ext>
            </a:extLst>
          </p:cNvPr>
          <p:cNvSpPr txBox="1"/>
          <p:nvPr/>
        </p:nvSpPr>
        <p:spPr>
          <a:xfrm>
            <a:off x="0" y="3635713"/>
            <a:ext cx="966019" cy="369332"/>
          </a:xfrm>
          <a:prstGeom prst="rect">
            <a:avLst/>
          </a:prstGeom>
          <a:noFill/>
          <a:ln w="28575">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Times New Roman"/>
                <a:ea typeface="微软雅黑"/>
                <a:cs typeface="+mn-ea"/>
                <a:sym typeface="+mn-lt"/>
              </a:rPr>
              <a:t>09 data</a:t>
            </a:r>
            <a:endParaRPr kumimoji="0" lang="zh-CN" altLang="en-US" sz="1800" b="1" i="0" u="none" strike="noStrike" kern="1200" cap="none" spc="0" normalizeH="0" baseline="0" noProof="0" dirty="0">
              <a:ln>
                <a:noFill/>
              </a:ln>
              <a:solidFill>
                <a:srgbClr val="C00000"/>
              </a:solidFill>
              <a:effectLst/>
              <a:uLnTx/>
              <a:uFillTx/>
              <a:latin typeface="Times New Roman"/>
              <a:ea typeface="微软雅黑"/>
              <a:cs typeface="+mn-ea"/>
              <a:sym typeface="+mn-lt"/>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CBD76D4-15DE-718D-C587-4DAF0BD36C53}"/>
                  </a:ext>
                </a:extLst>
              </p:cNvPr>
              <p:cNvSpPr txBox="1"/>
              <p:nvPr/>
            </p:nvSpPr>
            <p:spPr>
              <a:xfrm>
                <a:off x="7604741" y="851395"/>
                <a:ext cx="37241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C00000"/>
                    </a:solidFill>
                    <a:latin typeface="Times New Roman"/>
                    <a:ea typeface="微软雅黑"/>
                    <a:cs typeface="+mn-ea"/>
                    <a:sym typeface="+mn-lt"/>
                  </a:rPr>
                  <a:t>Total Resolution</a:t>
                </a:r>
                <a:r>
                  <a:rPr kumimoji="0" lang="en-US" altLang="zh-CN" sz="2000" b="1" i="0" u="none" strike="noStrike" kern="1200" cap="none" spc="0" normalizeH="0" baseline="0" noProof="0" dirty="0">
                    <a:ln>
                      <a:noFill/>
                    </a:ln>
                    <a:solidFill>
                      <a:srgbClr val="C00000"/>
                    </a:solidFill>
                    <a:effectLst/>
                    <a:uLnTx/>
                    <a:uFillTx/>
                    <a:latin typeface="Times New Roman"/>
                    <a:ea typeface="微软雅黑"/>
                    <a:cs typeface="+mn-ea"/>
                    <a:sym typeface="+mn-lt"/>
                  </a:rPr>
                  <a:t>: </a:t>
                </a:r>
                <a14:m>
                  <m:oMath xmlns:m="http://schemas.openxmlformats.org/officeDocument/2006/math">
                    <m:r>
                      <a:rPr kumimoji="0" lang="en-US" altLang="zh-CN" sz="20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𝑮</m:t>
                    </m:r>
                    <m:r>
                      <a:rPr kumimoji="0" lang="en-US" altLang="zh-CN" sz="20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m:t>
                    </m:r>
                    <m:sSub>
                      <m:sSubPr>
                        <m:ctrlPr>
                          <a:rPr kumimoji="0" lang="en-US" altLang="zh-CN" sz="20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ctrlPr>
                      </m:sSubPr>
                      <m:e>
                        <m:r>
                          <a:rPr kumimoji="0" lang="en-US" altLang="zh-CN" sz="20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𝑮</m:t>
                        </m:r>
                      </m:e>
                      <m:sub>
                        <m:r>
                          <a:rPr kumimoji="0" lang="en-US" altLang="zh-CN" sz="20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𝟏</m:t>
                        </m:r>
                      </m:sub>
                    </m:sSub>
                    <m:r>
                      <a:rPr kumimoji="0" lang="en-US" altLang="zh-CN" sz="2000" b="1" i="0" u="none" strike="noStrike" kern="1200" cap="none" spc="0" normalizeH="0" baseline="0" noProof="0" dirty="0">
                        <a:ln>
                          <a:noFill/>
                        </a:ln>
                        <a:solidFill>
                          <a:srgbClr val="C00000"/>
                        </a:solidFill>
                        <a:effectLst/>
                        <a:uLnTx/>
                        <a:uFillTx/>
                        <a:latin typeface="Cambria Math" panose="02040503050406030204" pitchFamily="18" charset="0"/>
                        <a:cs typeface="+mn-ea"/>
                        <a:sym typeface="+mn-lt"/>
                      </a:rPr>
                      <m:t>⊗</m:t>
                    </m:r>
                    <m:sSub>
                      <m:sSubPr>
                        <m:ctrlPr>
                          <a:rPr kumimoji="0" lang="en-US" altLang="zh-CN" sz="2000" b="1" i="1" u="none" strike="noStrike" kern="1200" cap="none" spc="0" normalizeH="0" baseline="0" noProof="0" dirty="0">
                            <a:ln>
                              <a:noFill/>
                            </a:ln>
                            <a:solidFill>
                              <a:srgbClr val="C00000"/>
                            </a:solidFill>
                            <a:effectLst/>
                            <a:uLnTx/>
                            <a:uFillTx/>
                            <a:latin typeface="Cambria Math" panose="02040503050406030204" pitchFamily="18" charset="0"/>
                            <a:cs typeface="+mn-ea"/>
                            <a:sym typeface="+mn-lt"/>
                          </a:rPr>
                        </m:ctrlPr>
                      </m:sSubPr>
                      <m:e>
                        <m:r>
                          <a:rPr kumimoji="0" lang="en-US" altLang="zh-CN" sz="2000" b="1" i="0" u="none" strike="noStrike" kern="1200" cap="none" spc="0" normalizeH="0" baseline="0" noProof="0" dirty="0">
                            <a:ln>
                              <a:noFill/>
                            </a:ln>
                            <a:solidFill>
                              <a:srgbClr val="C00000"/>
                            </a:solidFill>
                            <a:effectLst/>
                            <a:uLnTx/>
                            <a:uFillTx/>
                            <a:latin typeface="Cambria Math" panose="02040503050406030204" pitchFamily="18" charset="0"/>
                            <a:cs typeface="+mn-ea"/>
                            <a:sym typeface="+mn-lt"/>
                          </a:rPr>
                          <m:t>𝐆</m:t>
                        </m:r>
                      </m:e>
                      <m:sub>
                        <m:r>
                          <a:rPr kumimoji="0" lang="en-US" altLang="zh-CN" sz="2000" b="1" i="0" u="none" strike="noStrike" kern="1200" cap="none" spc="0" normalizeH="0" baseline="0" noProof="0" dirty="0">
                            <a:ln>
                              <a:noFill/>
                            </a:ln>
                            <a:solidFill>
                              <a:srgbClr val="C00000"/>
                            </a:solidFill>
                            <a:effectLst/>
                            <a:uLnTx/>
                            <a:uFillTx/>
                            <a:latin typeface="Cambria Math" panose="02040503050406030204" pitchFamily="18" charset="0"/>
                            <a:cs typeface="+mn-ea"/>
                            <a:sym typeface="+mn-lt"/>
                          </a:rPr>
                          <m:t>𝟐</m:t>
                        </m:r>
                      </m:sub>
                    </m:sSub>
                  </m:oMath>
                </a14:m>
                <a:endParaRPr kumimoji="0" lang="en-US" altLang="zh-CN" sz="2000" b="1" i="0" u="none" strike="noStrike" kern="1200" cap="none" spc="0" normalizeH="0" baseline="0" noProof="0" dirty="0">
                  <a:ln>
                    <a:noFill/>
                  </a:ln>
                  <a:solidFill>
                    <a:srgbClr val="C00000"/>
                  </a:solidFill>
                  <a:effectLst/>
                  <a:uLnTx/>
                  <a:uFillTx/>
                  <a:latin typeface="Times New Roman"/>
                  <a:ea typeface="微软雅黑"/>
                  <a:cs typeface="+mn-ea"/>
                  <a:sym typeface="+mn-lt"/>
                </a:endParaRPr>
              </a:p>
            </p:txBody>
          </p:sp>
        </mc:Choice>
        <mc:Fallback xmlns="">
          <p:sp>
            <p:nvSpPr>
              <p:cNvPr id="21" name="文本框 20">
                <a:extLst>
                  <a:ext uri="{FF2B5EF4-FFF2-40B4-BE49-F238E27FC236}">
                    <a16:creationId xmlns:a16="http://schemas.microsoft.com/office/drawing/2014/main" id="{FCBD76D4-15DE-718D-C587-4DAF0BD36C53}"/>
                  </a:ext>
                </a:extLst>
              </p:cNvPr>
              <p:cNvSpPr txBox="1">
                <a:spLocks noRot="1" noChangeAspect="1" noMove="1" noResize="1" noEditPoints="1" noAdjustHandles="1" noChangeArrowheads="1" noChangeShapeType="1" noTextEdit="1"/>
              </p:cNvSpPr>
              <p:nvPr/>
            </p:nvSpPr>
            <p:spPr>
              <a:xfrm>
                <a:off x="7604741" y="851395"/>
                <a:ext cx="3724199" cy="400110"/>
              </a:xfrm>
              <a:prstGeom prst="rect">
                <a:avLst/>
              </a:prstGeom>
              <a:blipFill>
                <a:blip r:embed="rId6"/>
                <a:stretch>
                  <a:fillRect l="-1637" t="-9231" b="-27692"/>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DDA9BCAD-C6F6-D273-D663-56E2A0DBA847}"/>
              </a:ext>
            </a:extLst>
          </p:cNvPr>
          <p:cNvSpPr txBox="1"/>
          <p:nvPr/>
        </p:nvSpPr>
        <p:spPr>
          <a:xfrm>
            <a:off x="5383161" y="840417"/>
            <a:ext cx="3340510"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b="1" dirty="0">
                <a:solidFill>
                  <a:srgbClr val="000000"/>
                </a:solidFill>
                <a:latin typeface="Times New Roman"/>
                <a:ea typeface="微软雅黑"/>
                <a:cs typeface="+mn-ea"/>
                <a:sym typeface="+mn-lt"/>
              </a:rPr>
              <a:t>Resolution</a:t>
            </a:r>
            <a:endParaRPr kumimoji="0" lang="zh-CN" altLang="en-US" sz="2000" b="1" i="0" u="none" strike="noStrike" kern="1200" cap="none" spc="0" normalizeH="0" baseline="0" noProof="0" dirty="0">
              <a:ln>
                <a:noFill/>
              </a:ln>
              <a:solidFill>
                <a:srgbClr val="000000"/>
              </a:solidFill>
              <a:effectLst/>
              <a:uLnTx/>
              <a:uFillTx/>
              <a:latin typeface="Times New Roman"/>
              <a:ea typeface="微软雅黑"/>
              <a:cs typeface="+mn-ea"/>
              <a:sym typeface="+mn-lt"/>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0206826-A899-0419-53AD-B1AAE23566C3}"/>
                  </a:ext>
                </a:extLst>
              </p:cNvPr>
              <p:cNvSpPr txBox="1"/>
              <p:nvPr/>
            </p:nvSpPr>
            <p:spPr>
              <a:xfrm>
                <a:off x="8999523" y="2561111"/>
                <a:ext cx="9346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400" b="1" i="1" u="none" strike="noStrike" kern="1200" cap="none" spc="0" normalizeH="0" baseline="0" noProof="0" smtClean="0">
                            <a:ln>
                              <a:noFill/>
                            </a:ln>
                            <a:solidFill>
                              <a:srgbClr val="C00000"/>
                            </a:solidFill>
                            <a:effectLst/>
                            <a:uLnTx/>
                            <a:uFillTx/>
                            <a:latin typeface="Cambria Math" panose="02040503050406030204" pitchFamily="18" charset="0"/>
                            <a:cs typeface="+mn-ea"/>
                            <a:sym typeface="+mn-lt"/>
                          </a:rPr>
                        </m:ctrlPr>
                      </m:sSupPr>
                      <m:e>
                        <m:r>
                          <a:rPr kumimoji="0" lang="en-US" altLang="zh-CN" sz="1400" b="1" i="1" u="none" strike="noStrike" kern="1200" cap="none" spc="0" normalizeH="0" baseline="0" noProof="0" smtClean="0">
                            <a:ln>
                              <a:noFill/>
                            </a:ln>
                            <a:solidFill>
                              <a:srgbClr val="C00000"/>
                            </a:solidFill>
                            <a:effectLst/>
                            <a:uLnTx/>
                            <a:uFillTx/>
                            <a:latin typeface="Cambria Math" panose="02040503050406030204" pitchFamily="18" charset="0"/>
                            <a:cs typeface="+mn-ea"/>
                            <a:sym typeface="+mn-lt"/>
                          </a:rPr>
                          <m:t>𝟎𝟗</m:t>
                        </m:r>
                        <m:r>
                          <a:rPr kumimoji="0" lang="en-US" altLang="zh-CN" sz="14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𝑲</m:t>
                        </m:r>
                      </m:e>
                      <m:sup>
                        <m:r>
                          <a:rPr kumimoji="0" lang="en-US" altLang="zh-CN" sz="14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m:t>
                        </m:r>
                      </m:sup>
                    </m:sSup>
                  </m:oMath>
                </a14:m>
                <a:r>
                  <a:rPr kumimoji="0" lang="en-US" altLang="zh-CN" sz="1400" b="1" i="0" u="none" strike="noStrike" kern="1200" cap="none" spc="0" normalizeH="0" baseline="0" noProof="0" dirty="0">
                    <a:ln>
                      <a:noFill/>
                    </a:ln>
                    <a:solidFill>
                      <a:srgbClr val="C00000"/>
                    </a:solidFill>
                    <a:effectLst/>
                    <a:uLnTx/>
                    <a:uFillTx/>
                    <a:latin typeface="Times New Roman"/>
                    <a:ea typeface="微软雅黑"/>
                    <a:cs typeface="+mn-ea"/>
                    <a:sym typeface="+mn-lt"/>
                  </a:rPr>
                  <a:t> </a:t>
                </a:r>
                <a14:m>
                  <m:oMath xmlns:m="http://schemas.openxmlformats.org/officeDocument/2006/math">
                    <m:sSup>
                      <m:sSupPr>
                        <m:ctrlPr>
                          <a:rPr kumimoji="0" lang="en-US" altLang="zh-CN" sz="14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ctrlPr>
                      </m:sSupPr>
                      <m:e>
                        <m:r>
                          <a:rPr kumimoji="0" lang="en-US" altLang="zh-CN" sz="14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𝑲</m:t>
                        </m:r>
                      </m:e>
                      <m:sup>
                        <m:r>
                          <a:rPr kumimoji="0" lang="en-US" altLang="zh-CN" sz="1400" b="1" i="1" u="none" strike="noStrike" kern="1200" cap="none" spc="0" normalizeH="0" baseline="0" noProof="0">
                            <a:ln>
                              <a:noFill/>
                            </a:ln>
                            <a:solidFill>
                              <a:srgbClr val="C00000"/>
                            </a:solidFill>
                            <a:effectLst/>
                            <a:uLnTx/>
                            <a:uFillTx/>
                            <a:latin typeface="Cambria Math" panose="02040503050406030204" pitchFamily="18" charset="0"/>
                            <a:cs typeface="+mn-ea"/>
                            <a:sym typeface="+mn-lt"/>
                          </a:rPr>
                          <m:t>−</m:t>
                        </m:r>
                      </m:sup>
                    </m:sSup>
                  </m:oMath>
                </a14:m>
                <a:endParaRPr kumimoji="0" lang="zh-CN" altLang="en-US" sz="1400" b="0" i="0" u="none" strike="noStrike" kern="1200" cap="none" spc="0" normalizeH="0" baseline="0" noProof="0" dirty="0">
                  <a:ln>
                    <a:noFill/>
                  </a:ln>
                  <a:solidFill>
                    <a:srgbClr val="FF0000"/>
                  </a:solidFill>
                  <a:effectLst/>
                  <a:uLnTx/>
                  <a:uFillTx/>
                  <a:latin typeface="Times New Roman"/>
                  <a:ea typeface="微软雅黑"/>
                  <a:cs typeface="+mn-ea"/>
                  <a:sym typeface="+mn-lt"/>
                </a:endParaRPr>
              </a:p>
            </p:txBody>
          </p:sp>
        </mc:Choice>
        <mc:Fallback xmlns="">
          <p:sp>
            <p:nvSpPr>
              <p:cNvPr id="23" name="文本框 22">
                <a:extLst>
                  <a:ext uri="{FF2B5EF4-FFF2-40B4-BE49-F238E27FC236}">
                    <a16:creationId xmlns:a16="http://schemas.microsoft.com/office/drawing/2014/main" id="{60206826-A899-0419-53AD-B1AAE23566C3}"/>
                  </a:ext>
                </a:extLst>
              </p:cNvPr>
              <p:cNvSpPr txBox="1">
                <a:spLocks noRot="1" noChangeAspect="1" noMove="1" noResize="1" noEditPoints="1" noAdjustHandles="1" noChangeArrowheads="1" noChangeShapeType="1" noTextEdit="1"/>
              </p:cNvSpPr>
              <p:nvPr/>
            </p:nvSpPr>
            <p:spPr>
              <a:xfrm>
                <a:off x="8999523" y="2561111"/>
                <a:ext cx="934638" cy="307777"/>
              </a:xfrm>
              <a:prstGeom prst="rect">
                <a:avLst/>
              </a:prstGeom>
              <a:blipFill>
                <a:blip r:embed="rId7"/>
                <a:stretch>
                  <a:fillRect/>
                </a:stretch>
              </a:blipFill>
            </p:spPr>
            <p:txBody>
              <a:bodyPr/>
              <a:lstStyle/>
              <a:p>
                <a:r>
                  <a:rPr lang="zh-CN" altLang="en-US">
                    <a:noFill/>
                  </a:rPr>
                  <a:t> </a:t>
                </a:r>
              </a:p>
            </p:txBody>
          </p:sp>
        </mc:Fallback>
      </mc:AlternateContent>
      <p:grpSp>
        <p:nvGrpSpPr>
          <p:cNvPr id="24" name="组合 23">
            <a:extLst>
              <a:ext uri="{FF2B5EF4-FFF2-40B4-BE49-F238E27FC236}">
                <a16:creationId xmlns:a16="http://schemas.microsoft.com/office/drawing/2014/main" id="{56C7E070-A3B0-1C65-F5FC-6DB956405962}"/>
              </a:ext>
            </a:extLst>
          </p:cNvPr>
          <p:cNvGrpSpPr/>
          <p:nvPr/>
        </p:nvGrpSpPr>
        <p:grpSpPr>
          <a:xfrm>
            <a:off x="788274" y="4018080"/>
            <a:ext cx="3455150" cy="2417770"/>
            <a:chOff x="4951843" y="1601103"/>
            <a:chExt cx="3527639" cy="2527046"/>
          </a:xfrm>
        </p:grpSpPr>
        <p:pic>
          <p:nvPicPr>
            <p:cNvPr id="25" name="图片 24">
              <a:extLst>
                <a:ext uri="{FF2B5EF4-FFF2-40B4-BE49-F238E27FC236}">
                  <a16:creationId xmlns:a16="http://schemas.microsoft.com/office/drawing/2014/main" id="{D6D01501-4FFA-AAAB-3BD5-3A072C164643}"/>
                </a:ext>
              </a:extLst>
            </p:cNvPr>
            <p:cNvPicPr>
              <a:picLocks noChangeAspect="1"/>
            </p:cNvPicPr>
            <p:nvPr/>
          </p:nvPicPr>
          <p:blipFill>
            <a:blip r:embed="rId8"/>
            <a:stretch>
              <a:fillRect/>
            </a:stretch>
          </p:blipFill>
          <p:spPr>
            <a:xfrm>
              <a:off x="4951843" y="1601103"/>
              <a:ext cx="3527639" cy="2527046"/>
            </a:xfrm>
            <a:prstGeom prst="rect">
              <a:avLst/>
            </a:prstGeom>
          </p:spPr>
        </p:pic>
        <p:sp>
          <p:nvSpPr>
            <p:cNvPr id="26" name="矩形 25">
              <a:extLst>
                <a:ext uri="{FF2B5EF4-FFF2-40B4-BE49-F238E27FC236}">
                  <a16:creationId xmlns:a16="http://schemas.microsoft.com/office/drawing/2014/main" id="{A6CD43BA-C4CC-606F-0948-B373022C9BB0}"/>
                </a:ext>
              </a:extLst>
            </p:cNvPr>
            <p:cNvSpPr/>
            <p:nvPr/>
          </p:nvSpPr>
          <p:spPr>
            <a:xfrm>
              <a:off x="7001458" y="1948266"/>
              <a:ext cx="424215" cy="3860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a:ea typeface="微软雅黑"/>
                  <a:cs typeface="+mn-ea"/>
                  <a:sym typeface="+mn-lt"/>
                </a:rPr>
                <a:t>09</a:t>
              </a:r>
              <a:endParaRPr kumimoji="0" lang="zh-CN" altLang="en-US" sz="1800" b="0" i="0" u="none" strike="noStrike" kern="1200" cap="none" spc="0" normalizeH="0" baseline="0" noProof="0" dirty="0">
                <a:ln>
                  <a:noFill/>
                </a:ln>
                <a:solidFill>
                  <a:srgbClr val="000000"/>
                </a:solidFill>
                <a:effectLst/>
                <a:uLnTx/>
                <a:uFillTx/>
                <a:latin typeface="Times New Roman"/>
                <a:ea typeface="微软雅黑"/>
                <a:cs typeface="+mn-ea"/>
                <a:sym typeface="+mn-lt"/>
              </a:endParaRPr>
            </a:p>
          </p:txBody>
        </p:sp>
      </p:grpSp>
      <p:pic>
        <p:nvPicPr>
          <p:cNvPr id="29" name="图片 28">
            <a:extLst>
              <a:ext uri="{FF2B5EF4-FFF2-40B4-BE49-F238E27FC236}">
                <a16:creationId xmlns:a16="http://schemas.microsoft.com/office/drawing/2014/main" id="{095E098E-F64C-16A2-E8AC-77697FAC443D}"/>
              </a:ext>
            </a:extLst>
          </p:cNvPr>
          <p:cNvPicPr>
            <a:picLocks noChangeAspect="1"/>
          </p:cNvPicPr>
          <p:nvPr/>
        </p:nvPicPr>
        <p:blipFill>
          <a:blip r:embed="rId9"/>
          <a:stretch>
            <a:fillRect/>
          </a:stretch>
        </p:blipFill>
        <p:spPr>
          <a:xfrm>
            <a:off x="5157746" y="1603303"/>
            <a:ext cx="3127529" cy="2221348"/>
          </a:xfrm>
          <a:prstGeom prst="rect">
            <a:avLst/>
          </a:prstGeom>
        </p:spPr>
      </p:pic>
      <p:pic>
        <p:nvPicPr>
          <p:cNvPr id="30" name="图片 29">
            <a:extLst>
              <a:ext uri="{FF2B5EF4-FFF2-40B4-BE49-F238E27FC236}">
                <a16:creationId xmlns:a16="http://schemas.microsoft.com/office/drawing/2014/main" id="{869B71C2-6A7D-1869-3FD4-4D564F3D4C6D}"/>
              </a:ext>
            </a:extLst>
          </p:cNvPr>
          <p:cNvPicPr>
            <a:picLocks noChangeAspect="1"/>
          </p:cNvPicPr>
          <p:nvPr/>
        </p:nvPicPr>
        <p:blipFill>
          <a:blip r:embed="rId10"/>
          <a:stretch>
            <a:fillRect/>
          </a:stretch>
        </p:blipFill>
        <p:spPr>
          <a:xfrm>
            <a:off x="8229018" y="1586670"/>
            <a:ext cx="3108311" cy="2217951"/>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C3BAA67-ED6F-4B1F-F983-F79F17A2A38A}"/>
                  </a:ext>
                </a:extLst>
              </p:cNvPr>
              <p:cNvSpPr txBox="1"/>
              <p:nvPr/>
            </p:nvSpPr>
            <p:spPr>
              <a:xfrm>
                <a:off x="5383161" y="4867840"/>
                <a:ext cx="5321125" cy="84779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b="1" dirty="0"/>
                  <a:t>PHSP of </a:t>
                </a:r>
                <a14:m>
                  <m:oMath xmlns:m="http://schemas.openxmlformats.org/officeDocument/2006/math">
                    <m:sSub>
                      <m:sSub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l-GR"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𝟎</m:t>
                        </m:r>
                      </m:sub>
                    </m:sSub>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p>
                      <m:sSup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𝝅</m:t>
                        </m:r>
                      </m:e>
                      <m: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sSup>
                      <m:sSup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𝝅</m:t>
                        </m:r>
                      </m:e>
                      <m: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r>
                  <a:rPr kumimoji="0" lang="en-US" altLang="zh-CN" sz="2000" b="1" i="0" u="none" strike="noStrike" kern="1200" cap="none" spc="0" normalizeH="0" baseline="0" noProof="0" dirty="0">
                    <a:ln>
                      <a:noFill/>
                    </a:ln>
                    <a:solidFill>
                      <a:prstClr val="black"/>
                    </a:solidFill>
                    <a:effectLst/>
                    <a:uLnTx/>
                    <a:uFillTx/>
                    <a:latin typeface="Times New Roman"/>
                    <a:ea typeface="微软雅黑"/>
                    <a:cs typeface="+mn-ea"/>
                    <a:sym typeface="+mn-lt"/>
                  </a:rPr>
                  <a:t>/ </a:t>
                </a:r>
                <a14:m>
                  <m:oMath xmlns:m="http://schemas.openxmlformats.org/officeDocument/2006/math">
                    <m:sSup>
                      <m:sSup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𝑲</m:t>
                        </m:r>
                      </m:e>
                      <m: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sSup>
                      <m:sSup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𝑲</m:t>
                        </m:r>
                      </m:e>
                      <m: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r>
                  <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rPr>
                  <a:t>:</a:t>
                </a:r>
                <a14:m>
                  <m:oMath xmlns:m="http://schemas.openxmlformats.org/officeDocument/2006/math">
                    <m:f>
                      <m:fPr>
                        <m:ctrlPr>
                          <a:rPr kumimoji="0" lang="en-US" altLang="zh-CN" sz="2000" b="1"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a:cs typeface="+mn-ea"/>
                            <a:sym typeface="+mn-lt"/>
                          </a:rPr>
                        </m:ctrlPr>
                      </m:fPr>
                      <m:num>
                        <m:sSub>
                          <m:sSubPr>
                            <m:ctrlPr>
                              <a:rPr kumimoji="0" lang="en-US" altLang="zh-CN" sz="2000" b="1"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a:cs typeface="+mn-ea"/>
                                <a:sym typeface="+mn-lt"/>
                              </a:rPr>
                            </m:ctrlPr>
                          </m:sSubPr>
                          <m:e>
                            <m:r>
                              <a:rPr kumimoji="0" lang="en-US" altLang="zh-CN" sz="2000" b="1"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a:cs typeface="+mn-ea"/>
                                <a:sym typeface="+mn-lt"/>
                              </a:rPr>
                              <m:t>|</m:t>
                            </m:r>
                            <m:r>
                              <a:rPr kumimoji="0" lang="en-US" altLang="zh-CN" sz="2000" b="1"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a:cs typeface="+mn-ea"/>
                                <a:sym typeface="+mn-lt"/>
                              </a:rPr>
                              <m:t>𝑷</m:t>
                            </m:r>
                          </m:e>
                          <m:sub>
                            <m:r>
                              <a:rPr kumimoji="0" lang="en-US" altLang="zh-CN" sz="2000" b="1"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a:cs typeface="+mn-ea"/>
                                <a:sym typeface="+mn-lt"/>
                              </a:rPr>
                              <m:t>𝟏</m:t>
                            </m:r>
                          </m:sub>
                        </m:sSub>
                        <m:r>
                          <a:rPr kumimoji="0" lang="en-US" altLang="zh-CN" sz="2000" b="1"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a:cs typeface="+mn-ea"/>
                            <a:sym typeface="+mn-lt"/>
                          </a:rPr>
                          <m:t>|</m:t>
                        </m:r>
                      </m:num>
                      <m:den>
                        <m:sSup>
                          <m:sSupPr>
                            <m:ctrlPr>
                              <a:rPr kumimoji="0" lang="en-US" altLang="zh-CN" sz="2000" b="1"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a:cs typeface="+mn-ea"/>
                                <a:sym typeface="+mn-lt"/>
                              </a:rPr>
                            </m:ctrlPr>
                          </m:sSupPr>
                          <m:e>
                            <m:r>
                              <a:rPr kumimoji="0" lang="en-US" altLang="zh-CN" sz="2000" b="1"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a:cs typeface="+mn-ea"/>
                                <a:sym typeface="+mn-lt"/>
                              </a:rPr>
                              <m:t>𝑴</m:t>
                            </m:r>
                          </m:e>
                          <m:sup>
                            <m:r>
                              <a:rPr kumimoji="0" lang="en-US" altLang="zh-CN" sz="2000" b="1"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a:cs typeface="+mn-ea"/>
                                <a:sym typeface="+mn-lt"/>
                              </a:rPr>
                              <m:t>𝟐</m:t>
                            </m:r>
                          </m:sup>
                        </m:sSup>
                      </m:den>
                    </m:f>
                  </m:oMath>
                </a14:m>
                <a:r>
                  <a:rPr kumimoji="0" lang="en-US" altLang="zh-CN" sz="2000" b="1" i="0" u="none" strike="noStrike" kern="1200" cap="none" spc="0" normalizeH="0" baseline="0" noProof="0" dirty="0">
                    <a:ln>
                      <a:noFill/>
                    </a:ln>
                    <a:solidFill>
                      <a:srgbClr val="000000"/>
                    </a:solidFill>
                    <a:effectLst/>
                    <a:uLnTx/>
                    <a:uFillTx/>
                    <a:latin typeface="Times New Roman"/>
                    <a:ea typeface="微软雅黑"/>
                    <a:cs typeface="+mn-ea"/>
                    <a:sym typeface="+mn-lt"/>
                  </a:rPr>
                  <a:t> </a:t>
                </a:r>
                <a:endParaRPr lang="en-US" altLang="zh-CN" sz="2000" dirty="0"/>
              </a:p>
            </p:txBody>
          </p:sp>
        </mc:Choice>
        <mc:Fallback xmlns="">
          <p:sp>
            <p:nvSpPr>
              <p:cNvPr id="31" name="文本框 30">
                <a:extLst>
                  <a:ext uri="{FF2B5EF4-FFF2-40B4-BE49-F238E27FC236}">
                    <a16:creationId xmlns:a16="http://schemas.microsoft.com/office/drawing/2014/main" id="{5C3BAA67-ED6F-4B1F-F983-F79F17A2A38A}"/>
                  </a:ext>
                </a:extLst>
              </p:cNvPr>
              <p:cNvSpPr txBox="1">
                <a:spLocks noRot="1" noChangeAspect="1" noMove="1" noResize="1" noEditPoints="1" noAdjustHandles="1" noChangeArrowheads="1" noChangeShapeType="1" noTextEdit="1"/>
              </p:cNvSpPr>
              <p:nvPr/>
            </p:nvSpPr>
            <p:spPr>
              <a:xfrm>
                <a:off x="5383161" y="4867840"/>
                <a:ext cx="5321125" cy="847796"/>
              </a:xfrm>
              <a:prstGeom prst="rect">
                <a:avLst/>
              </a:prstGeom>
              <a:blipFill>
                <a:blip r:embed="rId11"/>
                <a:stretch>
                  <a:fillRect l="-1031" b="-4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5BA2284-86D5-4F0C-3ACC-135A66B1C888}"/>
                  </a:ext>
                </a:extLst>
              </p:cNvPr>
              <p:cNvSpPr txBox="1"/>
              <p:nvPr/>
            </p:nvSpPr>
            <p:spPr>
              <a:xfrm>
                <a:off x="5170871" y="3744045"/>
                <a:ext cx="6469586"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latin typeface="Times New Roman"/>
                    <a:ea typeface="微软雅黑"/>
                    <a:cs typeface="+mn-ea"/>
                    <a:sym typeface="+mn-lt"/>
                  </a:rPr>
                  <a:t>Difference between MC</a:t>
                </a:r>
                <a:r>
                  <a:rPr lang="zh-CN" altLang="en-US" dirty="0">
                    <a:solidFill>
                      <a:srgbClr val="000000"/>
                    </a:solidFill>
                    <a:latin typeface="Times New Roman"/>
                    <a:ea typeface="微软雅黑"/>
                    <a:cs typeface="+mn-ea"/>
                    <a:sym typeface="+mn-lt"/>
                  </a:rPr>
                  <a:t> </a:t>
                </a:r>
                <a:r>
                  <a:rPr lang="en-US" altLang="zh-CN" dirty="0">
                    <a:solidFill>
                      <a:srgbClr val="000000"/>
                    </a:solidFill>
                    <a:latin typeface="Times New Roman"/>
                    <a:ea typeface="微软雅黑"/>
                    <a:cs typeface="+mn-ea"/>
                    <a:sym typeface="+mn-lt"/>
                  </a:rPr>
                  <a:t>and </a:t>
                </a:r>
                <a:r>
                  <a:rPr kumimoji="0" lang="en-US" altLang="zh-CN" sz="1800" b="0" i="0" u="none" strike="noStrike" kern="1200" cap="none" spc="0" normalizeH="0" baseline="0" noProof="0" dirty="0">
                    <a:ln>
                      <a:noFill/>
                    </a:ln>
                    <a:solidFill>
                      <a:srgbClr val="000000"/>
                    </a:solidFill>
                    <a:effectLst/>
                    <a:uLnTx/>
                    <a:uFillTx/>
                    <a:latin typeface="Times New Roman"/>
                    <a:ea typeface="微软雅黑"/>
                    <a:cs typeface="+mn-ea"/>
                    <a:sym typeface="+mn-lt"/>
                  </a:rPr>
                  <a:t>data</a:t>
                </a:r>
                <a:r>
                  <a:rPr lang="en-US" altLang="zh-CN" dirty="0">
                    <a:solidFill>
                      <a:srgbClr val="000000"/>
                    </a:solidFill>
                    <a:latin typeface="Times New Roman"/>
                    <a:ea typeface="微软雅黑"/>
                    <a:cs typeface="+mn-ea"/>
                    <a:sym typeface="+mn-lt"/>
                  </a:rPr>
                  <a:t>: </a:t>
                </a:r>
                <a14:m>
                  <m:oMath xmlns:m="http://schemas.openxmlformats.org/officeDocument/2006/math">
                    <m:sSub>
                      <m:sSubPr>
                        <m:ctrlPr>
                          <a:rPr kumimoji="0" lang="en-US" altLang="zh-CN" sz="1800"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bPr>
                      <m:e>
                        <m:r>
                          <m:rPr>
                            <m:sty m:val="p"/>
                          </m:rP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G</m:t>
                        </m:r>
                      </m:e>
                      <m:sub>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2</m:t>
                        </m:r>
                      </m:sub>
                    </m:sSub>
                  </m:oMath>
                </a14:m>
                <a:endParaRPr kumimoji="0" lang="en-US" altLang="zh-CN" sz="1800" i="0" u="none" strike="noStrike" kern="1200" cap="none" spc="0" normalizeH="0" baseline="0" noProof="0" dirty="0">
                  <a:ln>
                    <a:noFill/>
                  </a:ln>
                  <a:solidFill>
                    <a:srgbClr val="C00000"/>
                  </a:solidFill>
                  <a:effectLst/>
                  <a:uLnTx/>
                  <a:uFillTx/>
                  <a:latin typeface="Times New Roman"/>
                  <a:ea typeface="微软雅黑"/>
                  <a:cs typeface="+mn-ea"/>
                  <a:sym typeface="+mn-lt"/>
                </a:endParaRPr>
              </a:p>
              <a:p>
                <a:pPr marL="285750" lvl="0" indent="-285750">
                  <a:buFont typeface="Arial" panose="020B0604020202020204" pitchFamily="34" charset="0"/>
                  <a:buChar char="•"/>
                </a:pPr>
                <a:r>
                  <a:rPr kumimoji="0" lang="en-US" altLang="zh-CN" sz="1800" i="0" u="none" strike="noStrike" kern="1200" cap="none" spc="0" normalizeH="0" baseline="0" noProof="0" dirty="0">
                    <a:ln>
                      <a:noFill/>
                    </a:ln>
                    <a:solidFill>
                      <a:schemeClr val="tx1"/>
                    </a:solidFill>
                    <a:effectLst/>
                    <a:uLnTx/>
                    <a:uFillTx/>
                    <a:latin typeface="Times New Roman"/>
                    <a:ea typeface="微软雅黑"/>
                    <a:cs typeface="+mn-ea"/>
                    <a:sym typeface="+mn-lt"/>
                  </a:rPr>
                  <a:t>For this part, we add additional Gaussian function in the fit with parameters kept float as the difference between data and MC. The second part of resolution for </a:t>
                </a:r>
                <a14:m>
                  <m:oMath xmlns:m="http://schemas.openxmlformats.org/officeDocument/2006/math">
                    <m:sSub>
                      <m:sSubPr>
                        <m:ctrlPr>
                          <a:rPr lang="zh-CN" altLang="en-US" sz="1800" i="1" kern="0" smtClean="0">
                            <a:solidFill>
                              <a:schemeClr val="tx1"/>
                            </a:solidFill>
                            <a:latin typeface="Cambria Math" panose="02040503050406030204" pitchFamily="18" charset="0"/>
                            <a:ea typeface="+mn-ea"/>
                            <a:cs typeface="+mn-ea"/>
                            <a:sym typeface="+mn-lt"/>
                          </a:rPr>
                        </m:ctrlPr>
                      </m:sSubPr>
                      <m:e>
                        <m:r>
                          <a:rPr lang="zh-CN" altLang="en-US" sz="1800" i="1" kern="0">
                            <a:solidFill>
                              <a:schemeClr val="tx1"/>
                            </a:solidFill>
                            <a:latin typeface="Cambria Math" panose="02040503050406030204" pitchFamily="18" charset="0"/>
                            <a:ea typeface="+mn-ea"/>
                            <a:cs typeface="+mn-ea"/>
                            <a:sym typeface="+mn-lt"/>
                          </a:rPr>
                          <m:t>𝝌</m:t>
                        </m:r>
                      </m:e>
                      <m:sub>
                        <m:r>
                          <a:rPr lang="zh-CN" altLang="en-US" sz="1800" i="1" kern="0">
                            <a:solidFill>
                              <a:schemeClr val="tx1"/>
                            </a:solidFill>
                            <a:latin typeface="Cambria Math" panose="02040503050406030204" pitchFamily="18" charset="0"/>
                            <a:ea typeface="+mn-ea"/>
                            <a:cs typeface="+mn-ea"/>
                            <a:sym typeface="+mn-lt"/>
                          </a:rPr>
                          <m:t>𝒄</m:t>
                        </m:r>
                        <m:r>
                          <a:rPr lang="en-US" altLang="zh-CN" sz="1800" b="0" i="1" kern="0" smtClean="0">
                            <a:solidFill>
                              <a:schemeClr val="tx1"/>
                            </a:solidFill>
                            <a:latin typeface="Cambria Math" panose="02040503050406030204" pitchFamily="18" charset="0"/>
                            <a:ea typeface="+mn-ea"/>
                            <a:cs typeface="+mn-ea"/>
                            <a:sym typeface="+mn-lt"/>
                          </a:rPr>
                          <m:t>2</m:t>
                        </m:r>
                      </m:sub>
                    </m:sSub>
                    <m:r>
                      <a:rPr lang="en-US" altLang="zh-CN" sz="1800" i="1" kern="0">
                        <a:solidFill>
                          <a:schemeClr val="tx1"/>
                        </a:solidFill>
                        <a:latin typeface="Cambria Math" panose="02040503050406030204" pitchFamily="18" charset="0"/>
                        <a:ea typeface="+mn-ea"/>
                        <a:cs typeface="+mn-ea"/>
                        <a:sym typeface="+mn-lt"/>
                      </a:rPr>
                      <m:t> </m:t>
                    </m:r>
                  </m:oMath>
                </a14:m>
                <a:r>
                  <a:rPr kumimoji="0" lang="en-US" altLang="zh-CN" sz="1800" i="0" u="none" strike="noStrike" kern="1200" cap="none" spc="0" normalizeH="0" baseline="0" noProof="0" dirty="0">
                    <a:ln>
                      <a:noFill/>
                    </a:ln>
                    <a:solidFill>
                      <a:schemeClr val="tx1"/>
                    </a:solidFill>
                    <a:effectLst/>
                    <a:uLnTx/>
                    <a:uFillTx/>
                    <a:latin typeface="Times New Roman"/>
                    <a:ea typeface="微软雅黑"/>
                    <a:cs typeface="+mn-ea"/>
                    <a:sym typeface="+mn-lt"/>
                  </a:rPr>
                  <a:t>and </a:t>
                </a:r>
                <a14:m>
                  <m:oMath xmlns:m="http://schemas.openxmlformats.org/officeDocument/2006/math">
                    <m:sSub>
                      <m:sSubPr>
                        <m:ctrlPr>
                          <a:rPr lang="zh-CN" altLang="en-US" i="1" kern="0">
                            <a:solidFill>
                              <a:schemeClr val="tx1"/>
                            </a:solidFill>
                            <a:latin typeface="Cambria Math" panose="02040503050406030204" pitchFamily="18" charset="0"/>
                            <a:cs typeface="+mn-ea"/>
                            <a:sym typeface="+mn-lt"/>
                          </a:rPr>
                        </m:ctrlPr>
                      </m:sSubPr>
                      <m:e>
                        <m:r>
                          <a:rPr lang="zh-CN" altLang="en-US" i="1" kern="0">
                            <a:solidFill>
                              <a:schemeClr val="tx1"/>
                            </a:solidFill>
                            <a:latin typeface="Cambria Math" panose="02040503050406030204" pitchFamily="18" charset="0"/>
                            <a:cs typeface="+mn-ea"/>
                            <a:sym typeface="+mn-lt"/>
                          </a:rPr>
                          <m:t>𝝌</m:t>
                        </m:r>
                      </m:e>
                      <m:sub>
                        <m:r>
                          <a:rPr lang="zh-CN" altLang="en-US" i="1" kern="0">
                            <a:solidFill>
                              <a:schemeClr val="tx1"/>
                            </a:solidFill>
                            <a:latin typeface="Cambria Math" panose="02040503050406030204" pitchFamily="18" charset="0"/>
                            <a:cs typeface="+mn-ea"/>
                            <a:sym typeface="+mn-lt"/>
                          </a:rPr>
                          <m:t>𝒄</m:t>
                        </m:r>
                        <m:r>
                          <a:rPr lang="en-US" altLang="zh-CN" b="0" i="1" kern="0" smtClean="0">
                            <a:solidFill>
                              <a:schemeClr val="tx1"/>
                            </a:solidFill>
                            <a:latin typeface="Cambria Math" panose="02040503050406030204" pitchFamily="18" charset="0"/>
                            <a:cs typeface="+mn-ea"/>
                            <a:sym typeface="+mn-lt"/>
                          </a:rPr>
                          <m:t>0</m:t>
                        </m:r>
                      </m:sub>
                    </m:sSub>
                    <m:r>
                      <a:rPr lang="en-US" altLang="zh-CN" i="1" kern="0">
                        <a:solidFill>
                          <a:schemeClr val="tx1"/>
                        </a:solidFill>
                        <a:latin typeface="Cambria Math" panose="02040503050406030204" pitchFamily="18" charset="0"/>
                        <a:cs typeface="+mn-ea"/>
                        <a:sym typeface="+mn-lt"/>
                      </a:rPr>
                      <m:t> </m:t>
                    </m:r>
                  </m:oMath>
                </a14:m>
                <a:r>
                  <a:rPr kumimoji="0" lang="en-US" altLang="zh-CN" sz="1800" i="0" u="none" strike="noStrike" kern="1200" cap="none" spc="0" normalizeH="0" baseline="0" noProof="0" dirty="0">
                    <a:ln>
                      <a:noFill/>
                    </a:ln>
                    <a:solidFill>
                      <a:schemeClr val="tx1"/>
                    </a:solidFill>
                    <a:effectLst/>
                    <a:uLnTx/>
                    <a:uFillTx/>
                    <a:latin typeface="Times New Roman"/>
                    <a:ea typeface="微软雅黑"/>
                    <a:cs typeface="+mn-ea"/>
                    <a:sym typeface="+mn-lt"/>
                  </a:rPr>
                  <a:t>are assumed to be the same. </a:t>
                </a:r>
              </a:p>
              <a:p>
                <a:pPr marR="0" lvl="0" algn="l" defTabSz="914400" rtl="0" eaLnBrk="1" fontAlgn="auto" latinLnBrk="0" hangingPunct="1">
                  <a:lnSpc>
                    <a:spcPct val="100000"/>
                  </a:lnSpc>
                  <a:spcBef>
                    <a:spcPts val="0"/>
                  </a:spcBef>
                  <a:spcAft>
                    <a:spcPts val="0"/>
                  </a:spcAft>
                  <a:buClrTx/>
                  <a:buSzTx/>
                  <a:tabLst/>
                  <a:defRPr/>
                </a:pPr>
                <a:endParaRPr kumimoji="0" lang="en-US" altLang="zh-CN" sz="1800" b="1" i="0" u="none" strike="noStrike" kern="1200" cap="none" spc="0" normalizeH="0" baseline="0" noProof="0" dirty="0">
                  <a:ln>
                    <a:noFill/>
                  </a:ln>
                  <a:solidFill>
                    <a:srgbClr val="000000"/>
                  </a:solidFill>
                  <a:effectLst/>
                  <a:uLnTx/>
                  <a:uFillTx/>
                  <a:latin typeface="Times New Roman"/>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000000"/>
                  </a:solidFill>
                  <a:effectLst/>
                  <a:uLnTx/>
                  <a:uFillTx/>
                  <a:latin typeface="Times New Roman"/>
                  <a:ea typeface="微软雅黑"/>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1" i="0" u="none" strike="noStrike" kern="1200" cap="none" spc="0" normalizeH="0" baseline="0" noProof="0" dirty="0">
                  <a:ln>
                    <a:noFill/>
                  </a:ln>
                  <a:solidFill>
                    <a:srgbClr val="FF0000"/>
                  </a:solidFill>
                  <a:effectLst/>
                  <a:uLnTx/>
                  <a:uFillTx/>
                  <a:latin typeface="Times New Roman"/>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a:ea typeface="微软雅黑"/>
                  <a:cs typeface="+mn-ea"/>
                  <a:sym typeface="+mn-lt"/>
                </a:endParaRPr>
              </a:p>
            </p:txBody>
          </p:sp>
        </mc:Choice>
        <mc:Fallback xmlns="">
          <p:sp>
            <p:nvSpPr>
              <p:cNvPr id="32" name="文本框 31">
                <a:extLst>
                  <a:ext uri="{FF2B5EF4-FFF2-40B4-BE49-F238E27FC236}">
                    <a16:creationId xmlns:a16="http://schemas.microsoft.com/office/drawing/2014/main" id="{B5BA2284-86D5-4F0C-3ACC-135A66B1C888}"/>
                  </a:ext>
                </a:extLst>
              </p:cNvPr>
              <p:cNvSpPr txBox="1">
                <a:spLocks noRot="1" noChangeAspect="1" noMove="1" noResize="1" noEditPoints="1" noAdjustHandles="1" noChangeArrowheads="1" noChangeShapeType="1" noTextEdit="1"/>
              </p:cNvSpPr>
              <p:nvPr/>
            </p:nvSpPr>
            <p:spPr>
              <a:xfrm>
                <a:off x="5170871" y="3744045"/>
                <a:ext cx="6469586" cy="2585323"/>
              </a:xfrm>
              <a:prstGeom prst="rect">
                <a:avLst/>
              </a:prstGeom>
              <a:blipFill>
                <a:blip r:embed="rId12"/>
                <a:stretch>
                  <a:fillRect l="-565" t="-11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4647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8445" y="-133555"/>
            <a:ext cx="6133614"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DB0A4FF-BB28-4CC9-A835-5477FD6AC891}"/>
                  </a:ext>
                </a:extLst>
              </p:cNvPr>
              <p:cNvSpPr txBox="1"/>
              <p:nvPr/>
            </p:nvSpPr>
            <p:spPr>
              <a:xfrm>
                <a:off x="525422" y="815741"/>
                <a:ext cx="10813137" cy="5890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14:m>
                  <m:oMath xmlns:m="http://schemas.openxmlformats.org/officeDocument/2006/math">
                    <m:sSup>
                      <m:sSup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ctrlPr>
                      </m:sSupPr>
                      <m:e>
                        <m:r>
                          <a:rPr kumimoji="0" lang="el-GR" altLang="zh-CN" sz="1800" b="1"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𝜓</m:t>
                        </m:r>
                      </m:e>
                      <m:sup>
                        <m:r>
                          <a:rPr kumimoji="0" lang="en-US" altLang="zh-CN" sz="1800" b="1"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000000"/>
                    </a:solidFill>
                    <a:effectLst/>
                    <a:uLnTx/>
                    <a:uFillTx/>
                    <a:cs typeface="+mn-ea"/>
                    <a:sym typeface="+mn-lt"/>
                  </a:rPr>
                  <a:t>total number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solidFill>
                      <a:srgbClr val="000000"/>
                    </a:solidFill>
                    <a:cs typeface="+mn-ea"/>
                    <a:sym typeface="+mn-lt"/>
                  </a:rPr>
                  <a:t>448</a:t>
                </a:r>
                <a:r>
                  <a:rPr kumimoji="0" lang="en-US" altLang="zh-CN" sz="1800" b="0" i="0" u="none" strike="noStrike" kern="1200" cap="none" spc="0" normalizeH="0" baseline="0" noProof="0" dirty="0">
                    <a:ln>
                      <a:noFill/>
                    </a:ln>
                    <a:solidFill>
                      <a:srgbClr val="000000"/>
                    </a:solidFill>
                    <a:effectLst/>
                    <a:uLnTx/>
                    <a:uFillTx/>
                    <a:cs typeface="+mn-ea"/>
                    <a:sym typeface="+mn-lt"/>
                  </a:rPr>
                  <a:t>.1±2.9M</a:t>
                </a:r>
              </a:p>
              <a:p>
                <a:pPr marL="285750" lvl="0" indent="-285750">
                  <a:buFont typeface="Arial" panose="020B0604020202020204" pitchFamily="34" charset="0"/>
                  <a:buChar char="•"/>
                  <a:defRPr/>
                </a:pPr>
                <a:r>
                  <a:rPr lang="en-US" altLang="zh-CN" dirty="0">
                    <a:solidFill>
                      <a:srgbClr val="000000"/>
                    </a:solidFill>
                    <a:cs typeface="+mn-ea"/>
                    <a:sym typeface="+mn-lt"/>
                  </a:rPr>
                  <a:t>2</a:t>
                </a:r>
                <a:r>
                  <a:rPr kumimoji="0" lang="en-US" altLang="zh-CN" sz="1800" b="0" i="0" u="none" strike="noStrike" kern="1200" cap="none" spc="0" normalizeH="0" baseline="0" noProof="0" dirty="0">
                    <a:ln>
                      <a:noFill/>
                    </a:ln>
                    <a:solidFill>
                      <a:srgbClr val="000000"/>
                    </a:solidFill>
                    <a:effectLst/>
                    <a:uLnTx/>
                    <a:uFillTx/>
                    <a:cs typeface="+mn-ea"/>
                    <a:sym typeface="+mn-lt"/>
                  </a:rPr>
                  <a:t>.9/448.1=0.647%</a:t>
                </a:r>
                <a:r>
                  <a:rPr lang="en-US" altLang="zh-CN" b="1" dirty="0">
                    <a:solidFill>
                      <a:srgbClr val="003399"/>
                    </a:solidFill>
                    <a:cs typeface="+mn-ea"/>
                    <a:sym typeface="+mn-lt"/>
                  </a:rPr>
                  <a:t> </a:t>
                </a:r>
                <a14:m>
                  <m:oMath xmlns:m="http://schemas.openxmlformats.org/officeDocument/2006/math">
                    <m:sSup>
                      <m:sSupPr>
                        <m:ctrlPr>
                          <a:rPr lang="en-US" altLang="zh-CN" b="1" i="1">
                            <a:solidFill>
                              <a:srgbClr val="003399"/>
                            </a:solidFill>
                            <a:latin typeface="Cambria Math" panose="02040503050406030204" pitchFamily="18" charset="0"/>
                            <a:cs typeface="+mn-ea"/>
                            <a:sym typeface="+mn-lt"/>
                          </a:rPr>
                        </m:ctrlPr>
                      </m:sSupPr>
                      <m:e>
                        <m:r>
                          <a:rPr lang="en-US" altLang="zh-CN" b="1" i="1">
                            <a:solidFill>
                              <a:srgbClr val="003399"/>
                            </a:solidFill>
                            <a:latin typeface="Cambria Math" panose="02040503050406030204" pitchFamily="18" charset="0"/>
                            <a:cs typeface="+mn-ea"/>
                            <a:sym typeface="+mn-lt"/>
                          </a:rPr>
                          <m:t>.</m:t>
                        </m:r>
                      </m:e>
                      <m:sup>
                        <m:r>
                          <a:rPr lang="en-US" altLang="zh-CN" b="1" i="1">
                            <a:solidFill>
                              <a:srgbClr val="003399"/>
                            </a:solidFill>
                            <a:latin typeface="Cambria Math" panose="02040503050406030204" pitchFamily="18" charset="0"/>
                            <a:cs typeface="+mn-ea"/>
                            <a:sym typeface="+mn-lt"/>
                          </a:rPr>
                          <m:t>[</m:t>
                        </m:r>
                        <m:r>
                          <a:rPr lang="en-US" altLang="zh-CN" b="1" i="1" smtClean="0">
                            <a:solidFill>
                              <a:srgbClr val="003399"/>
                            </a:solidFill>
                            <a:latin typeface="Cambria Math" panose="02040503050406030204" pitchFamily="18" charset="0"/>
                            <a:cs typeface="+mn-ea"/>
                            <a:sym typeface="+mn-lt"/>
                          </a:rPr>
                          <m:t>𝟑</m:t>
                        </m:r>
                        <m:r>
                          <a:rPr lang="en-US" altLang="zh-CN" b="1" i="1">
                            <a:solidFill>
                              <a:srgbClr val="003399"/>
                            </a:solidFill>
                            <a:latin typeface="Cambria Math" panose="02040503050406030204" pitchFamily="18" charset="0"/>
                            <a:cs typeface="+mn-ea"/>
                            <a:sym typeface="+mn-lt"/>
                          </a:rPr>
                          <m:t>]</m:t>
                        </m:r>
                      </m:sup>
                    </m:sSup>
                  </m:oMath>
                </a14:m>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Intermediate branching fraction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𝐵𝑟</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𝜓</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𝛾</m:t>
                    </m:r>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𝜒</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𝑐</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0</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)=9.79±0.2%</m:t>
                    </m:r>
                  </m:oMath>
                </a14:m>
                <a:endParaRPr kumimoji="0" lang="en-US" altLang="zh-CN" sz="1800" b="1" i="0" u="none" strike="noStrike" kern="1200" cap="none" spc="0" normalizeH="0" baseline="0" noProof="0" dirty="0">
                  <a:ln>
                    <a:noFill/>
                  </a:ln>
                  <a:solidFill>
                    <a:srgbClr val="000000"/>
                  </a:solidFill>
                  <a:effectLst/>
                  <a:uLnTx/>
                  <a:uFillTx/>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𝐵𝑟</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𝜓</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𝛾</m:t>
                    </m:r>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𝜒</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𝑐</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2</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)=9.52±0.2%</m:t>
                    </m:r>
                  </m:oMath>
                </a14:m>
                <a:endParaRPr kumimoji="0" lang="en-US" altLang="zh-CN" sz="1800" b="1" i="0" u="none" strike="noStrike" kern="1200" cap="none" spc="0" normalizeH="0" baseline="0" noProof="0" dirty="0">
                  <a:ln>
                    <a:noFill/>
                  </a:ln>
                  <a:solidFill>
                    <a:srgbClr val="000000"/>
                  </a:solidFill>
                  <a:effectLst/>
                  <a:uLnTx/>
                  <a:uFillTx/>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r>
                          <a:rPr kumimoji="0" lang="el-GR"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𝟎</m:t>
                        </m:r>
                      </m:sub>
                    </m:sSub>
                    <m:r>
                      <a:rPr kumimoji="0" lang="en-US" altLang="zh-CN" sz="2000" b="0"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 :</m:t>
                    </m:r>
                  </m:oMath>
                </a14:m>
                <a:r>
                  <a:rPr kumimoji="0" lang="en-US" altLang="zh-CN" sz="1800" b="0" i="0" u="none" strike="noStrike" kern="1200" cap="none" spc="0" normalizeH="0" baseline="0" noProof="0" dirty="0">
                    <a:ln>
                      <a:noFill/>
                    </a:ln>
                    <a:solidFill>
                      <a:srgbClr val="000000"/>
                    </a:solidFill>
                    <a:effectLst/>
                    <a:uLnTx/>
                    <a:uFillTx/>
                    <a:cs typeface="+mn-ea"/>
                    <a:sym typeface="+mn-lt"/>
                  </a:rPr>
                  <a:t> 2.04%</a:t>
                </a:r>
                <a:r>
                  <a:rPr lang="en-US" altLang="zh-CN" sz="2000" b="1" i="1" dirty="0">
                    <a:solidFill>
                      <a:srgbClr val="000000"/>
                    </a:solidFill>
                    <a:cs typeface="+mn-ea"/>
                    <a:sym typeface="+mn-lt"/>
                  </a:rPr>
                  <a:t>  </a:t>
                </a:r>
                <a14:m>
                  <m:oMath xmlns:m="http://schemas.openxmlformats.org/officeDocument/2006/math">
                    <m:sSub>
                      <m:sSubPr>
                        <m:ctrlP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r>
                          <a:rPr kumimoji="0" lang="el-GR"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𝟐</m:t>
                        </m:r>
                      </m:sub>
                    </m:sSub>
                    <m:r>
                      <a:rPr kumimoji="0" lang="en-US" altLang="zh-CN" sz="2000"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 : </m:t>
                    </m:r>
                  </m:oMath>
                </a14:m>
                <a:r>
                  <a:rPr kumimoji="0" lang="en-US" altLang="zh-CN" sz="1800" b="0" i="0" u="none" strike="noStrike" kern="1200" cap="none" spc="0" normalizeH="0" baseline="0" noProof="0" dirty="0">
                    <a:ln>
                      <a:noFill/>
                    </a:ln>
                    <a:solidFill>
                      <a:srgbClr val="000000"/>
                    </a:solidFill>
                    <a:effectLst/>
                    <a:uLnTx/>
                    <a:uFillTx/>
                    <a:cs typeface="+mn-ea"/>
                    <a:sym typeface="+mn-lt"/>
                  </a:rPr>
                  <a:t>2.10%</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solidFill>
                      <a:srgbClr val="000000"/>
                    </a:solidFill>
                    <a:cs typeface="+mn-ea"/>
                    <a:sym typeface="+mn-lt"/>
                  </a:rPr>
                  <a:t> </a:t>
                </a:r>
                <a:r>
                  <a:rPr lang="en-US" altLang="zh-CN" b="1" dirty="0">
                    <a:solidFill>
                      <a:srgbClr val="000000"/>
                    </a:solidFill>
                    <a:cs typeface="+mn-ea"/>
                    <a:sym typeface="+mn-lt"/>
                  </a:rPr>
                  <a:t>Photon detection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solidFill>
                      <a:srgbClr val="000000"/>
                    </a:solidFill>
                    <a:cs typeface="+mn-ea"/>
                    <a:sym typeface="+mn-lt"/>
                  </a:rPr>
                  <a:t> the uncertainty of each photon detection </a:t>
                </a:r>
              </a:p>
              <a:p>
                <a:pPr marR="0" lvl="0" algn="l" defTabSz="914400" rtl="0" eaLnBrk="1" fontAlgn="auto" latinLnBrk="0" hangingPunct="1">
                  <a:lnSpc>
                    <a:spcPct val="100000"/>
                  </a:lnSpc>
                  <a:spcBef>
                    <a:spcPts val="0"/>
                  </a:spcBef>
                  <a:spcAft>
                    <a:spcPts val="0"/>
                  </a:spcAft>
                  <a:buClrTx/>
                  <a:buSzTx/>
                  <a:tabLst/>
                  <a:defRPr/>
                </a:pPr>
                <a:r>
                  <a:rPr lang="en-US" altLang="zh-CN" dirty="0">
                    <a:solidFill>
                      <a:srgbClr val="000000"/>
                    </a:solidFill>
                    <a:cs typeface="+mn-ea"/>
                    <a:sym typeface="+mn-lt"/>
                  </a:rPr>
                  <a:t>efficiency is 1%</a:t>
                </a: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Background shape</a:t>
                </a:r>
              </a:p>
              <a:p>
                <a:pPr marL="285750" lvl="0" indent="-285750">
                  <a:buFont typeface="Arial" panose="020B0604020202020204" pitchFamily="34" charset="0"/>
                  <a:buChar char="•"/>
                  <a:defRPr/>
                </a:pPr>
                <a:r>
                  <a:rPr lang="en-US" altLang="zh-CN" dirty="0"/>
                  <a:t>Polynomial Background</a:t>
                </a:r>
              </a:p>
              <a:p>
                <a:pPr marL="285750" indent="-285750">
                  <a:buFont typeface="Arial" panose="020B0604020202020204" pitchFamily="34" charset="0"/>
                  <a:buChar char="•"/>
                  <a:defRPr/>
                </a:pPr>
                <a:r>
                  <a:rPr lang="en-US" altLang="zh-CN" dirty="0">
                    <a:solidFill>
                      <a:srgbClr val="000000"/>
                    </a:solidFill>
                    <a:cs typeface="+mn-ea"/>
                    <a:sym typeface="+mn-lt"/>
                  </a:rPr>
                  <a:t>Fitting the background from second order</a:t>
                </a:r>
              </a:p>
              <a:p>
                <a:pPr>
                  <a:defRPr/>
                </a:pPr>
                <a:r>
                  <a:rPr lang="en-US" altLang="zh-CN" dirty="0">
                    <a:solidFill>
                      <a:srgbClr val="000000"/>
                    </a:solidFill>
                    <a:cs typeface="+mn-ea"/>
                    <a:sym typeface="+mn-lt"/>
                  </a:rPr>
                  <a:t> polynomial to first order polynomial</a:t>
                </a:r>
                <a:r>
                  <a:rPr lang="zh-CN" altLang="en-US" dirty="0">
                    <a:solidFill>
                      <a:prstClr val="black"/>
                    </a:solidFill>
                    <a:cs typeface="+mn-ea"/>
                    <a:sym typeface="+mn-lt"/>
                  </a:rPr>
                  <a:t> </a:t>
                </a:r>
                <a:endParaRPr lang="en-US" altLang="zh-CN" dirty="0"/>
              </a:p>
              <a:p>
                <a:pPr marL="285750" lvl="0" indent="-285750">
                  <a:buFont typeface="Arial" panose="020B0604020202020204" pitchFamily="34" charset="0"/>
                  <a:buChar char="•"/>
                  <a:defRPr/>
                </a:pPr>
                <a:r>
                  <a:rPr lang="en-US" altLang="zh-CN" dirty="0" err="1"/>
                  <a:t>Dimu</a:t>
                </a:r>
                <a:r>
                  <a:rPr lang="en-US" altLang="zh-CN" dirty="0"/>
                  <a:t> Background</a:t>
                </a:r>
              </a:p>
              <a:p>
                <a:pPr marL="285750" indent="-285750">
                  <a:buFont typeface="Arial" panose="020B0604020202020204" pitchFamily="34" charset="0"/>
                  <a:buChar char="•"/>
                  <a:defRPr/>
                </a:pPr>
                <a:r>
                  <a:rPr lang="en-US" altLang="zh-CN" dirty="0">
                    <a:solidFill>
                      <a:srgbClr val="000000"/>
                    </a:solidFill>
                    <a:cs typeface="+mn-ea"/>
                    <a:sym typeface="+mn-lt"/>
                  </a:rPr>
                  <a:t>Vary the </a:t>
                </a:r>
                <a14:m>
                  <m:oMath xmlns:m="http://schemas.openxmlformats.org/officeDocument/2006/math">
                    <m:r>
                      <a:rPr lang="en-US" altLang="zh-CN" i="1" dirty="0" smtClean="0">
                        <a:solidFill>
                          <a:srgbClr val="000000"/>
                        </a:solidFill>
                        <a:latin typeface="Cambria Math" panose="02040503050406030204" pitchFamily="18" charset="0"/>
                        <a:cs typeface="+mn-ea"/>
                        <a:sym typeface="+mn-lt"/>
                      </a:rPr>
                      <m:t>𝜎</m:t>
                    </m:r>
                    <m:r>
                      <a:rPr lang="en-US" altLang="zh-CN" i="1" dirty="0" smtClean="0">
                        <a:solidFill>
                          <a:srgbClr val="000000"/>
                        </a:solidFill>
                        <a:latin typeface="Cambria Math" panose="02040503050406030204" pitchFamily="18" charset="0"/>
                        <a:cs typeface="+mn-ea"/>
                        <a:sym typeface="+mn-lt"/>
                      </a:rPr>
                      <m:t> </m:t>
                    </m:r>
                  </m:oMath>
                </a14:m>
                <a:r>
                  <a:rPr lang="en-US" altLang="zh-CN" dirty="0">
                    <a:solidFill>
                      <a:srgbClr val="000000"/>
                    </a:solidFill>
                    <a:cs typeface="+mn-ea"/>
                    <a:sym typeface="+mn-lt"/>
                  </a:rPr>
                  <a:t>of the output cross-section of </a:t>
                </a:r>
              </a:p>
              <a:p>
                <a:pPr>
                  <a:defRPr/>
                </a:pPr>
                <a:r>
                  <a:rPr lang="en-US" altLang="zh-CN" dirty="0" err="1">
                    <a:solidFill>
                      <a:srgbClr val="000000"/>
                    </a:solidFill>
                    <a:cs typeface="+mn-ea"/>
                    <a:sym typeface="+mn-lt"/>
                  </a:rPr>
                  <a:t>Babayaga</a:t>
                </a:r>
                <a:r>
                  <a:rPr lang="en-US" altLang="zh-CN" dirty="0">
                    <a:solidFill>
                      <a:srgbClr val="000000"/>
                    </a:solidFill>
                    <a:cs typeface="+mn-ea"/>
                    <a:sym typeface="+mn-lt"/>
                  </a:rPr>
                  <a:t> within the statistical uncertainty.</a:t>
                </a:r>
              </a:p>
              <a:p>
                <a:pPr>
                  <a:defRPr/>
                </a:pPr>
                <a:r>
                  <a:rPr lang="en-US" altLang="zh-CN" dirty="0"/>
                  <a:t>Vary the σ of the fixed parameters with in </a:t>
                </a:r>
              </a:p>
              <a:p>
                <a:pPr>
                  <a:defRPr/>
                </a:pPr>
                <a:r>
                  <a:rPr lang="en-US" altLang="zh-CN" dirty="0"/>
                  <a:t>one time of the statistical  uncertainty</a:t>
                </a:r>
                <a:endParaRPr kumimoji="0" lang="en-US" altLang="zh-CN" sz="1600" b="0" i="0" u="none" strike="noStrike" kern="1200" cap="none" spc="0" normalizeH="0" baseline="0" noProof="0" dirty="0">
                  <a:ln>
                    <a:noFill/>
                  </a:ln>
                  <a:solidFill>
                    <a:srgbClr val="000000"/>
                  </a:solidFill>
                  <a:effectLst/>
                  <a:uLnTx/>
                  <a:uFillTx/>
                  <a:cs typeface="+mn-ea"/>
                  <a:sym typeface="+mn-lt"/>
                </a:endParaRPr>
              </a:p>
              <a:p>
                <a:pPr marL="285750" indent="-285750">
                  <a:buFont typeface="Arial" panose="020B0604020202020204" pitchFamily="34" charset="0"/>
                  <a:buChar char="•"/>
                  <a:defRPr/>
                </a:pPr>
                <a:endParaRPr kumimoji="0" lang="en-US" altLang="zh-CN" sz="16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8" name="文本框 7">
                <a:extLst>
                  <a:ext uri="{FF2B5EF4-FFF2-40B4-BE49-F238E27FC236}">
                    <a16:creationId xmlns:a16="http://schemas.microsoft.com/office/drawing/2014/main" id="{1DB0A4FF-BB28-4CC9-A835-5477FD6AC891}"/>
                  </a:ext>
                </a:extLst>
              </p:cNvPr>
              <p:cNvSpPr txBox="1">
                <a:spLocks noRot="1" noChangeAspect="1" noMove="1" noResize="1" noEditPoints="1" noAdjustHandles="1" noChangeArrowheads="1" noChangeShapeType="1" noTextEdit="1"/>
              </p:cNvSpPr>
              <p:nvPr/>
            </p:nvSpPr>
            <p:spPr>
              <a:xfrm>
                <a:off x="525422" y="815741"/>
                <a:ext cx="10813137" cy="5890330"/>
              </a:xfrm>
              <a:prstGeom prst="rect">
                <a:avLst/>
              </a:prstGeom>
              <a:blipFill>
                <a:blip r:embed="rId3"/>
                <a:stretch>
                  <a:fillRect l="-507" t="-62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F1BDBEA1-37F0-4DF5-B423-E636C6B3E5A2}"/>
              </a:ext>
            </a:extLst>
          </p:cNvPr>
          <p:cNvSpPr txBox="1"/>
          <p:nvPr/>
        </p:nvSpPr>
        <p:spPr>
          <a:xfrm>
            <a:off x="525422" y="6496334"/>
            <a:ext cx="4556319" cy="307777"/>
          </a:xfrm>
          <a:prstGeom prst="rect">
            <a:avLst/>
          </a:prstGeom>
          <a:noFill/>
        </p:spPr>
        <p:txBody>
          <a:bodyPr wrap="square" rtlCol="0">
            <a:spAutoFit/>
          </a:bodyPr>
          <a:lstStyle/>
          <a:p>
            <a:r>
              <a:rPr lang="en-US" altLang="zh-CN" sz="1400" i="1" dirty="0">
                <a:solidFill>
                  <a:srgbClr val="012F53"/>
                </a:solidFill>
                <a:cs typeface="+mn-ea"/>
                <a:sym typeface="+mn-lt"/>
              </a:rPr>
              <a:t>[3]:doi:10.1088/1674-1137/37/6/063001</a:t>
            </a:r>
            <a:endParaRPr lang="zh-CN" altLang="en-US" sz="1400" i="1" dirty="0">
              <a:solidFill>
                <a:srgbClr val="012F53"/>
              </a:solidFill>
              <a:cs typeface="+mn-ea"/>
              <a:sym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08416A5-5D30-DF29-6DDA-C7DD58352403}"/>
                  </a:ext>
                </a:extLst>
              </p:cNvPr>
              <p:cNvSpPr txBox="1"/>
              <p:nvPr/>
            </p:nvSpPr>
            <p:spPr>
              <a:xfrm>
                <a:off x="5407427" y="843275"/>
                <a:ext cx="6160211" cy="4554388"/>
              </a:xfrm>
              <a:prstGeom prst="rect">
                <a:avLst/>
              </a:prstGeom>
              <a:noFill/>
            </p:spPr>
            <p:txBody>
              <a:bodyPr wrap="square" rtlCol="0">
                <a:spAutoFit/>
              </a:bodyPr>
              <a:lstStyle/>
              <a:p>
                <a:pPr marL="285750" lvl="0" indent="-285750">
                  <a:buFont typeface="Arial" panose="020B0604020202020204" pitchFamily="34" charset="0"/>
                  <a:buChar char="•"/>
                  <a:defRPr/>
                </a:pPr>
                <a:r>
                  <a:rPr lang="en-US" altLang="zh-CN" dirty="0"/>
                  <a:t>Cross Contamination Background</a:t>
                </a:r>
              </a:p>
              <a:p>
                <a:pPr marL="285750" lvl="0" indent="-285750">
                  <a:buFont typeface="Arial" panose="020B0604020202020204" pitchFamily="34" charset="0"/>
                  <a:buChar char="•"/>
                  <a:defRPr/>
                </a:pPr>
                <a:r>
                  <a:rPr lang="en-US" altLang="zh-CN" dirty="0"/>
                  <a:t>Background from </a:t>
                </a:r>
                <a14:m>
                  <m:oMath xmlns:m="http://schemas.openxmlformats.org/officeDocument/2006/math">
                    <m:sSub>
                      <m:sSubPr>
                        <m:ctrlPr>
                          <a:rPr lang="en-US" altLang="zh-CN" sz="1800" i="1" smtClean="0">
                            <a:solidFill>
                              <a:srgbClr val="000000"/>
                            </a:solidFill>
                            <a:latin typeface="Cambria Math" panose="02040503050406030204" pitchFamily="18" charset="0"/>
                            <a:cs typeface="+mn-ea"/>
                          </a:rPr>
                        </m:ctrlPr>
                      </m:sSubPr>
                      <m:e>
                        <m:r>
                          <a:rPr lang="en-US" altLang="zh-CN" sz="1800" b="0">
                            <a:solidFill>
                              <a:srgbClr val="000000"/>
                            </a:solidFill>
                            <a:latin typeface="Cambria Math" panose="02040503050406030204" pitchFamily="18" charset="0"/>
                            <a:cs typeface="+mn-ea"/>
                          </a:rPr>
                          <m:t> </m:t>
                        </m:r>
                        <m:r>
                          <m:rPr>
                            <m:sty m:val="p"/>
                          </m:rPr>
                          <a:rPr lang="el-GR" altLang="zh-CN" sz="1800" b="0" i="1">
                            <a:solidFill>
                              <a:srgbClr val="000000"/>
                            </a:solidFill>
                            <a:latin typeface="Cambria Math" panose="02040503050406030204" pitchFamily="18" charset="0"/>
                            <a:cs typeface="+mn-ea"/>
                          </a:rPr>
                          <m:t>χ</m:t>
                        </m:r>
                      </m:e>
                      <m:sub>
                        <m:r>
                          <m:rPr>
                            <m:sty m:val="p"/>
                          </m:rPr>
                          <a:rPr lang="en-US" altLang="zh-CN" sz="1800" b="0" i="1">
                            <a:solidFill>
                              <a:srgbClr val="000000"/>
                            </a:solidFill>
                            <a:latin typeface="Cambria Math" panose="02040503050406030204" pitchFamily="18" charset="0"/>
                            <a:cs typeface="+mn-ea"/>
                          </a:rPr>
                          <m:t>cJ</m:t>
                        </m:r>
                      </m:sub>
                    </m:sSub>
                    <m:r>
                      <a:rPr lang="en-US" altLang="zh-CN" sz="1800" b="0">
                        <a:solidFill>
                          <a:srgbClr val="000000"/>
                        </a:solidFill>
                        <a:latin typeface="Cambria Math" panose="02040503050406030204" pitchFamily="18" charset="0"/>
                        <a:cs typeface="+mn-ea"/>
                      </a:rPr>
                      <m:t>→</m:t>
                    </m:r>
                    <m:sSup>
                      <m:sSupPr>
                        <m:ctrlPr>
                          <a:rPr lang="en-US" altLang="zh-CN" sz="1800" i="1">
                            <a:solidFill>
                              <a:srgbClr val="000000"/>
                            </a:solidFill>
                            <a:latin typeface="Cambria Math" panose="02040503050406030204" pitchFamily="18" charset="0"/>
                            <a:cs typeface="+mn-ea"/>
                          </a:rPr>
                        </m:ctrlPr>
                      </m:sSupPr>
                      <m:e>
                        <m:r>
                          <a:rPr lang="en-US" altLang="zh-CN" sz="1800" b="0" i="1">
                            <a:solidFill>
                              <a:srgbClr val="000000"/>
                            </a:solidFill>
                            <a:latin typeface="Cambria Math" panose="02040503050406030204" pitchFamily="18" charset="0"/>
                            <a:cs typeface="+mn-ea"/>
                          </a:rPr>
                          <m:t>𝐾</m:t>
                        </m:r>
                      </m:e>
                      <m:sup>
                        <m:r>
                          <a:rPr lang="en-US" altLang="zh-CN" sz="1800" b="0">
                            <a:solidFill>
                              <a:srgbClr val="000000"/>
                            </a:solidFill>
                            <a:latin typeface="Cambria Math" panose="02040503050406030204" pitchFamily="18" charset="0"/>
                            <a:cs typeface="+mn-ea"/>
                          </a:rPr>
                          <m:t>+</m:t>
                        </m:r>
                      </m:sup>
                    </m:sSup>
                    <m:sSup>
                      <m:sSupPr>
                        <m:ctrlPr>
                          <a:rPr lang="en-US" altLang="zh-CN" sz="1800" i="1">
                            <a:solidFill>
                              <a:srgbClr val="000000"/>
                            </a:solidFill>
                            <a:latin typeface="Cambria Math" panose="02040503050406030204" pitchFamily="18" charset="0"/>
                            <a:cs typeface="+mn-ea"/>
                          </a:rPr>
                        </m:ctrlPr>
                      </m:sSupPr>
                      <m:e>
                        <m:r>
                          <a:rPr lang="en-US" altLang="zh-CN" sz="1800" b="0" i="1">
                            <a:solidFill>
                              <a:srgbClr val="000000"/>
                            </a:solidFill>
                            <a:latin typeface="Cambria Math" panose="02040503050406030204" pitchFamily="18" charset="0"/>
                            <a:cs typeface="+mn-ea"/>
                          </a:rPr>
                          <m:t>𝐾</m:t>
                        </m:r>
                      </m:e>
                      <m:sup>
                        <m:r>
                          <a:rPr lang="en-US" altLang="zh-CN" sz="1800" b="0">
                            <a:solidFill>
                              <a:srgbClr val="000000"/>
                            </a:solidFill>
                            <a:latin typeface="Cambria Math" panose="02040503050406030204" pitchFamily="18" charset="0"/>
                            <a:cs typeface="+mn-ea"/>
                          </a:rPr>
                          <m:t>−</m:t>
                        </m:r>
                      </m:sup>
                    </m:sSup>
                    <m:r>
                      <a:rPr lang="en-US" altLang="zh-CN" sz="1800" b="0" i="1">
                        <a:solidFill>
                          <a:srgbClr val="000000"/>
                        </a:solidFill>
                        <a:latin typeface="Cambria Math" panose="02040503050406030204" pitchFamily="18" charset="0"/>
                        <a:cs typeface="+mn-ea"/>
                      </a:rPr>
                      <m:t> </m:t>
                    </m:r>
                    <m:r>
                      <m:rPr>
                        <m:sty m:val="p"/>
                      </m:rPr>
                      <a:rPr lang="en-US" altLang="zh-CN" sz="1800" b="0" i="0" smtClean="0">
                        <a:solidFill>
                          <a:srgbClr val="000000"/>
                        </a:solidFill>
                        <a:latin typeface="Cambria Math" panose="02040503050406030204" pitchFamily="18" charset="0"/>
                        <a:cs typeface="+mn-ea"/>
                      </a:rPr>
                      <m:t>r</m:t>
                    </m:r>
                  </m:oMath>
                </a14:m>
                <a:r>
                  <a:rPr lang="en-US" altLang="zh-CN" dirty="0"/>
                  <a:t>esidue in </a:t>
                </a:r>
                <a14:m>
                  <m:oMath xmlns:m="http://schemas.openxmlformats.org/officeDocument/2006/math">
                    <m:sSup>
                      <m:sSupPr>
                        <m:ctrlPr>
                          <a:rPr lang="en-US" altLang="zh-CN" i="1">
                            <a:solidFill>
                              <a:srgbClr val="000000"/>
                            </a:solidFill>
                            <a:latin typeface="Cambria Math" panose="02040503050406030204" pitchFamily="18" charset="0"/>
                            <a:cs typeface="+mn-ea"/>
                          </a:rPr>
                        </m:ctrlPr>
                      </m:sSupPr>
                      <m:e>
                        <m:r>
                          <m:rPr>
                            <m:sty m:val="p"/>
                          </m:rPr>
                          <a:rPr lang="zh-CN" altLang="en-US" i="1">
                            <a:solidFill>
                              <a:srgbClr val="000000"/>
                            </a:solidFill>
                            <a:latin typeface="Cambria Math" panose="02040503050406030204" pitchFamily="18" charset="0"/>
                            <a:cs typeface="+mn-ea"/>
                          </a:rPr>
                          <m:t>π</m:t>
                        </m:r>
                      </m:e>
                      <m:sup>
                        <m:r>
                          <a:rPr lang="en-US" altLang="zh-CN">
                            <a:solidFill>
                              <a:srgbClr val="000000"/>
                            </a:solidFill>
                            <a:latin typeface="Cambria Math" panose="02040503050406030204" pitchFamily="18" charset="0"/>
                            <a:cs typeface="+mn-ea"/>
                          </a:rPr>
                          <m:t>+</m:t>
                        </m:r>
                      </m:sup>
                    </m:sSup>
                    <m:sSup>
                      <m:sSupPr>
                        <m:ctrlPr>
                          <a:rPr lang="en-US" altLang="zh-CN" i="1">
                            <a:solidFill>
                              <a:srgbClr val="000000"/>
                            </a:solidFill>
                            <a:latin typeface="Cambria Math" panose="02040503050406030204" pitchFamily="18" charset="0"/>
                            <a:cs typeface="+mn-ea"/>
                          </a:rPr>
                        </m:ctrlPr>
                      </m:sSupPr>
                      <m:e>
                        <m:r>
                          <m:rPr>
                            <m:sty m:val="p"/>
                          </m:rPr>
                          <a:rPr lang="zh-CN" altLang="en-US" i="1">
                            <a:solidFill>
                              <a:srgbClr val="000000"/>
                            </a:solidFill>
                            <a:latin typeface="Cambria Math" panose="02040503050406030204" pitchFamily="18" charset="0"/>
                            <a:cs typeface="+mn-ea"/>
                          </a:rPr>
                          <m:t>π</m:t>
                        </m:r>
                      </m:e>
                      <m:sup>
                        <m:r>
                          <a:rPr lang="en-US" altLang="zh-CN">
                            <a:solidFill>
                              <a:srgbClr val="000000"/>
                            </a:solidFill>
                            <a:latin typeface="Cambria Math" panose="02040503050406030204" pitchFamily="18" charset="0"/>
                            <a:cs typeface="+mn-ea"/>
                          </a:rPr>
                          <m:t>−</m:t>
                        </m:r>
                      </m:sup>
                    </m:sSup>
                    <m:r>
                      <a:rPr lang="en-US" altLang="zh-CN" i="1">
                        <a:solidFill>
                          <a:srgbClr val="000000"/>
                        </a:solidFill>
                        <a:latin typeface="Cambria Math" panose="02040503050406030204" pitchFamily="18" charset="0"/>
                        <a:cs typeface="+mn-ea"/>
                      </a:rPr>
                      <m:t> </m:t>
                    </m:r>
                  </m:oMath>
                </a14:m>
                <a:r>
                  <a:rPr lang="en-US" altLang="zh-CN" dirty="0"/>
                  <a:t>Mode</a:t>
                </a:r>
              </a:p>
              <a:p>
                <a:pPr marL="285750" lvl="0" indent="-285750">
                  <a:buFont typeface="Arial" panose="020B0604020202020204" pitchFamily="34" charset="0"/>
                  <a:buChar char="•"/>
                  <a:defRPr/>
                </a:pPr>
                <a:r>
                  <a:rPr lang="en-US" altLang="zh-CN" dirty="0"/>
                  <a:t>Background from </a:t>
                </a:r>
                <a14:m>
                  <m:oMath xmlns:m="http://schemas.openxmlformats.org/officeDocument/2006/math">
                    <m:sSub>
                      <m:sSubPr>
                        <m:ctrlPr>
                          <a:rPr lang="en-US" altLang="zh-CN" sz="1800" i="1" smtClean="0">
                            <a:solidFill>
                              <a:srgbClr val="000000"/>
                            </a:solidFill>
                            <a:latin typeface="Cambria Math" panose="02040503050406030204" pitchFamily="18" charset="0"/>
                            <a:cs typeface="+mn-ea"/>
                          </a:rPr>
                        </m:ctrlPr>
                      </m:sSubPr>
                      <m:e>
                        <m:r>
                          <a:rPr lang="en-US" altLang="zh-CN" sz="1800" b="0">
                            <a:solidFill>
                              <a:srgbClr val="000000"/>
                            </a:solidFill>
                            <a:latin typeface="Cambria Math" panose="02040503050406030204" pitchFamily="18" charset="0"/>
                            <a:cs typeface="+mn-ea"/>
                          </a:rPr>
                          <m:t> </m:t>
                        </m:r>
                        <m:r>
                          <m:rPr>
                            <m:sty m:val="p"/>
                          </m:rPr>
                          <a:rPr lang="el-GR" altLang="zh-CN" sz="1800" b="0" i="1">
                            <a:solidFill>
                              <a:srgbClr val="000000"/>
                            </a:solidFill>
                            <a:latin typeface="Cambria Math" panose="02040503050406030204" pitchFamily="18" charset="0"/>
                            <a:cs typeface="+mn-ea"/>
                          </a:rPr>
                          <m:t>χ</m:t>
                        </m:r>
                      </m:e>
                      <m:sub>
                        <m:r>
                          <m:rPr>
                            <m:sty m:val="p"/>
                          </m:rPr>
                          <a:rPr lang="en-US" altLang="zh-CN" sz="1800" b="0" i="1">
                            <a:solidFill>
                              <a:srgbClr val="000000"/>
                            </a:solidFill>
                            <a:latin typeface="Cambria Math" panose="02040503050406030204" pitchFamily="18" charset="0"/>
                            <a:cs typeface="+mn-ea"/>
                          </a:rPr>
                          <m:t>cJ</m:t>
                        </m:r>
                      </m:sub>
                    </m:sSub>
                    <m:r>
                      <a:rPr lang="en-US" altLang="zh-CN" sz="1800" b="0">
                        <a:solidFill>
                          <a:srgbClr val="000000"/>
                        </a:solidFill>
                        <a:latin typeface="Cambria Math" panose="02040503050406030204" pitchFamily="18" charset="0"/>
                        <a:cs typeface="+mn-ea"/>
                      </a:rPr>
                      <m:t>→</m:t>
                    </m:r>
                    <m:sSup>
                      <m:sSupPr>
                        <m:ctrlPr>
                          <a:rPr lang="en-US" altLang="zh-CN" sz="1800" i="1">
                            <a:solidFill>
                              <a:srgbClr val="000000"/>
                            </a:solidFill>
                            <a:latin typeface="Cambria Math" panose="02040503050406030204" pitchFamily="18" charset="0"/>
                            <a:cs typeface="+mn-ea"/>
                          </a:rPr>
                        </m:ctrlPr>
                      </m:sSupPr>
                      <m:e>
                        <m:r>
                          <m:rPr>
                            <m:sty m:val="p"/>
                          </m:rPr>
                          <a:rPr lang="zh-CN" altLang="en-US" sz="1800" b="0" i="1">
                            <a:solidFill>
                              <a:srgbClr val="000000"/>
                            </a:solidFill>
                            <a:latin typeface="Cambria Math" panose="02040503050406030204" pitchFamily="18" charset="0"/>
                            <a:cs typeface="+mn-ea"/>
                          </a:rPr>
                          <m:t>π</m:t>
                        </m:r>
                      </m:e>
                      <m:sup>
                        <m:r>
                          <a:rPr lang="en-US" altLang="zh-CN" sz="1800" b="0">
                            <a:solidFill>
                              <a:srgbClr val="000000"/>
                            </a:solidFill>
                            <a:latin typeface="Cambria Math" panose="02040503050406030204" pitchFamily="18" charset="0"/>
                            <a:cs typeface="+mn-ea"/>
                          </a:rPr>
                          <m:t>+</m:t>
                        </m:r>
                      </m:sup>
                    </m:sSup>
                    <m:sSup>
                      <m:sSupPr>
                        <m:ctrlPr>
                          <a:rPr lang="en-US" altLang="zh-CN" sz="1800" i="1">
                            <a:solidFill>
                              <a:srgbClr val="000000"/>
                            </a:solidFill>
                            <a:latin typeface="Cambria Math" panose="02040503050406030204" pitchFamily="18" charset="0"/>
                            <a:cs typeface="+mn-ea"/>
                          </a:rPr>
                        </m:ctrlPr>
                      </m:sSupPr>
                      <m:e>
                        <m:r>
                          <m:rPr>
                            <m:sty m:val="p"/>
                          </m:rPr>
                          <a:rPr lang="zh-CN" altLang="en-US" sz="1800" b="0" i="1">
                            <a:solidFill>
                              <a:srgbClr val="000000"/>
                            </a:solidFill>
                            <a:latin typeface="Cambria Math" panose="02040503050406030204" pitchFamily="18" charset="0"/>
                            <a:cs typeface="+mn-ea"/>
                          </a:rPr>
                          <m:t>π</m:t>
                        </m:r>
                      </m:e>
                      <m:sup>
                        <m:r>
                          <a:rPr lang="en-US" altLang="zh-CN" sz="1800" b="0">
                            <a:solidFill>
                              <a:srgbClr val="000000"/>
                            </a:solidFill>
                            <a:latin typeface="Cambria Math" panose="02040503050406030204" pitchFamily="18" charset="0"/>
                            <a:cs typeface="+mn-ea"/>
                          </a:rPr>
                          <m:t>−</m:t>
                        </m:r>
                      </m:sup>
                    </m:sSup>
                    <m:r>
                      <a:rPr lang="en-US" altLang="zh-CN" sz="1800" b="0" i="0" smtClean="0">
                        <a:solidFill>
                          <a:srgbClr val="000000"/>
                        </a:solidFill>
                        <a:latin typeface="Cambria Math" panose="02040503050406030204" pitchFamily="18" charset="0"/>
                        <a:cs typeface="+mn-ea"/>
                      </a:rPr>
                      <m:t> </m:t>
                    </m:r>
                    <m:r>
                      <m:rPr>
                        <m:sty m:val="p"/>
                      </m:rPr>
                      <a:rPr lang="en-US" altLang="zh-CN" sz="1800" b="0" i="0" smtClean="0">
                        <a:solidFill>
                          <a:srgbClr val="000000"/>
                        </a:solidFill>
                        <a:latin typeface="Cambria Math" panose="02040503050406030204" pitchFamily="18" charset="0"/>
                        <a:cs typeface="+mn-ea"/>
                      </a:rPr>
                      <m:t>r</m:t>
                    </m:r>
                  </m:oMath>
                </a14:m>
                <a:r>
                  <a:rPr lang="en-US" altLang="zh-CN" dirty="0"/>
                  <a:t>esidue in </a:t>
                </a:r>
                <a14:m>
                  <m:oMath xmlns:m="http://schemas.openxmlformats.org/officeDocument/2006/math">
                    <m:sSup>
                      <m:sSupPr>
                        <m:ctrlPr>
                          <a:rPr lang="en-US" altLang="zh-CN" i="1">
                            <a:solidFill>
                              <a:srgbClr val="000000"/>
                            </a:solidFill>
                            <a:latin typeface="Cambria Math" panose="02040503050406030204" pitchFamily="18" charset="0"/>
                            <a:cs typeface="+mn-ea"/>
                          </a:rPr>
                        </m:ctrlPr>
                      </m:sSupPr>
                      <m:e>
                        <m:r>
                          <a:rPr lang="en-US" altLang="zh-CN" i="1">
                            <a:solidFill>
                              <a:srgbClr val="000000"/>
                            </a:solidFill>
                            <a:latin typeface="Cambria Math" panose="02040503050406030204" pitchFamily="18" charset="0"/>
                            <a:cs typeface="+mn-ea"/>
                          </a:rPr>
                          <m:t>𝐾</m:t>
                        </m:r>
                      </m:e>
                      <m:sup>
                        <m:r>
                          <a:rPr lang="en-US" altLang="zh-CN">
                            <a:solidFill>
                              <a:srgbClr val="000000"/>
                            </a:solidFill>
                            <a:latin typeface="Cambria Math" panose="02040503050406030204" pitchFamily="18" charset="0"/>
                            <a:cs typeface="+mn-ea"/>
                          </a:rPr>
                          <m:t>+</m:t>
                        </m:r>
                      </m:sup>
                    </m:sSup>
                    <m:sSup>
                      <m:sSupPr>
                        <m:ctrlPr>
                          <a:rPr lang="en-US" altLang="zh-CN" i="1">
                            <a:solidFill>
                              <a:srgbClr val="000000"/>
                            </a:solidFill>
                            <a:latin typeface="Cambria Math" panose="02040503050406030204" pitchFamily="18" charset="0"/>
                            <a:cs typeface="+mn-ea"/>
                          </a:rPr>
                        </m:ctrlPr>
                      </m:sSupPr>
                      <m:e>
                        <m:r>
                          <a:rPr lang="en-US" altLang="zh-CN" i="1">
                            <a:solidFill>
                              <a:srgbClr val="000000"/>
                            </a:solidFill>
                            <a:latin typeface="Cambria Math" panose="02040503050406030204" pitchFamily="18" charset="0"/>
                            <a:cs typeface="+mn-ea"/>
                          </a:rPr>
                          <m:t>𝐾</m:t>
                        </m:r>
                      </m:e>
                      <m:sup>
                        <m:r>
                          <a:rPr lang="en-US" altLang="zh-CN">
                            <a:solidFill>
                              <a:srgbClr val="000000"/>
                            </a:solidFill>
                            <a:latin typeface="Cambria Math" panose="02040503050406030204" pitchFamily="18" charset="0"/>
                            <a:cs typeface="+mn-ea"/>
                          </a:rPr>
                          <m:t>−</m:t>
                        </m:r>
                      </m:sup>
                    </m:sSup>
                    <m:r>
                      <a:rPr lang="en-US" altLang="zh-CN" i="1">
                        <a:solidFill>
                          <a:srgbClr val="000000"/>
                        </a:solidFill>
                        <a:latin typeface="Cambria Math" panose="02040503050406030204" pitchFamily="18" charset="0"/>
                        <a:cs typeface="+mn-ea"/>
                      </a:rPr>
                      <m:t> </m:t>
                    </m:r>
                  </m:oMath>
                </a14:m>
                <a:r>
                  <a:rPr lang="en-US" altLang="zh-CN" dirty="0"/>
                  <a:t>Mode</a:t>
                </a:r>
                <a:endParaRPr lang="en-US" altLang="zh-CN" dirty="0">
                  <a:solidFill>
                    <a:srgbClr val="000000"/>
                  </a:solidFill>
                  <a:cs typeface="+mn-ea"/>
                  <a:sym typeface="+mn-lt"/>
                </a:endParaRPr>
              </a:p>
              <a:p>
                <a:pPr marL="285750" indent="-285750">
                  <a:buFont typeface="Wingdings" panose="05000000000000000000" pitchFamily="2" charset="2"/>
                  <a:buChar char="Ø"/>
                  <a:defRPr/>
                </a:pPr>
                <a:r>
                  <a:rPr lang="en-US" altLang="zh-CN" b="1" dirty="0">
                    <a:solidFill>
                      <a:srgbClr val="000000"/>
                    </a:solidFill>
                    <a:cs typeface="+mn-ea"/>
                    <a:sym typeface="+mn-lt"/>
                  </a:rPr>
                  <a:t>Signal model</a:t>
                </a:r>
              </a:p>
              <a:p>
                <a:pPr marL="171450" lvl="0" indent="-171450">
                  <a:buFont typeface="Wingdings" panose="05000000000000000000" pitchFamily="2" charset="2"/>
                  <a:buChar char="Ø"/>
                  <a:defRPr/>
                </a:pPr>
                <a:r>
                  <a:rPr lang="en-US" altLang="zh-CN" sz="1600" dirty="0">
                    <a:solidFill>
                      <a:srgbClr val="000000"/>
                    </a:solidFill>
                    <a:cs typeface="+mn-ea"/>
                    <a:sym typeface="+mn-lt"/>
                  </a:rPr>
                  <a:t>Dumpling factor</a:t>
                </a:r>
              </a:p>
              <a:p>
                <a:pPr marL="285750" indent="-285750">
                  <a:buFont typeface="Arial" panose="020B0604020202020204" pitchFamily="34" charset="0"/>
                  <a:buChar char="•"/>
                  <a:defRPr/>
                </a:pPr>
                <a:r>
                  <a:rPr lang="en-US" altLang="zh-CN" sz="1600" dirty="0">
                    <a:solidFill>
                      <a:srgbClr val="000000"/>
                    </a:solidFill>
                    <a:cs typeface="+mn-ea"/>
                    <a:sym typeface="+mn-lt"/>
                  </a:rPr>
                  <a:t>Change the dumpling factor from </a:t>
                </a:r>
                <a14:m>
                  <m:oMath xmlns:m="http://schemas.openxmlformats.org/officeDocument/2006/math">
                    <m:r>
                      <a:rPr lang="en-US" altLang="zh-CN" sz="1600" i="1">
                        <a:latin typeface="Cambria Math" panose="02040503050406030204" pitchFamily="18" charset="0"/>
                        <a:cs typeface="+mn-ea"/>
                        <a:sym typeface="+mn-lt"/>
                      </a:rPr>
                      <m:t>𝐷</m:t>
                    </m:r>
                    <m:r>
                      <a:rPr lang="en-US" altLang="zh-CN" sz="1600" i="1">
                        <a:latin typeface="Cambria Math" panose="02040503050406030204" pitchFamily="18" charset="0"/>
                        <a:cs typeface="+mn-ea"/>
                        <a:sym typeface="+mn-lt"/>
                      </a:rPr>
                      <m:t>(</m:t>
                    </m:r>
                    <m:rad>
                      <m:radPr>
                        <m:degHide m:val="on"/>
                        <m:ctrlPr>
                          <a:rPr lang="en-US" altLang="zh-CN" sz="1600" i="1">
                            <a:latin typeface="Cambria Math" panose="02040503050406030204" pitchFamily="18" charset="0"/>
                            <a:cs typeface="+mn-ea"/>
                            <a:sym typeface="+mn-lt"/>
                          </a:rPr>
                        </m:ctrlPr>
                      </m:radPr>
                      <m:deg/>
                      <m:e>
                        <m:r>
                          <a:rPr lang="en-US" altLang="zh-CN" sz="1600" i="1">
                            <a:latin typeface="Cambria Math" panose="02040503050406030204" pitchFamily="18" charset="0"/>
                            <a:cs typeface="+mn-ea"/>
                            <a:sym typeface="+mn-lt"/>
                          </a:rPr>
                          <m:t>𝑠</m:t>
                        </m:r>
                      </m:e>
                    </m:rad>
                    <m:r>
                      <a:rPr lang="en-US" altLang="zh-CN" sz="1600" i="1">
                        <a:latin typeface="Cambria Math" panose="02040503050406030204" pitchFamily="18" charset="0"/>
                        <a:cs typeface="+mn-ea"/>
                        <a:sym typeface="+mn-lt"/>
                      </a:rPr>
                      <m:t>)=</m:t>
                    </m:r>
                    <m:sSup>
                      <m:sSupPr>
                        <m:ctrlPr>
                          <a:rPr lang="en-US" altLang="zh-CN" sz="1600" i="1">
                            <a:latin typeface="Cambria Math" panose="02040503050406030204" pitchFamily="18" charset="0"/>
                            <a:cs typeface="+mn-ea"/>
                            <a:sym typeface="+mn-lt"/>
                          </a:rPr>
                        </m:ctrlPr>
                      </m:sSupPr>
                      <m:e>
                        <m:d>
                          <m:dPr>
                            <m:ctrlPr>
                              <a:rPr lang="en-US" altLang="zh-CN" sz="1600" i="1">
                                <a:latin typeface="Cambria Math" panose="02040503050406030204" pitchFamily="18" charset="0"/>
                                <a:cs typeface="+mn-ea"/>
                                <a:sym typeface="+mn-lt"/>
                              </a:rPr>
                            </m:ctrlPr>
                          </m:dPr>
                          <m:e>
                            <m:f>
                              <m:fPr>
                                <m:ctrlPr>
                                  <a:rPr lang="en-US" altLang="zh-CN" sz="1600" i="1">
                                    <a:latin typeface="Cambria Math" panose="02040503050406030204" pitchFamily="18" charset="0"/>
                                    <a:cs typeface="+mn-ea"/>
                                    <a:sym typeface="+mn-lt"/>
                                  </a:rPr>
                                </m:ctrlPr>
                              </m:fPr>
                              <m:num>
                                <m:sSup>
                                  <m:sSupPr>
                                    <m:ctrlPr>
                                      <a:rPr lang="en-US" altLang="zh-CN" sz="1600" i="1" dirty="0">
                                        <a:latin typeface="Cambria Math" panose="02040503050406030204" pitchFamily="18" charset="0"/>
                                        <a:cs typeface="+mn-ea"/>
                                        <a:sym typeface="+mn-lt"/>
                                      </a:rPr>
                                    </m:ctrlPr>
                                  </m:sSupPr>
                                  <m:e>
                                    <m:d>
                                      <m:dPr>
                                        <m:ctrlPr>
                                          <a:rPr lang="en-US" altLang="zh-CN" sz="1600" i="1" dirty="0">
                                            <a:latin typeface="Cambria Math" panose="02040503050406030204" pitchFamily="18" charset="0"/>
                                            <a:cs typeface="+mn-ea"/>
                                            <a:sym typeface="+mn-lt"/>
                                          </a:rPr>
                                        </m:ctrlPr>
                                      </m:dPr>
                                      <m:e>
                                        <m:sSubSup>
                                          <m:sSubSupPr>
                                            <m:ctrlPr>
                                              <a:rPr lang="en-US" altLang="zh-CN" sz="1600" i="1" dirty="0">
                                                <a:latin typeface="Cambria Math" panose="02040503050406030204" pitchFamily="18" charset="0"/>
                                                <a:cs typeface="+mn-ea"/>
                                                <a:sym typeface="+mn-lt"/>
                                              </a:rPr>
                                            </m:ctrlPr>
                                          </m:sSubSupPr>
                                          <m:e>
                                            <m:r>
                                              <a:rPr lang="en-US" altLang="zh-CN" sz="1600" i="1" dirty="0">
                                                <a:latin typeface="Cambria Math" panose="02040503050406030204" pitchFamily="18" charset="0"/>
                                                <a:cs typeface="+mn-ea"/>
                                                <a:sym typeface="+mn-lt"/>
                                              </a:rPr>
                                              <m:t>𝐸</m:t>
                                            </m:r>
                                          </m:e>
                                          <m:sub>
                                            <m:r>
                                              <a:rPr lang="en-US" altLang="zh-CN" sz="1600" i="1" dirty="0">
                                                <a:latin typeface="Cambria Math" panose="02040503050406030204" pitchFamily="18" charset="0"/>
                                                <a:cs typeface="+mn-ea"/>
                                                <a:sym typeface="+mn-lt"/>
                                              </a:rPr>
                                              <m:t>𝛾</m:t>
                                            </m:r>
                                          </m:sub>
                                          <m:sup>
                                            <m:r>
                                              <a:rPr lang="en-US" altLang="zh-CN" sz="1600" i="1" dirty="0">
                                                <a:latin typeface="Cambria Math" panose="02040503050406030204" pitchFamily="18" charset="0"/>
                                                <a:cs typeface="+mn-ea"/>
                                                <a:sym typeface="+mn-lt"/>
                                              </a:rPr>
                                              <m:t>0</m:t>
                                            </m:r>
                                          </m:sup>
                                        </m:sSubSup>
                                      </m:e>
                                    </m:d>
                                  </m:e>
                                  <m:sup>
                                    <m:r>
                                      <a:rPr lang="en-US" altLang="zh-CN" sz="1600" i="1" dirty="0">
                                        <a:latin typeface="Cambria Math" panose="02040503050406030204" pitchFamily="18" charset="0"/>
                                        <a:cs typeface="+mn-ea"/>
                                        <a:sym typeface="+mn-lt"/>
                                      </a:rPr>
                                      <m:t>2</m:t>
                                    </m:r>
                                  </m:sup>
                                </m:sSup>
                              </m:num>
                              <m:den>
                                <m:sSubSup>
                                  <m:sSubSupPr>
                                    <m:ctrlPr>
                                      <a:rPr lang="en-US" altLang="zh-CN" sz="1600" i="1" dirty="0">
                                        <a:latin typeface="Cambria Math" panose="02040503050406030204" pitchFamily="18" charset="0"/>
                                        <a:cs typeface="+mn-ea"/>
                                        <a:sym typeface="+mn-lt"/>
                                      </a:rPr>
                                    </m:ctrlPr>
                                  </m:sSubSupPr>
                                  <m:e>
                                    <m:r>
                                      <a:rPr lang="en-US" altLang="zh-CN" sz="1600" i="1" dirty="0">
                                        <a:latin typeface="Cambria Math" panose="02040503050406030204" pitchFamily="18" charset="0"/>
                                        <a:cs typeface="+mn-ea"/>
                                        <a:sym typeface="+mn-lt"/>
                                      </a:rPr>
                                      <m:t>𝐸</m:t>
                                    </m:r>
                                  </m:e>
                                  <m:sub>
                                    <m:r>
                                      <a:rPr lang="en-US" altLang="zh-CN" sz="1600" i="1" dirty="0">
                                        <a:latin typeface="Cambria Math" panose="02040503050406030204" pitchFamily="18" charset="0"/>
                                        <a:cs typeface="+mn-ea"/>
                                        <a:sym typeface="+mn-lt"/>
                                      </a:rPr>
                                      <m:t>𝛾</m:t>
                                    </m:r>
                                  </m:sub>
                                  <m:sup>
                                    <m:r>
                                      <a:rPr lang="en-US" altLang="zh-CN" sz="1600" i="1" dirty="0">
                                        <a:latin typeface="Cambria Math" panose="02040503050406030204" pitchFamily="18" charset="0"/>
                                        <a:cs typeface="+mn-ea"/>
                                        <a:sym typeface="+mn-lt"/>
                                      </a:rPr>
                                      <m:t>0</m:t>
                                    </m:r>
                                  </m:sup>
                                </m:sSubSup>
                                <m:sSubSup>
                                  <m:sSubSupPr>
                                    <m:ctrlPr>
                                      <a:rPr lang="en-US" altLang="zh-CN" sz="1600" i="1" dirty="0">
                                        <a:latin typeface="Cambria Math" panose="02040503050406030204" pitchFamily="18" charset="0"/>
                                        <a:cs typeface="+mn-ea"/>
                                        <a:sym typeface="+mn-lt"/>
                                      </a:rPr>
                                    </m:ctrlPr>
                                  </m:sSubSupPr>
                                  <m:e>
                                    <m:r>
                                      <a:rPr lang="en-US" altLang="zh-CN" sz="1600" i="1" dirty="0">
                                        <a:latin typeface="Cambria Math" panose="02040503050406030204" pitchFamily="18" charset="0"/>
                                        <a:cs typeface="+mn-ea"/>
                                        <a:sym typeface="+mn-lt"/>
                                      </a:rPr>
                                      <m:t>𝐸</m:t>
                                    </m:r>
                                  </m:e>
                                  <m:sub>
                                    <m:r>
                                      <a:rPr lang="en-US" altLang="zh-CN" sz="1600" i="1" dirty="0">
                                        <a:latin typeface="Cambria Math" panose="02040503050406030204" pitchFamily="18" charset="0"/>
                                        <a:cs typeface="+mn-ea"/>
                                        <a:sym typeface="+mn-lt"/>
                                      </a:rPr>
                                      <m:t>𝛾</m:t>
                                    </m:r>
                                  </m:sub>
                                  <m:sup>
                                    <m:r>
                                      <a:rPr lang="en-US" altLang="zh-CN" sz="1600" i="1" dirty="0">
                                        <a:latin typeface="Cambria Math" panose="02040503050406030204" pitchFamily="18" charset="0"/>
                                        <a:cs typeface="+mn-ea"/>
                                        <a:sym typeface="+mn-lt"/>
                                      </a:rPr>
                                      <m:t> </m:t>
                                    </m:r>
                                  </m:sup>
                                </m:sSubSup>
                                <m:r>
                                  <a:rPr lang="en-US" altLang="zh-CN" sz="1600" i="1" dirty="0">
                                    <a:latin typeface="Cambria Math" panose="02040503050406030204" pitchFamily="18" charset="0"/>
                                    <a:cs typeface="+mn-ea"/>
                                    <a:sym typeface="+mn-lt"/>
                                  </a:rPr>
                                  <m:t>+</m:t>
                                </m:r>
                                <m:sSup>
                                  <m:sSupPr>
                                    <m:ctrlPr>
                                      <a:rPr lang="en-US" altLang="zh-CN" sz="1600" i="1" dirty="0">
                                        <a:latin typeface="Cambria Math" panose="02040503050406030204" pitchFamily="18" charset="0"/>
                                        <a:cs typeface="+mn-ea"/>
                                        <a:sym typeface="+mn-lt"/>
                                      </a:rPr>
                                    </m:ctrlPr>
                                  </m:sSupPr>
                                  <m:e>
                                    <m:d>
                                      <m:dPr>
                                        <m:ctrlPr>
                                          <a:rPr lang="en-US" altLang="zh-CN" sz="1600" i="1" dirty="0">
                                            <a:latin typeface="Cambria Math" panose="02040503050406030204" pitchFamily="18" charset="0"/>
                                            <a:cs typeface="+mn-ea"/>
                                            <a:sym typeface="+mn-lt"/>
                                          </a:rPr>
                                        </m:ctrlPr>
                                      </m:dPr>
                                      <m:e>
                                        <m:sSubSup>
                                          <m:sSubSupPr>
                                            <m:ctrlPr>
                                              <a:rPr lang="en-US" altLang="zh-CN" sz="1600" i="1" dirty="0">
                                                <a:latin typeface="Cambria Math" panose="02040503050406030204" pitchFamily="18" charset="0"/>
                                                <a:cs typeface="+mn-ea"/>
                                                <a:sym typeface="+mn-lt"/>
                                              </a:rPr>
                                            </m:ctrlPr>
                                          </m:sSubSupPr>
                                          <m:e>
                                            <m:r>
                                              <a:rPr lang="en-US" altLang="zh-CN" sz="1600" i="1" dirty="0">
                                                <a:latin typeface="Cambria Math" panose="02040503050406030204" pitchFamily="18" charset="0"/>
                                                <a:cs typeface="+mn-ea"/>
                                                <a:sym typeface="+mn-lt"/>
                                              </a:rPr>
                                              <m:t>𝐸</m:t>
                                            </m:r>
                                          </m:e>
                                          <m:sub>
                                            <m:r>
                                              <a:rPr lang="en-US" altLang="zh-CN" sz="1600" i="1" dirty="0">
                                                <a:latin typeface="Cambria Math" panose="02040503050406030204" pitchFamily="18" charset="0"/>
                                                <a:cs typeface="+mn-ea"/>
                                                <a:sym typeface="+mn-lt"/>
                                              </a:rPr>
                                              <m:t>𝛾</m:t>
                                            </m:r>
                                          </m:sub>
                                          <m:sup>
                                            <m:r>
                                              <a:rPr lang="en-US" altLang="zh-CN" sz="1600" i="1" dirty="0">
                                                <a:latin typeface="Cambria Math" panose="02040503050406030204" pitchFamily="18" charset="0"/>
                                                <a:cs typeface="+mn-ea"/>
                                                <a:sym typeface="+mn-lt"/>
                                              </a:rPr>
                                              <m:t>0</m:t>
                                            </m:r>
                                          </m:sup>
                                        </m:sSubSup>
                                        <m:r>
                                          <a:rPr lang="en-US" altLang="zh-CN" sz="1600" i="1" dirty="0">
                                            <a:latin typeface="Cambria Math" panose="02040503050406030204" pitchFamily="18" charset="0"/>
                                            <a:cs typeface="+mn-ea"/>
                                            <a:sym typeface="+mn-lt"/>
                                          </a:rPr>
                                          <m:t>−</m:t>
                                        </m:r>
                                        <m:sSubSup>
                                          <m:sSubSupPr>
                                            <m:ctrlPr>
                                              <a:rPr lang="en-US" altLang="zh-CN" sz="1600" i="1" dirty="0">
                                                <a:latin typeface="Cambria Math" panose="02040503050406030204" pitchFamily="18" charset="0"/>
                                                <a:cs typeface="+mn-ea"/>
                                                <a:sym typeface="+mn-lt"/>
                                              </a:rPr>
                                            </m:ctrlPr>
                                          </m:sSubSupPr>
                                          <m:e>
                                            <m:r>
                                              <a:rPr lang="en-US" altLang="zh-CN" sz="1600" i="1" dirty="0">
                                                <a:latin typeface="Cambria Math" panose="02040503050406030204" pitchFamily="18" charset="0"/>
                                                <a:cs typeface="+mn-ea"/>
                                                <a:sym typeface="+mn-lt"/>
                                              </a:rPr>
                                              <m:t>𝐸</m:t>
                                            </m:r>
                                          </m:e>
                                          <m:sub>
                                            <m:r>
                                              <a:rPr lang="en-US" altLang="zh-CN" sz="1600" i="1" dirty="0">
                                                <a:latin typeface="Cambria Math" panose="02040503050406030204" pitchFamily="18" charset="0"/>
                                                <a:cs typeface="+mn-ea"/>
                                                <a:sym typeface="+mn-lt"/>
                                              </a:rPr>
                                              <m:t>𝛾</m:t>
                                            </m:r>
                                          </m:sub>
                                          <m:sup>
                                            <m:r>
                                              <a:rPr lang="en-US" altLang="zh-CN" sz="1600" i="1" dirty="0">
                                                <a:latin typeface="Cambria Math" panose="02040503050406030204" pitchFamily="18" charset="0"/>
                                                <a:cs typeface="+mn-ea"/>
                                                <a:sym typeface="+mn-lt"/>
                                              </a:rPr>
                                              <m:t>  </m:t>
                                            </m:r>
                                          </m:sup>
                                        </m:sSubSup>
                                      </m:e>
                                    </m:d>
                                  </m:e>
                                  <m:sup>
                                    <m:r>
                                      <a:rPr lang="en-US" altLang="zh-CN" sz="1600" i="1" dirty="0">
                                        <a:latin typeface="Cambria Math" panose="02040503050406030204" pitchFamily="18" charset="0"/>
                                        <a:cs typeface="+mn-ea"/>
                                        <a:sym typeface="+mn-lt"/>
                                      </a:rPr>
                                      <m:t>2</m:t>
                                    </m:r>
                                  </m:sup>
                                </m:sSup>
                              </m:den>
                            </m:f>
                          </m:e>
                        </m:d>
                      </m:e>
                      <m:sup>
                        <m:f>
                          <m:fPr>
                            <m:ctrlPr>
                              <a:rPr lang="en-US" altLang="zh-CN" sz="1600" i="1">
                                <a:latin typeface="Cambria Math" panose="02040503050406030204" pitchFamily="18" charset="0"/>
                                <a:cs typeface="+mn-ea"/>
                                <a:sym typeface="+mn-lt"/>
                              </a:rPr>
                            </m:ctrlPr>
                          </m:fPr>
                          <m:num>
                            <m:r>
                              <a:rPr lang="en-US" altLang="zh-CN" sz="1600" i="1">
                                <a:latin typeface="Cambria Math" panose="02040503050406030204" pitchFamily="18" charset="0"/>
                                <a:cs typeface="+mn-ea"/>
                                <a:sym typeface="+mn-lt"/>
                              </a:rPr>
                              <m:t>1</m:t>
                            </m:r>
                          </m:num>
                          <m:den>
                            <m:r>
                              <a:rPr lang="en-US" altLang="zh-CN" sz="1600" i="1">
                                <a:latin typeface="Cambria Math" panose="02040503050406030204" pitchFamily="18" charset="0"/>
                                <a:cs typeface="+mn-ea"/>
                                <a:sym typeface="+mn-lt"/>
                              </a:rPr>
                              <m:t>2</m:t>
                            </m:r>
                          </m:den>
                        </m:f>
                      </m:sup>
                    </m:sSup>
                  </m:oMath>
                </a14:m>
                <a:endParaRPr lang="en-US" altLang="zh-CN" sz="1600" dirty="0">
                  <a:solidFill>
                    <a:srgbClr val="000000"/>
                  </a:solidFill>
                  <a:cs typeface="+mn-ea"/>
                  <a:sym typeface="+mn-lt"/>
                </a:endParaRPr>
              </a:p>
              <a:p>
                <a:r>
                  <a:rPr lang="en-US" altLang="zh-CN" sz="1600" dirty="0">
                    <a:solidFill>
                      <a:srgbClr val="000000"/>
                    </a:solidFill>
                    <a:cs typeface="+mn-ea"/>
                    <a:sym typeface="+mn-lt"/>
                  </a:rPr>
                  <a:t>to  </a:t>
                </a:r>
                <a14:m>
                  <m:oMath xmlns:m="http://schemas.openxmlformats.org/officeDocument/2006/math">
                    <m:r>
                      <m:rPr>
                        <m:sty m:val="p"/>
                      </m:rPr>
                      <a:rPr lang="en-US" altLang="zh-CN" sz="1600" i="1" smtClean="0">
                        <a:solidFill>
                          <a:srgbClr val="000000"/>
                        </a:solidFill>
                        <a:latin typeface="Cambria Math" panose="02040503050406030204" pitchFamily="18" charset="0"/>
                        <a:cs typeface="+mn-ea"/>
                        <a:sym typeface="+mn-lt"/>
                      </a:rPr>
                      <m:t>D</m:t>
                    </m:r>
                    <m:d>
                      <m:dPr>
                        <m:ctrlPr>
                          <a:rPr lang="en-US" altLang="zh-CN" sz="1600" b="0" i="1" smtClean="0">
                            <a:solidFill>
                              <a:srgbClr val="000000"/>
                            </a:solidFill>
                            <a:latin typeface="Cambria Math" panose="02040503050406030204" pitchFamily="18" charset="0"/>
                            <a:cs typeface="+mn-ea"/>
                            <a:sym typeface="+mn-lt"/>
                          </a:rPr>
                        </m:ctrlPr>
                      </m:dPr>
                      <m:e>
                        <m:rad>
                          <m:radPr>
                            <m:degHide m:val="on"/>
                            <m:ctrlPr>
                              <a:rPr lang="en-US" altLang="zh-CN" sz="1600" b="0" i="1" smtClean="0">
                                <a:solidFill>
                                  <a:srgbClr val="000000"/>
                                </a:solidFill>
                                <a:latin typeface="Cambria Math" panose="02040503050406030204" pitchFamily="18" charset="0"/>
                                <a:cs typeface="+mn-ea"/>
                                <a:sym typeface="+mn-lt"/>
                              </a:rPr>
                            </m:ctrlPr>
                          </m:radPr>
                          <m:deg/>
                          <m:e>
                            <m:r>
                              <a:rPr lang="en-US" altLang="zh-CN" sz="1600" b="0" i="1" smtClean="0">
                                <a:solidFill>
                                  <a:srgbClr val="000000"/>
                                </a:solidFill>
                                <a:latin typeface="Cambria Math" panose="02040503050406030204" pitchFamily="18" charset="0"/>
                                <a:cs typeface="+mn-ea"/>
                                <a:sym typeface="+mn-lt"/>
                              </a:rPr>
                              <m:t>𝑠</m:t>
                            </m:r>
                          </m:e>
                        </m:rad>
                      </m:e>
                    </m:d>
                    <m:r>
                      <a:rPr lang="en-US" altLang="zh-CN" sz="1600" b="0" i="1" smtClean="0">
                        <a:solidFill>
                          <a:srgbClr val="000000"/>
                        </a:solidFill>
                        <a:latin typeface="Cambria Math" panose="02040503050406030204" pitchFamily="18" charset="0"/>
                        <a:cs typeface="+mn-ea"/>
                        <a:sym typeface="+mn-lt"/>
                      </a:rPr>
                      <m:t>=</m:t>
                    </m:r>
                    <m:r>
                      <m:rPr>
                        <m:sty m:val="p"/>
                      </m:rPr>
                      <a:rPr lang="en-US" altLang="zh-CN" sz="1600" b="0" i="0" smtClean="0">
                        <a:solidFill>
                          <a:srgbClr val="000000"/>
                        </a:solidFill>
                        <a:latin typeface="Cambria Math" panose="02040503050406030204" pitchFamily="18" charset="0"/>
                        <a:cs typeface="+mn-ea"/>
                        <a:sym typeface="+mn-lt"/>
                      </a:rPr>
                      <m:t>exp</m:t>
                    </m:r>
                    <m:r>
                      <a:rPr lang="en-US" altLang="zh-CN" sz="1600" b="0" i="1" smtClean="0">
                        <a:solidFill>
                          <a:srgbClr val="000000"/>
                        </a:solidFill>
                        <a:latin typeface="Cambria Math" panose="02040503050406030204" pitchFamily="18" charset="0"/>
                        <a:cs typeface="+mn-ea"/>
                        <a:sym typeface="+mn-lt"/>
                      </a:rPr>
                      <m:t>⁡(−</m:t>
                    </m:r>
                    <m:f>
                      <m:fPr>
                        <m:ctrlPr>
                          <a:rPr lang="en-US" altLang="zh-CN" sz="1600" b="0" i="1" smtClean="0">
                            <a:solidFill>
                              <a:srgbClr val="000000"/>
                            </a:solidFill>
                            <a:latin typeface="Cambria Math" panose="02040503050406030204" pitchFamily="18" charset="0"/>
                            <a:cs typeface="+mn-ea"/>
                            <a:sym typeface="+mn-lt"/>
                          </a:rPr>
                        </m:ctrlPr>
                      </m:fPr>
                      <m:num>
                        <m:sSubSup>
                          <m:sSubSupPr>
                            <m:ctrlPr>
                              <a:rPr lang="en-US" altLang="zh-CN" sz="1600" b="0" i="1" smtClean="0">
                                <a:solidFill>
                                  <a:srgbClr val="000000"/>
                                </a:solidFill>
                                <a:latin typeface="Cambria Math" panose="02040503050406030204" pitchFamily="18" charset="0"/>
                                <a:cs typeface="+mn-ea"/>
                                <a:sym typeface="+mn-lt"/>
                              </a:rPr>
                            </m:ctrlPr>
                          </m:sSubSupPr>
                          <m:e>
                            <m:r>
                              <a:rPr lang="en-US" altLang="zh-CN" sz="1600" b="0" i="1" smtClean="0">
                                <a:solidFill>
                                  <a:srgbClr val="000000"/>
                                </a:solidFill>
                                <a:latin typeface="Cambria Math" panose="02040503050406030204" pitchFamily="18" charset="0"/>
                                <a:cs typeface="+mn-ea"/>
                                <a:sym typeface="+mn-lt"/>
                              </a:rPr>
                              <m:t>𝐸</m:t>
                            </m:r>
                          </m:e>
                          <m:sub>
                            <m:r>
                              <a:rPr lang="en-US" altLang="zh-CN" sz="1600" b="0" i="1" smtClean="0">
                                <a:solidFill>
                                  <a:srgbClr val="000000"/>
                                </a:solidFill>
                                <a:latin typeface="Cambria Math" panose="02040503050406030204" pitchFamily="18" charset="0"/>
                                <a:cs typeface="+mn-ea"/>
                                <a:sym typeface="+mn-lt"/>
                              </a:rPr>
                              <m:t>𝛾</m:t>
                            </m:r>
                          </m:sub>
                          <m:sup>
                            <m:r>
                              <a:rPr lang="en-US" altLang="zh-CN" sz="1600" b="0" i="1" smtClean="0">
                                <a:solidFill>
                                  <a:srgbClr val="000000"/>
                                </a:solidFill>
                                <a:latin typeface="Cambria Math" panose="02040503050406030204" pitchFamily="18" charset="0"/>
                                <a:cs typeface="+mn-ea"/>
                                <a:sym typeface="+mn-lt"/>
                              </a:rPr>
                              <m:t>2</m:t>
                            </m:r>
                          </m:sup>
                        </m:sSubSup>
                      </m:num>
                      <m:den>
                        <m:r>
                          <a:rPr lang="en-US" altLang="zh-CN" sz="1600" b="0" i="1" smtClean="0">
                            <a:solidFill>
                              <a:srgbClr val="000000"/>
                            </a:solidFill>
                            <a:latin typeface="Cambria Math" panose="02040503050406030204" pitchFamily="18" charset="0"/>
                            <a:cs typeface="+mn-ea"/>
                            <a:sym typeface="+mn-lt"/>
                          </a:rPr>
                          <m:t>8</m:t>
                        </m:r>
                        <m:sSup>
                          <m:sSupPr>
                            <m:ctrlPr>
                              <a:rPr lang="en-US" altLang="zh-CN" sz="1600" b="0" i="1" smtClean="0">
                                <a:solidFill>
                                  <a:srgbClr val="000000"/>
                                </a:solidFill>
                                <a:latin typeface="Cambria Math" panose="02040503050406030204" pitchFamily="18" charset="0"/>
                                <a:cs typeface="+mn-ea"/>
                                <a:sym typeface="+mn-lt"/>
                              </a:rPr>
                            </m:ctrlPr>
                          </m:sSupPr>
                          <m:e>
                            <m:r>
                              <a:rPr lang="en-US" altLang="zh-CN" sz="1600" b="0" i="1" smtClean="0">
                                <a:solidFill>
                                  <a:srgbClr val="000000"/>
                                </a:solidFill>
                                <a:latin typeface="Cambria Math" panose="02040503050406030204" pitchFamily="18" charset="0"/>
                                <a:cs typeface="+mn-ea"/>
                                <a:sym typeface="+mn-lt"/>
                              </a:rPr>
                              <m:t>𝛽</m:t>
                            </m:r>
                          </m:e>
                          <m:sup>
                            <m:r>
                              <a:rPr lang="en-US" altLang="zh-CN" sz="1600" b="0" i="1" smtClean="0">
                                <a:solidFill>
                                  <a:srgbClr val="000000"/>
                                </a:solidFill>
                                <a:latin typeface="Cambria Math" panose="02040503050406030204" pitchFamily="18" charset="0"/>
                                <a:cs typeface="+mn-ea"/>
                                <a:sym typeface="+mn-lt"/>
                              </a:rPr>
                              <m:t>2</m:t>
                            </m:r>
                          </m:sup>
                        </m:sSup>
                      </m:den>
                    </m:f>
                    <m:r>
                      <a:rPr lang="en-US" altLang="zh-CN" sz="1600" b="0" i="1" smtClean="0">
                        <a:solidFill>
                          <a:srgbClr val="000000"/>
                        </a:solidFill>
                        <a:latin typeface="Cambria Math" panose="02040503050406030204" pitchFamily="18" charset="0"/>
                        <a:cs typeface="+mn-ea"/>
                        <a:sym typeface="+mn-lt"/>
                      </a:rPr>
                      <m:t>)</m:t>
                    </m:r>
                    <m:sSup>
                      <m:sSupPr>
                        <m:ctrlPr>
                          <a:rPr lang="en-US" altLang="zh-CN" sz="1600" i="1" dirty="0" smtClean="0">
                            <a:solidFill>
                              <a:srgbClr val="023054"/>
                            </a:solidFill>
                            <a:latin typeface="Cambria Math" panose="02040503050406030204" pitchFamily="18" charset="0"/>
                            <a:cs typeface="+mn-ea"/>
                            <a:sym typeface="+mn-lt"/>
                          </a:rPr>
                        </m:ctrlPr>
                      </m:sSupPr>
                      <m:e>
                        <m:r>
                          <a:rPr lang="en-US" altLang="zh-CN" sz="1600" b="0" i="1" dirty="0" smtClean="0">
                            <a:solidFill>
                              <a:srgbClr val="023054"/>
                            </a:solidFill>
                            <a:latin typeface="Cambria Math" panose="02040503050406030204" pitchFamily="18" charset="0"/>
                            <a:cs typeface="+mn-ea"/>
                            <a:sym typeface="+mn-lt"/>
                          </a:rPr>
                          <m:t>.</m:t>
                        </m:r>
                      </m:e>
                      <m:sup>
                        <m:r>
                          <a:rPr lang="en-US" altLang="zh-CN" sz="1600" b="0" i="1" dirty="0" smtClean="0">
                            <a:solidFill>
                              <a:srgbClr val="023054"/>
                            </a:solidFill>
                            <a:latin typeface="Cambria Math" panose="02040503050406030204" pitchFamily="18" charset="0"/>
                            <a:cs typeface="+mn-ea"/>
                            <a:sym typeface="+mn-lt"/>
                          </a:rPr>
                          <m:t>[3]</m:t>
                        </m:r>
                      </m:sup>
                    </m:sSup>
                  </m:oMath>
                </a14:m>
                <a:endParaRPr lang="en-US" altLang="zh-CN" sz="1600" dirty="0">
                  <a:solidFill>
                    <a:srgbClr val="000000"/>
                  </a:solidFill>
                  <a:cs typeface="+mn-ea"/>
                  <a:sym typeface="+mn-lt"/>
                </a:endParaRPr>
              </a:p>
              <a:p>
                <a:pPr marL="171450" indent="-171450">
                  <a:buFont typeface="Wingdings" panose="05000000000000000000" pitchFamily="2" charset="2"/>
                  <a:buChar char="Ø"/>
                  <a:defRPr/>
                </a:pPr>
                <a:r>
                  <a:rPr lang="en-US" altLang="zh-CN" sz="1600" dirty="0">
                    <a:solidFill>
                      <a:srgbClr val="000000"/>
                    </a:solidFill>
                    <a:cs typeface="+mn-ea"/>
                    <a:sym typeface="+mn-lt"/>
                  </a:rPr>
                  <a:t>Efficiency Curve</a:t>
                </a:r>
              </a:p>
              <a:p>
                <a:pPr marL="285750" indent="-285750">
                  <a:buFont typeface="Arial" panose="020B0604020202020204" pitchFamily="34" charset="0"/>
                  <a:buChar char="•"/>
                  <a:defRPr/>
                </a:pPr>
                <a:r>
                  <a:rPr lang="en-US" altLang="zh-CN" sz="1600" dirty="0">
                    <a:solidFill>
                      <a:srgbClr val="000000"/>
                    </a:solidFill>
                    <a:cs typeface="+mn-ea"/>
                    <a:sym typeface="+mn-lt"/>
                  </a:rPr>
                  <a:t>Consider the correlation coefficient of the two parameters of the efficiency curve, and use the  2D Gaussian function for sampling to obtain several sets of correlated parameters, which are put into the simultaneous fitting.</a:t>
                </a:r>
              </a:p>
              <a:p>
                <a:pPr marL="171450" indent="-171450">
                  <a:buFont typeface="Wingdings" panose="05000000000000000000" pitchFamily="2" charset="2"/>
                  <a:buChar char="Ø"/>
                  <a:defRPr/>
                </a:pPr>
                <a:r>
                  <a:rPr lang="en-US" altLang="zh-CN" sz="1600" dirty="0" err="1">
                    <a:solidFill>
                      <a:srgbClr val="000000"/>
                    </a:solidFill>
                    <a:cs typeface="+mn-ea"/>
                    <a:sym typeface="+mn-lt"/>
                  </a:rPr>
                  <a:t>Breit</a:t>
                </a:r>
                <a:r>
                  <a:rPr lang="en-US" altLang="zh-CN" sz="1600" dirty="0">
                    <a:solidFill>
                      <a:srgbClr val="000000"/>
                    </a:solidFill>
                    <a:cs typeface="+mn-ea"/>
                    <a:sym typeface="+mn-lt"/>
                  </a:rPr>
                  <a:t>-Wigner</a:t>
                </a:r>
              </a:p>
              <a:p>
                <a:pPr marL="285750" lvl="0" indent="-285750">
                  <a:buFont typeface="Arial" panose="020B0604020202020204" pitchFamily="34" charset="0"/>
                  <a:buChar char="•"/>
                  <a:defRPr/>
                </a:pPr>
                <a:r>
                  <a:rPr lang="en-US" altLang="zh-CN" sz="1600" dirty="0">
                    <a:solidFill>
                      <a:srgbClr val="000000"/>
                    </a:solidFill>
                    <a:cs typeface="+mn-ea"/>
                    <a:sym typeface="+mn-lt"/>
                  </a:rPr>
                  <a:t>Change the </a:t>
                </a:r>
                <a:r>
                  <a:rPr lang="en-US" altLang="zh-CN" sz="1600" dirty="0"/>
                  <a:t>relativistic </a:t>
                </a:r>
                <a:r>
                  <a:rPr lang="en-US" altLang="zh-CN" sz="1600" dirty="0">
                    <a:solidFill>
                      <a:srgbClr val="000000"/>
                    </a:solidFill>
                    <a:cs typeface="+mn-ea"/>
                    <a:sym typeface="+mn-lt"/>
                  </a:rPr>
                  <a:t>BW form into DIY BW and take the result difference as the systematic uncertainty.</a:t>
                </a:r>
              </a:p>
            </p:txBody>
          </p:sp>
        </mc:Choice>
        <mc:Fallback xmlns="">
          <p:sp>
            <p:nvSpPr>
              <p:cNvPr id="2" name="文本框 1">
                <a:extLst>
                  <a:ext uri="{FF2B5EF4-FFF2-40B4-BE49-F238E27FC236}">
                    <a16:creationId xmlns:a16="http://schemas.microsoft.com/office/drawing/2014/main" id="{008416A5-5D30-DF29-6DDA-C7DD58352403}"/>
                  </a:ext>
                </a:extLst>
              </p:cNvPr>
              <p:cNvSpPr txBox="1">
                <a:spLocks noRot="1" noChangeAspect="1" noMove="1" noResize="1" noEditPoints="1" noAdjustHandles="1" noChangeArrowheads="1" noChangeShapeType="1" noTextEdit="1"/>
              </p:cNvSpPr>
              <p:nvPr/>
            </p:nvSpPr>
            <p:spPr>
              <a:xfrm>
                <a:off x="5407427" y="843275"/>
                <a:ext cx="6160211" cy="4554388"/>
              </a:xfrm>
              <a:prstGeom prst="rect">
                <a:avLst/>
              </a:prstGeom>
              <a:blipFill>
                <a:blip r:embed="rId4"/>
                <a:stretch>
                  <a:fillRect l="-593" t="-669" b="-8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619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943" y="-133555"/>
            <a:ext cx="6296115"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D03F773-14E5-40F5-BB8B-88F06975CA22}"/>
                  </a:ext>
                </a:extLst>
              </p:cNvPr>
              <p:cNvSpPr txBox="1"/>
              <p:nvPr/>
            </p:nvSpPr>
            <p:spPr>
              <a:xfrm>
                <a:off x="6353299" y="795737"/>
                <a:ext cx="5737101" cy="4247317"/>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b="1" dirty="0">
                    <a:solidFill>
                      <a:srgbClr val="000000"/>
                    </a:solidFill>
                    <a:cs typeface="+mn-ea"/>
                    <a:sym typeface="+mn-lt"/>
                  </a:rPr>
                  <a:t>Detector resolution</a:t>
                </a:r>
              </a:p>
              <a:p>
                <a:pPr marL="285750" indent="-285750">
                  <a:buFont typeface="Arial" panose="020B0604020202020204" pitchFamily="34" charset="0"/>
                  <a:buChar char="•"/>
                  <a:defRPr/>
                </a:pPr>
                <a:r>
                  <a:rPr lang="en-US" altLang="zh-CN" dirty="0">
                    <a:solidFill>
                      <a:srgbClr val="000000"/>
                    </a:solidFill>
                    <a:cs typeface="+mn-ea"/>
                    <a:sym typeface="+mn-lt"/>
                  </a:rPr>
                  <a:t>Vary the </a:t>
                </a:r>
                <a14:m>
                  <m:oMath xmlns:m="http://schemas.openxmlformats.org/officeDocument/2006/math">
                    <m:r>
                      <a:rPr lang="en-US" altLang="zh-CN" i="1" dirty="0" smtClean="0">
                        <a:solidFill>
                          <a:srgbClr val="000000"/>
                        </a:solidFill>
                        <a:latin typeface="Cambria Math" panose="02040503050406030204" pitchFamily="18" charset="0"/>
                        <a:cs typeface="+mn-ea"/>
                        <a:sym typeface="+mn-lt"/>
                      </a:rPr>
                      <m:t>𝜎</m:t>
                    </m:r>
                    <m:r>
                      <a:rPr lang="en-US" altLang="zh-CN" i="1" dirty="0" smtClean="0">
                        <a:solidFill>
                          <a:srgbClr val="000000"/>
                        </a:solidFill>
                        <a:latin typeface="Cambria Math" panose="02040503050406030204" pitchFamily="18" charset="0"/>
                        <a:cs typeface="+mn-ea"/>
                        <a:sym typeface="+mn-lt"/>
                      </a:rPr>
                      <m:t> </m:t>
                    </m:r>
                  </m:oMath>
                </a14:m>
                <a:r>
                  <a:rPr lang="en-US" altLang="zh-CN" dirty="0">
                    <a:solidFill>
                      <a:srgbClr val="000000"/>
                    </a:solidFill>
                    <a:cs typeface="+mn-ea"/>
                    <a:sym typeface="+mn-lt"/>
                  </a:rPr>
                  <a:t>of the smeared gaussian within the statistical uncertainty.</a:t>
                </a:r>
              </a:p>
              <a:p>
                <a:pPr>
                  <a:defRPr/>
                </a:pPr>
                <a:endParaRPr lang="en-US" altLang="zh-CN" dirty="0">
                  <a:solidFill>
                    <a:srgbClr val="000000"/>
                  </a:solidFill>
                  <a:cs typeface="+mn-ea"/>
                  <a:sym typeface="+mn-lt"/>
                </a:endParaRPr>
              </a:p>
              <a:p>
                <a:pPr marL="285750" indent="-285750">
                  <a:buFont typeface="Wingdings" panose="05000000000000000000" pitchFamily="2" charset="2"/>
                  <a:buChar char="Ø"/>
                  <a:defRPr/>
                </a:pPr>
                <a14:m>
                  <m:oMath xmlns:m="http://schemas.openxmlformats.org/officeDocument/2006/math">
                    <m:sSub>
                      <m:sSubPr>
                        <m:ctrlPr>
                          <a:rPr lang="en-US" altLang="zh-CN" b="1" i="1" dirty="0" smtClean="0">
                            <a:solidFill>
                              <a:srgbClr val="000000"/>
                            </a:solidFill>
                            <a:latin typeface="Cambria Math" panose="02040503050406030204" pitchFamily="18" charset="0"/>
                            <a:cs typeface="+mn-ea"/>
                            <a:sym typeface="+mn-lt"/>
                          </a:rPr>
                        </m:ctrlPr>
                      </m:sSubPr>
                      <m:e>
                        <m:r>
                          <a:rPr lang="en-US" altLang="zh-CN" b="1" i="1" dirty="0" smtClean="0">
                            <a:solidFill>
                              <a:srgbClr val="000000"/>
                            </a:solidFill>
                            <a:latin typeface="Cambria Math" panose="02040503050406030204" pitchFamily="18" charset="0"/>
                            <a:cs typeface="+mn-ea"/>
                            <a:sym typeface="+mn-lt"/>
                          </a:rPr>
                          <m:t>𝝌</m:t>
                        </m:r>
                      </m:e>
                      <m:sub>
                        <m:r>
                          <a:rPr lang="en-US" altLang="zh-CN" b="1" i="1" dirty="0" smtClean="0">
                            <a:solidFill>
                              <a:srgbClr val="000000"/>
                            </a:solidFill>
                            <a:latin typeface="Cambria Math" panose="02040503050406030204" pitchFamily="18" charset="0"/>
                            <a:cs typeface="+mn-ea"/>
                            <a:sym typeface="+mn-lt"/>
                          </a:rPr>
                          <m:t>𝒄</m:t>
                        </m:r>
                        <m:r>
                          <a:rPr lang="en-US" altLang="zh-CN" b="1" i="1" dirty="0" smtClean="0">
                            <a:solidFill>
                              <a:srgbClr val="000000"/>
                            </a:solidFill>
                            <a:latin typeface="Cambria Math" panose="02040503050406030204" pitchFamily="18" charset="0"/>
                            <a:cs typeface="+mn-ea"/>
                            <a:sym typeface="+mn-lt"/>
                          </a:rPr>
                          <m:t>𝟐</m:t>
                        </m:r>
                      </m:sub>
                    </m:sSub>
                    <m:r>
                      <a:rPr lang="en-US" altLang="zh-CN" b="1" i="1" dirty="0" smtClean="0">
                        <a:solidFill>
                          <a:srgbClr val="000000"/>
                        </a:solidFill>
                        <a:latin typeface="Cambria Math" panose="02040503050406030204" pitchFamily="18" charset="0"/>
                        <a:cs typeface="+mn-ea"/>
                        <a:sym typeface="+mn-lt"/>
                      </a:rPr>
                      <m:t> </m:t>
                    </m:r>
                  </m:oMath>
                </a14:m>
                <a:r>
                  <a:rPr lang="en-US" altLang="zh-CN" b="1" dirty="0">
                    <a:solidFill>
                      <a:srgbClr val="000000"/>
                    </a:solidFill>
                    <a:cs typeface="+mn-ea"/>
                    <a:sym typeface="+mn-lt"/>
                  </a:rPr>
                  <a:t>Mass</a:t>
                </a:r>
              </a:p>
              <a:p>
                <a:pPr marL="285750" indent="-285750">
                  <a:buFont typeface="Arial" panose="020B0604020202020204" pitchFamily="34" charset="0"/>
                  <a:buChar char="•"/>
                  <a:defRPr/>
                </a:pPr>
                <a:r>
                  <a:rPr lang="en-US" altLang="zh-CN" dirty="0">
                    <a:solidFill>
                      <a:srgbClr val="000000"/>
                    </a:solidFill>
                    <a:cs typeface="+mn-ea"/>
                    <a:sym typeface="+mn-lt"/>
                  </a:rPr>
                  <a:t>The mass of </a:t>
                </a:r>
                <a14:m>
                  <m:oMath xmlns:m="http://schemas.openxmlformats.org/officeDocument/2006/math">
                    <m:sSub>
                      <m:sSubPr>
                        <m:ctrlPr>
                          <a:rPr lang="en-US" altLang="zh-CN" i="1" dirty="0" smtClean="0">
                            <a:solidFill>
                              <a:srgbClr val="000000"/>
                            </a:solidFill>
                            <a:latin typeface="Cambria Math" panose="02040503050406030204" pitchFamily="18" charset="0"/>
                            <a:cs typeface="+mn-ea"/>
                            <a:sym typeface="+mn-lt"/>
                          </a:rPr>
                        </m:ctrlPr>
                      </m:sSubPr>
                      <m:e>
                        <m:r>
                          <a:rPr lang="en-US" altLang="zh-CN" i="1" dirty="0" smtClean="0">
                            <a:solidFill>
                              <a:srgbClr val="000000"/>
                            </a:solidFill>
                            <a:latin typeface="Cambria Math" panose="02040503050406030204" pitchFamily="18" charset="0"/>
                            <a:cs typeface="+mn-ea"/>
                            <a:sym typeface="+mn-lt"/>
                          </a:rPr>
                          <m:t>𝜒</m:t>
                        </m:r>
                      </m:e>
                      <m:sub>
                        <m:r>
                          <a:rPr lang="en-US" altLang="zh-CN" b="0" i="1" dirty="0" smtClean="0">
                            <a:solidFill>
                              <a:srgbClr val="000000"/>
                            </a:solidFill>
                            <a:latin typeface="Cambria Math" panose="02040503050406030204" pitchFamily="18" charset="0"/>
                            <a:cs typeface="+mn-ea"/>
                            <a:sym typeface="+mn-lt"/>
                          </a:rPr>
                          <m:t>𝑐</m:t>
                        </m:r>
                        <m:r>
                          <a:rPr lang="en-US" altLang="zh-CN" b="0" i="1" dirty="0" smtClean="0">
                            <a:solidFill>
                              <a:srgbClr val="000000"/>
                            </a:solidFill>
                            <a:latin typeface="Cambria Math" panose="02040503050406030204" pitchFamily="18" charset="0"/>
                            <a:cs typeface="+mn-ea"/>
                            <a:sym typeface="+mn-lt"/>
                          </a:rPr>
                          <m:t>2</m:t>
                        </m:r>
                      </m:sub>
                    </m:sSub>
                  </m:oMath>
                </a14:m>
                <a:r>
                  <a:rPr lang="en-US" altLang="zh-CN" dirty="0">
                    <a:solidFill>
                      <a:srgbClr val="000000"/>
                    </a:solidFill>
                    <a:cs typeface="+mn-ea"/>
                    <a:sym typeface="+mn-lt"/>
                  </a:rPr>
                  <a:t>in PDG is </a:t>
                </a:r>
                <a14:m>
                  <m:oMath xmlns:m="http://schemas.openxmlformats.org/officeDocument/2006/math">
                    <m:r>
                      <a:rPr lang="en-US" altLang="zh-CN" i="1" dirty="0" smtClean="0">
                        <a:solidFill>
                          <a:srgbClr val="000000"/>
                        </a:solidFill>
                        <a:latin typeface="Cambria Math" panose="02040503050406030204" pitchFamily="18" charset="0"/>
                        <a:cs typeface="+mn-ea"/>
                        <a:sym typeface="+mn-lt"/>
                      </a:rPr>
                      <m:t>3556.2</m:t>
                    </m:r>
                    <m:r>
                      <a:rPr lang="en-US" altLang="zh-CN" i="1" dirty="0" smtClean="0">
                        <a:solidFill>
                          <a:srgbClr val="000000"/>
                        </a:solidFill>
                        <a:latin typeface="Cambria Math" panose="02040503050406030204" pitchFamily="18" charset="0"/>
                        <a:cs typeface="+mn-ea"/>
                        <a:sym typeface="+mn-lt"/>
                      </a:rPr>
                      <m:t>𝑀𝑒𝑉</m:t>
                    </m:r>
                  </m:oMath>
                </a14:m>
                <a:r>
                  <a:rPr lang="en-US" altLang="zh-CN" dirty="0">
                    <a:solidFill>
                      <a:srgbClr val="000000"/>
                    </a:solidFill>
                    <a:cs typeface="+mn-ea"/>
                    <a:sym typeface="+mn-lt"/>
                  </a:rPr>
                  <a:t>, while the value from </a:t>
                </a:r>
                <a:r>
                  <a:rPr lang="en-US" altLang="zh-CN" dirty="0" err="1">
                    <a:solidFill>
                      <a:srgbClr val="000000"/>
                    </a:solidFill>
                    <a:cs typeface="+mn-ea"/>
                    <a:sym typeface="+mn-lt"/>
                  </a:rPr>
                  <a:t>LHCb</a:t>
                </a:r>
                <a:r>
                  <a:rPr lang="en-US" altLang="zh-CN" dirty="0">
                    <a:solidFill>
                      <a:srgbClr val="000000"/>
                    </a:solidFill>
                    <a:cs typeface="+mn-ea"/>
                    <a:sym typeface="+mn-lt"/>
                  </a:rPr>
                  <a:t> is </a:t>
                </a:r>
                <a14:m>
                  <m:oMath xmlns:m="http://schemas.openxmlformats.org/officeDocument/2006/math">
                    <m:r>
                      <a:rPr lang="en-US" altLang="zh-CN" i="1" dirty="0">
                        <a:solidFill>
                          <a:srgbClr val="000000"/>
                        </a:solidFill>
                        <a:latin typeface="Cambria Math" panose="02040503050406030204" pitchFamily="18" charset="0"/>
                        <a:cs typeface="+mn-ea"/>
                        <a:sym typeface="+mn-lt"/>
                      </a:rPr>
                      <m:t>3556.</m:t>
                    </m:r>
                    <m:r>
                      <a:rPr lang="en-US" altLang="zh-CN" b="0" i="1" dirty="0" smtClean="0">
                        <a:solidFill>
                          <a:srgbClr val="000000"/>
                        </a:solidFill>
                        <a:latin typeface="Cambria Math" panose="02040503050406030204" pitchFamily="18" charset="0"/>
                        <a:cs typeface="+mn-ea"/>
                        <a:sym typeface="+mn-lt"/>
                      </a:rPr>
                      <m:t>1</m:t>
                    </m:r>
                    <m:r>
                      <a:rPr lang="en-US" altLang="zh-CN" i="1" dirty="0">
                        <a:solidFill>
                          <a:srgbClr val="000000"/>
                        </a:solidFill>
                        <a:latin typeface="Cambria Math" panose="02040503050406030204" pitchFamily="18" charset="0"/>
                        <a:cs typeface="+mn-ea"/>
                        <a:sym typeface="+mn-lt"/>
                      </a:rPr>
                      <m:t>𝑀𝑒𝑉</m:t>
                    </m:r>
                  </m:oMath>
                </a14:m>
                <a:r>
                  <a:rPr lang="en-US" altLang="zh-CN" dirty="0">
                    <a:solidFill>
                      <a:srgbClr val="000000"/>
                    </a:solidFill>
                    <a:cs typeface="+mn-ea"/>
                    <a:sym typeface="+mn-lt"/>
                  </a:rPr>
                  <a:t>. We use the resolution of MC which the mass results get from PDG. The resultant changes on the final results are taken as systematic uncertainties.</a:t>
                </a:r>
              </a:p>
              <a:p>
                <a:pPr marL="285750" indent="-285750">
                  <a:buFont typeface="Wingdings" panose="05000000000000000000" pitchFamily="2" charset="2"/>
                  <a:buChar char="Ø"/>
                  <a:defRPr/>
                </a:pPr>
                <a:r>
                  <a:rPr lang="en-US" altLang="zh-CN" b="1" dirty="0"/>
                  <a:t>Spiral Amplitude Parameter</a:t>
                </a:r>
              </a:p>
              <a:p>
                <a:pPr marL="285750" indent="-285750">
                  <a:buFont typeface="Arial" panose="020B0604020202020204" pitchFamily="34" charset="0"/>
                  <a:buChar char="•"/>
                  <a:defRPr/>
                </a:pPr>
                <a:r>
                  <a:rPr lang="en-US" altLang="zh-CN" dirty="0">
                    <a:solidFill>
                      <a:srgbClr val="000000"/>
                    </a:solidFill>
                    <a:cs typeface="+mn-ea"/>
                    <a:sym typeface="+mn-lt"/>
                  </a:rPr>
                  <a:t>Consider the correlation coefficient of the two parameters of the input values, and used the</a:t>
                </a:r>
              </a:p>
              <a:p>
                <a:pPr>
                  <a:defRPr/>
                </a:pPr>
                <a:r>
                  <a:rPr lang="en-US" altLang="zh-CN" dirty="0">
                    <a:solidFill>
                      <a:srgbClr val="000000"/>
                    </a:solidFill>
                    <a:cs typeface="+mn-ea"/>
                    <a:sym typeface="+mn-lt"/>
                  </a:rPr>
                  <a:t>     2D Gaussian function for sampling to obtain several sets of correlated parameters. </a:t>
                </a:r>
              </a:p>
            </p:txBody>
          </p:sp>
        </mc:Choice>
        <mc:Fallback xmlns="">
          <p:sp>
            <p:nvSpPr>
              <p:cNvPr id="54" name="文本框 53">
                <a:extLst>
                  <a:ext uri="{FF2B5EF4-FFF2-40B4-BE49-F238E27FC236}">
                    <a16:creationId xmlns:a16="http://schemas.microsoft.com/office/drawing/2014/main" id="{4D03F773-14E5-40F5-BB8B-88F06975CA22}"/>
                  </a:ext>
                </a:extLst>
              </p:cNvPr>
              <p:cNvSpPr txBox="1">
                <a:spLocks noRot="1" noChangeAspect="1" noMove="1" noResize="1" noEditPoints="1" noAdjustHandles="1" noChangeArrowheads="1" noChangeShapeType="1" noTextEdit="1"/>
              </p:cNvSpPr>
              <p:nvPr/>
            </p:nvSpPr>
            <p:spPr>
              <a:xfrm>
                <a:off x="6353299" y="795737"/>
                <a:ext cx="5737101" cy="4247317"/>
              </a:xfrm>
              <a:prstGeom prst="rect">
                <a:avLst/>
              </a:prstGeom>
              <a:blipFill>
                <a:blip r:embed="rId3"/>
                <a:stretch>
                  <a:fillRect l="-850" t="-862" r="-1169" b="-14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21E9D4B-2FFF-9550-6FD4-E487908C4AC0}"/>
                  </a:ext>
                </a:extLst>
              </p:cNvPr>
              <p:cNvSpPr txBox="1"/>
              <p:nvPr/>
            </p:nvSpPr>
            <p:spPr>
              <a:xfrm>
                <a:off x="358446" y="822998"/>
                <a:ext cx="6630184" cy="61750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Fitting range</a:t>
                </a:r>
                <a:endParaRPr kumimoji="0" lang="en-US" altLang="zh-CN" sz="1200" b="0" i="0" u="none" strike="noStrike" kern="1200" cap="none" spc="0" normalizeH="0" baseline="0" noProof="0" dirty="0">
                  <a:ln>
                    <a:noFill/>
                  </a:ln>
                  <a:solidFill>
                    <a:srgbClr val="000000"/>
                  </a:solidFill>
                  <a:effectLst/>
                  <a:uLnTx/>
                  <a:uFillTx/>
                  <a:cs typeface="+mn-ea"/>
                  <a:sym typeface="+mn-lt"/>
                </a:endParaRPr>
              </a:p>
              <a:p>
                <a:pPr marL="285750" indent="-285750">
                  <a:buFont typeface="Arial" panose="020B0604020202020204" pitchFamily="34" charset="0"/>
                  <a:buChar char="•"/>
                </a:pPr>
                <a:r>
                  <a:rPr lang="en-US" altLang="zh-CN" dirty="0">
                    <a:solidFill>
                      <a:srgbClr val="000000"/>
                    </a:solidFill>
                    <a:cs typeface="+mn-ea"/>
                    <a:sym typeface="+mn-lt"/>
                  </a:rPr>
                  <a:t>Take a Barlow test to estimate the effect of fitting range. </a:t>
                </a:r>
              </a:p>
              <a:p>
                <a:pPr marL="285750" indent="-285750">
                  <a:buFont typeface="Arial" panose="020B0604020202020204" pitchFamily="34" charset="0"/>
                  <a:buChar char="•"/>
                </a:pPr>
                <a14:m>
                  <m:oMath xmlns:m="http://schemas.openxmlformats.org/officeDocument/2006/math">
                    <m:sSup>
                      <m:sSupPr>
                        <m:ctrlPr>
                          <a:rPr lang="en-US" altLang="zh-CN" i="1">
                            <a:solidFill>
                              <a:srgbClr val="000000"/>
                            </a:solidFill>
                            <a:latin typeface="Cambria Math" panose="02040503050406030204" pitchFamily="18" charset="0"/>
                            <a:cs typeface="+mn-ea"/>
                            <a:sym typeface="+mn-lt"/>
                          </a:rPr>
                        </m:ctrlPr>
                      </m:sSupPr>
                      <m:e>
                        <m:r>
                          <a:rPr lang="en-US" altLang="zh-CN" i="1">
                            <a:solidFill>
                              <a:srgbClr val="000000"/>
                            </a:solidFill>
                            <a:latin typeface="Cambria Math" panose="02040503050406030204" pitchFamily="18" charset="0"/>
                            <a:cs typeface="+mn-ea"/>
                            <a:sym typeface="+mn-lt"/>
                          </a:rPr>
                          <m:t>𝜋</m:t>
                        </m:r>
                      </m:e>
                      <m:sup>
                        <m:r>
                          <a:rPr lang="en-US" altLang="zh-CN" i="1">
                            <a:solidFill>
                              <a:srgbClr val="000000"/>
                            </a:solidFill>
                            <a:latin typeface="Cambria Math" panose="02040503050406030204" pitchFamily="18" charset="0"/>
                            <a:cs typeface="+mn-ea"/>
                            <a:sym typeface="+mn-lt"/>
                          </a:rPr>
                          <m:t>+</m:t>
                        </m:r>
                      </m:sup>
                    </m:sSup>
                    <m:sSup>
                      <m:sSupPr>
                        <m:ctrlPr>
                          <a:rPr lang="en-US" altLang="zh-CN" i="1">
                            <a:solidFill>
                              <a:srgbClr val="000000"/>
                            </a:solidFill>
                            <a:latin typeface="Cambria Math" panose="02040503050406030204" pitchFamily="18" charset="0"/>
                            <a:cs typeface="+mn-ea"/>
                            <a:sym typeface="+mn-lt"/>
                          </a:rPr>
                        </m:ctrlPr>
                      </m:sSupPr>
                      <m:e>
                        <m:r>
                          <a:rPr lang="en-US" altLang="zh-CN" i="1">
                            <a:solidFill>
                              <a:srgbClr val="000000"/>
                            </a:solidFill>
                            <a:latin typeface="Cambria Math" panose="02040503050406030204" pitchFamily="18" charset="0"/>
                            <a:cs typeface="+mn-ea"/>
                            <a:sym typeface="+mn-lt"/>
                          </a:rPr>
                          <m:t>𝜋</m:t>
                        </m:r>
                      </m:e>
                      <m:sup>
                        <m:r>
                          <a:rPr lang="en-US" altLang="zh-CN" i="1">
                            <a:solidFill>
                              <a:srgbClr val="000000"/>
                            </a:solidFill>
                            <a:latin typeface="Cambria Math" panose="02040503050406030204" pitchFamily="18" charset="0"/>
                            <a:cs typeface="+mn-ea"/>
                            <a:sym typeface="+mn-lt"/>
                          </a:rPr>
                          <m:t>−</m:t>
                        </m:r>
                      </m:sup>
                    </m:sSup>
                  </m:oMath>
                </a14:m>
                <a:r>
                  <a:rPr lang="en-US" altLang="zh-CN" dirty="0">
                    <a:solidFill>
                      <a:srgbClr val="000000"/>
                    </a:solidFill>
                    <a:cs typeface="+mn-ea"/>
                    <a:sym typeface="+mn-lt"/>
                  </a:rPr>
                  <a:t> channel: transformed the fitting range of </a:t>
                </a:r>
                <a14:m>
                  <m:oMath xmlns:m="http://schemas.openxmlformats.org/officeDocument/2006/math">
                    <m:sSup>
                      <m:sSupPr>
                        <m:ctrlPr>
                          <a:rPr lang="en-US" altLang="zh-CN" b="0" i="1" smtClean="0">
                            <a:solidFill>
                              <a:srgbClr val="000000"/>
                            </a:solidFill>
                            <a:latin typeface="Cambria Math" panose="02040503050406030204" pitchFamily="18" charset="0"/>
                            <a:cs typeface="+mn-ea"/>
                            <a:sym typeface="+mn-lt"/>
                          </a:rPr>
                        </m:ctrlPr>
                      </m:sSupPr>
                      <m:e>
                        <m:r>
                          <a:rPr lang="en-US" altLang="zh-CN" b="0" i="1" smtClean="0">
                            <a:solidFill>
                              <a:srgbClr val="000000"/>
                            </a:solidFill>
                            <a:latin typeface="Cambria Math" panose="02040503050406030204" pitchFamily="18" charset="0"/>
                            <a:cs typeface="+mn-ea"/>
                            <a:sym typeface="+mn-lt"/>
                          </a:rPr>
                          <m:t>𝜋</m:t>
                        </m:r>
                      </m:e>
                      <m:sup>
                        <m:r>
                          <a:rPr lang="en-US" altLang="zh-CN" b="0" i="1" smtClean="0">
                            <a:solidFill>
                              <a:srgbClr val="000000"/>
                            </a:solidFill>
                            <a:latin typeface="Cambria Math" panose="02040503050406030204" pitchFamily="18" charset="0"/>
                            <a:cs typeface="+mn-ea"/>
                            <a:sym typeface="+mn-lt"/>
                          </a:rPr>
                          <m:t>+</m:t>
                        </m:r>
                      </m:sup>
                    </m:sSup>
                    <m:sSup>
                      <m:sSupPr>
                        <m:ctrlPr>
                          <a:rPr lang="en-US" altLang="zh-CN" b="0" i="1" smtClean="0">
                            <a:solidFill>
                              <a:srgbClr val="000000"/>
                            </a:solidFill>
                            <a:latin typeface="Cambria Math" panose="02040503050406030204" pitchFamily="18" charset="0"/>
                            <a:cs typeface="+mn-ea"/>
                            <a:sym typeface="+mn-lt"/>
                          </a:rPr>
                        </m:ctrlPr>
                      </m:sSupPr>
                      <m:e>
                        <m:r>
                          <a:rPr lang="en-US" altLang="zh-CN" b="0" i="1" smtClean="0">
                            <a:solidFill>
                              <a:srgbClr val="000000"/>
                            </a:solidFill>
                            <a:latin typeface="Cambria Math" panose="02040503050406030204" pitchFamily="18" charset="0"/>
                            <a:cs typeface="+mn-ea"/>
                            <a:sym typeface="+mn-lt"/>
                          </a:rPr>
                          <m:t>𝜋</m:t>
                        </m:r>
                      </m:e>
                      <m:sup>
                        <m:r>
                          <a:rPr lang="en-US" altLang="zh-CN" b="0" i="1" smtClean="0">
                            <a:solidFill>
                              <a:srgbClr val="000000"/>
                            </a:solidFill>
                            <a:latin typeface="Cambria Math" panose="02040503050406030204" pitchFamily="18" charset="0"/>
                            <a:cs typeface="+mn-ea"/>
                            <a:sym typeface="+mn-lt"/>
                          </a:rPr>
                          <m:t>−</m:t>
                        </m:r>
                      </m:sup>
                    </m:sSup>
                  </m:oMath>
                </a14:m>
                <a:r>
                  <a:rPr lang="en-US" altLang="zh-CN" dirty="0">
                    <a:solidFill>
                      <a:srgbClr val="000000"/>
                    </a:solidFill>
                    <a:cs typeface="+mn-ea"/>
                    <a:sym typeface="+mn-lt"/>
                  </a:rPr>
                  <a:t> </a:t>
                </a:r>
              </a:p>
              <a:p>
                <a:pPr marL="285750" indent="-285750">
                  <a:buFont typeface="Arial" panose="020B0604020202020204" pitchFamily="34" charset="0"/>
                  <a:buChar char="•"/>
                </a:pPr>
                <a:r>
                  <a:rPr lang="en-US" altLang="zh-CN" dirty="0">
                    <a:solidFill>
                      <a:srgbClr val="000000"/>
                    </a:solidFill>
                    <a:cs typeface="+mn-ea"/>
                    <a:sym typeface="+mn-lt"/>
                  </a:rPr>
                  <a:t>from 3.3∼3.6 to 3.29∼3.6, 3.295∼3.6, 3.3∼3.605, 3.3∼3.61</a:t>
                </a:r>
              </a:p>
              <a:p>
                <a:pPr marL="285750" indent="-285750">
                  <a:buFont typeface="Arial" panose="020B0604020202020204" pitchFamily="34" charset="0"/>
                  <a:buChar char="•"/>
                </a:pPr>
                <a:r>
                  <a:rPr lang="en-US" altLang="zh-CN" dirty="0">
                    <a:solidFill>
                      <a:srgbClr val="000000"/>
                    </a:solidFill>
                    <a:cs typeface="+mn-ea"/>
                    <a:sym typeface="+mn-lt"/>
                  </a:rPr>
                  <a:t> respectively, resulting error was within 1 </a:t>
                </a:r>
                <a14:m>
                  <m:oMath xmlns:m="http://schemas.openxmlformats.org/officeDocument/2006/math">
                    <m:r>
                      <a:rPr lang="en-US" altLang="zh-CN" b="0" i="1" smtClean="0">
                        <a:solidFill>
                          <a:srgbClr val="000000"/>
                        </a:solidFill>
                        <a:latin typeface="Cambria Math" panose="02040503050406030204" pitchFamily="18" charset="0"/>
                        <a:cs typeface="+mn-ea"/>
                        <a:sym typeface="+mn-lt"/>
                      </a:rPr>
                      <m:t>𝜎</m:t>
                    </m:r>
                  </m:oMath>
                </a14:m>
                <a:r>
                  <a:rPr lang="en-US" altLang="zh-CN" dirty="0">
                    <a:solidFill>
                      <a:srgbClr val="000000"/>
                    </a:solidFill>
                    <a:cs typeface="+mn-ea"/>
                    <a:sym typeface="+mn-lt"/>
                  </a:rPr>
                  <a:t>.</a:t>
                </a:r>
              </a:p>
              <a:p>
                <a:pPr marL="285750" indent="-285750">
                  <a:buFont typeface="Arial" panose="020B0604020202020204" pitchFamily="34" charset="0"/>
                  <a:buChar char="•"/>
                </a:pPr>
                <a14:m>
                  <m:oMath xmlns:m="http://schemas.openxmlformats.org/officeDocument/2006/math">
                    <m:sSup>
                      <m:sSupPr>
                        <m:ctrlPr>
                          <a:rPr lang="en-US" altLang="zh-CN" i="1">
                            <a:solidFill>
                              <a:srgbClr val="000000"/>
                            </a:solidFill>
                            <a:latin typeface="Cambria Math" panose="02040503050406030204" pitchFamily="18" charset="0"/>
                            <a:cs typeface="+mn-ea"/>
                            <a:sym typeface="+mn-lt"/>
                          </a:rPr>
                        </m:ctrlPr>
                      </m:sSupPr>
                      <m:e>
                        <m:r>
                          <a:rPr lang="en-US" altLang="zh-CN" i="1">
                            <a:solidFill>
                              <a:srgbClr val="000000"/>
                            </a:solidFill>
                            <a:latin typeface="Cambria Math" panose="02040503050406030204" pitchFamily="18" charset="0"/>
                            <a:cs typeface="+mn-ea"/>
                            <a:sym typeface="+mn-lt"/>
                          </a:rPr>
                          <m:t>𝐾</m:t>
                        </m:r>
                      </m:e>
                      <m:sup>
                        <m:r>
                          <a:rPr lang="en-US" altLang="zh-CN" i="1">
                            <a:solidFill>
                              <a:srgbClr val="000000"/>
                            </a:solidFill>
                            <a:latin typeface="Cambria Math" panose="02040503050406030204" pitchFamily="18" charset="0"/>
                            <a:cs typeface="+mn-ea"/>
                            <a:sym typeface="+mn-lt"/>
                          </a:rPr>
                          <m:t>+</m:t>
                        </m:r>
                      </m:sup>
                    </m:sSup>
                    <m:sSup>
                      <m:sSupPr>
                        <m:ctrlPr>
                          <a:rPr lang="en-US" altLang="zh-CN" i="1">
                            <a:solidFill>
                              <a:srgbClr val="000000"/>
                            </a:solidFill>
                            <a:latin typeface="Cambria Math" panose="02040503050406030204" pitchFamily="18" charset="0"/>
                            <a:cs typeface="+mn-ea"/>
                            <a:sym typeface="+mn-lt"/>
                          </a:rPr>
                        </m:ctrlPr>
                      </m:sSupPr>
                      <m:e>
                        <m:r>
                          <a:rPr lang="en-US" altLang="zh-CN" i="1">
                            <a:solidFill>
                              <a:srgbClr val="000000"/>
                            </a:solidFill>
                            <a:latin typeface="Cambria Math" panose="02040503050406030204" pitchFamily="18" charset="0"/>
                            <a:cs typeface="+mn-ea"/>
                            <a:sym typeface="+mn-lt"/>
                          </a:rPr>
                          <m:t>𝐾</m:t>
                        </m:r>
                      </m:e>
                      <m:sup>
                        <m:r>
                          <a:rPr lang="en-US" altLang="zh-CN" i="1">
                            <a:solidFill>
                              <a:srgbClr val="000000"/>
                            </a:solidFill>
                            <a:latin typeface="Cambria Math" panose="02040503050406030204" pitchFamily="18" charset="0"/>
                            <a:cs typeface="+mn-ea"/>
                            <a:sym typeface="+mn-lt"/>
                          </a:rPr>
                          <m:t>−</m:t>
                        </m:r>
                      </m:sup>
                    </m:sSup>
                  </m:oMath>
                </a14:m>
                <a:r>
                  <a:rPr lang="en-US" altLang="zh-CN" dirty="0">
                    <a:solidFill>
                      <a:srgbClr val="000000"/>
                    </a:solidFill>
                    <a:cs typeface="+mn-ea"/>
                    <a:sym typeface="+mn-lt"/>
                  </a:rPr>
                  <a:t> channel: same as above, resulting error was within 1 </a:t>
                </a:r>
                <a14:m>
                  <m:oMath xmlns:m="http://schemas.openxmlformats.org/officeDocument/2006/math">
                    <m:r>
                      <a:rPr lang="en-US" altLang="zh-CN" i="1">
                        <a:solidFill>
                          <a:srgbClr val="000000"/>
                        </a:solidFill>
                        <a:latin typeface="Cambria Math" panose="02040503050406030204" pitchFamily="18" charset="0"/>
                        <a:cs typeface="+mn-ea"/>
                        <a:sym typeface="+mn-lt"/>
                      </a:rPr>
                      <m:t>𝜎</m:t>
                    </m:r>
                  </m:oMath>
                </a14:m>
                <a:r>
                  <a:rPr lang="en-US" altLang="zh-CN" dirty="0">
                    <a:solidFill>
                      <a:srgbClr val="000000"/>
                    </a:solidFill>
                    <a:cs typeface="+mn-ea"/>
                    <a:sym typeface="+mn-lt"/>
                  </a:rPr>
                  <a:t>.</a:t>
                </a:r>
              </a:p>
              <a:p>
                <a:pPr marL="285750" indent="-285750">
                  <a:buFont typeface="Arial" panose="020B0604020202020204" pitchFamily="34" charset="0"/>
                  <a:buChar char="•"/>
                </a:pPr>
                <a:endParaRPr lang="en-US" altLang="zh-CN" dirty="0">
                  <a:solidFill>
                    <a:srgbClr val="000000"/>
                  </a:solidFill>
                  <a:cs typeface="+mn-ea"/>
                  <a:sym typeface="+mn-lt"/>
                </a:endParaRPr>
              </a:p>
              <a:p>
                <a:pPr marL="285750" indent="-285750">
                  <a:buFont typeface="Wingdings" panose="05000000000000000000" pitchFamily="2" charset="2"/>
                  <a:buChar char="Ø"/>
                  <a:defRPr/>
                </a:pPr>
                <a:r>
                  <a:rPr lang="en-US" altLang="zh-CN" b="1" dirty="0">
                    <a:solidFill>
                      <a:srgbClr val="000000"/>
                    </a:solidFill>
                    <a:cs typeface="+mn-ea"/>
                    <a:sym typeface="+mn-lt"/>
                  </a:rPr>
                  <a:t>Tracking detection</a:t>
                </a:r>
              </a:p>
              <a:p>
                <a:pPr marL="285750" lvl="0" indent="-285750">
                  <a:buFont typeface="Arial" panose="020B0604020202020204" pitchFamily="34" charset="0"/>
                  <a:buChar char="•"/>
                  <a:defRPr/>
                </a:pPr>
                <a:r>
                  <a:rPr lang="en-US" altLang="zh-CN" dirty="0">
                    <a:solidFill>
                      <a:srgbClr val="000000"/>
                    </a:solidFill>
                    <a:cs typeface="+mn-ea"/>
                    <a:sym typeface="+mn-lt"/>
                  </a:rPr>
                  <a:t>Using kaon tracking corrected parameters(</a:t>
                </a:r>
                <a:r>
                  <a:rPr lang="en-US" altLang="zh-CN" dirty="0">
                    <a:solidFill>
                      <a:srgbClr val="012F53"/>
                    </a:solidFill>
                    <a:cs typeface="+mn-ea"/>
                    <a:sym typeface="+mn-lt"/>
                  </a:rPr>
                  <a:t>from</a:t>
                </a:r>
              </a:p>
              <a:p>
                <a:pPr marL="285750" lvl="0" indent="-285750">
                  <a:buFont typeface="Arial" panose="020B0604020202020204" pitchFamily="34" charset="0"/>
                  <a:buChar char="•"/>
                  <a:defRPr/>
                </a:pPr>
                <a:r>
                  <a:rPr lang="en-US" altLang="zh-CN" dirty="0">
                    <a:solidFill>
                      <a:srgbClr val="012F53"/>
                    </a:solidFill>
                    <a:cs typeface="+mn-ea"/>
                    <a:sym typeface="+mn-lt"/>
                  </a:rPr>
                  <a:t> </a:t>
                </a:r>
                <a14:m>
                  <m:oMath xmlns:m="http://schemas.openxmlformats.org/officeDocument/2006/math">
                    <m:r>
                      <a:rPr lang="en-US" altLang="zh-CN" i="1">
                        <a:solidFill>
                          <a:srgbClr val="012F53"/>
                        </a:solidFill>
                        <a:latin typeface="Cambria Math" panose="02040503050406030204" pitchFamily="18" charset="0"/>
                        <a:cs typeface="+mn-ea"/>
                        <a:sym typeface="+mn-lt"/>
                      </a:rPr>
                      <m:t>𝐽</m:t>
                    </m:r>
                    <m:r>
                      <a:rPr lang="en-US" altLang="zh-CN" i="1">
                        <a:solidFill>
                          <a:srgbClr val="012F53"/>
                        </a:solidFill>
                        <a:latin typeface="Cambria Math" panose="02040503050406030204" pitchFamily="18" charset="0"/>
                        <a:cs typeface="+mn-ea"/>
                        <a:sym typeface="+mn-lt"/>
                      </a:rPr>
                      <m:t>/</m:t>
                    </m:r>
                    <m:r>
                      <a:rPr lang="en-US" altLang="zh-CN" i="1">
                        <a:solidFill>
                          <a:srgbClr val="012F53"/>
                        </a:solidFill>
                        <a:latin typeface="Cambria Math" panose="02040503050406030204" pitchFamily="18" charset="0"/>
                        <a:cs typeface="+mn-ea"/>
                        <a:sym typeface="+mn-lt"/>
                      </a:rPr>
                      <m:t>𝜓</m:t>
                    </m:r>
                    <m:r>
                      <a:rPr lang="en-US" altLang="zh-CN" i="1">
                        <a:solidFill>
                          <a:srgbClr val="012F53"/>
                        </a:solidFill>
                        <a:latin typeface="Cambria Math" panose="02040503050406030204" pitchFamily="18" charset="0"/>
                        <a:cs typeface="+mn-ea"/>
                        <a:sym typeface="+mn-lt"/>
                      </a:rPr>
                      <m:t> →</m:t>
                    </m:r>
                    <m:sSubSup>
                      <m:sSubSupPr>
                        <m:ctrlPr>
                          <a:rPr lang="en-US" altLang="zh-CN" i="1">
                            <a:solidFill>
                              <a:srgbClr val="012F53"/>
                            </a:solidFill>
                            <a:latin typeface="Cambria Math" panose="02040503050406030204" pitchFamily="18" charset="0"/>
                            <a:cs typeface="+mn-ea"/>
                            <a:sym typeface="+mn-lt"/>
                          </a:rPr>
                        </m:ctrlPr>
                      </m:sSubSupPr>
                      <m:e>
                        <m:r>
                          <a:rPr lang="en-US" altLang="zh-CN" i="1">
                            <a:solidFill>
                              <a:srgbClr val="012F53"/>
                            </a:solidFill>
                            <a:latin typeface="Cambria Math" panose="02040503050406030204" pitchFamily="18" charset="0"/>
                            <a:cs typeface="+mn-ea"/>
                            <a:sym typeface="+mn-lt"/>
                          </a:rPr>
                          <m:t>𝐾</m:t>
                        </m:r>
                      </m:e>
                      <m:sub>
                        <m:r>
                          <a:rPr lang="en-US" altLang="zh-CN" i="1">
                            <a:solidFill>
                              <a:srgbClr val="012F53"/>
                            </a:solidFill>
                            <a:latin typeface="Cambria Math" panose="02040503050406030204" pitchFamily="18" charset="0"/>
                            <a:cs typeface="+mn-ea"/>
                            <a:sym typeface="+mn-lt"/>
                          </a:rPr>
                          <m:t>𝑆</m:t>
                        </m:r>
                      </m:sub>
                      <m:sup>
                        <m:r>
                          <a:rPr lang="en-US" altLang="zh-CN" i="1">
                            <a:solidFill>
                              <a:srgbClr val="012F53"/>
                            </a:solidFill>
                            <a:latin typeface="Cambria Math" panose="02040503050406030204" pitchFamily="18" charset="0"/>
                            <a:cs typeface="+mn-ea"/>
                            <a:sym typeface="+mn-lt"/>
                          </a:rPr>
                          <m:t>0</m:t>
                        </m:r>
                      </m:sup>
                    </m:sSubSup>
                    <m:sSup>
                      <m:sSupPr>
                        <m:ctrlPr>
                          <a:rPr lang="en-US" altLang="zh-CN" i="1">
                            <a:solidFill>
                              <a:srgbClr val="012F53"/>
                            </a:solidFill>
                            <a:latin typeface="Cambria Math" panose="02040503050406030204" pitchFamily="18" charset="0"/>
                            <a:cs typeface="+mn-ea"/>
                            <a:sym typeface="+mn-lt"/>
                          </a:rPr>
                        </m:ctrlPr>
                      </m:sSupPr>
                      <m:e>
                        <m:r>
                          <a:rPr lang="en-US" altLang="zh-CN" i="1">
                            <a:solidFill>
                              <a:srgbClr val="012F53"/>
                            </a:solidFill>
                            <a:latin typeface="Cambria Math" panose="02040503050406030204" pitchFamily="18" charset="0"/>
                            <a:cs typeface="+mn-ea"/>
                            <a:sym typeface="+mn-lt"/>
                          </a:rPr>
                          <m:t>𝐾</m:t>
                        </m:r>
                      </m:e>
                      <m:sup>
                        <m:r>
                          <a:rPr lang="en-US" altLang="zh-CN" i="1">
                            <a:solidFill>
                              <a:srgbClr val="012F53"/>
                            </a:solidFill>
                            <a:latin typeface="Cambria Math" panose="02040503050406030204" pitchFamily="18" charset="0"/>
                            <a:cs typeface="+mn-ea"/>
                            <a:sym typeface="+mn-lt"/>
                          </a:rPr>
                          <m:t>±</m:t>
                        </m:r>
                      </m:sup>
                    </m:sSup>
                    <m:sSup>
                      <m:sSupPr>
                        <m:ctrlPr>
                          <a:rPr lang="en-US" altLang="zh-CN" i="1">
                            <a:solidFill>
                              <a:srgbClr val="012F53"/>
                            </a:solidFill>
                            <a:latin typeface="Cambria Math" panose="02040503050406030204" pitchFamily="18" charset="0"/>
                            <a:cs typeface="+mn-ea"/>
                            <a:sym typeface="+mn-lt"/>
                          </a:rPr>
                        </m:ctrlPr>
                      </m:sSupPr>
                      <m:e>
                        <m:r>
                          <a:rPr lang="en-US" altLang="zh-CN" i="1">
                            <a:solidFill>
                              <a:srgbClr val="012F53"/>
                            </a:solidFill>
                            <a:latin typeface="Cambria Math" panose="02040503050406030204" pitchFamily="18" charset="0"/>
                            <a:cs typeface="+mn-ea"/>
                            <a:sym typeface="+mn-lt"/>
                          </a:rPr>
                          <m:t>𝜋</m:t>
                        </m:r>
                      </m:e>
                      <m:sup>
                        <m:r>
                          <a:rPr lang="en-US" altLang="zh-CN" i="1">
                            <a:solidFill>
                              <a:srgbClr val="012F53"/>
                            </a:solidFill>
                            <a:latin typeface="Cambria Math" panose="02040503050406030204" pitchFamily="18" charset="0"/>
                            <a:cs typeface="+mn-ea"/>
                            <a:sym typeface="+mn-lt"/>
                          </a:rPr>
                          <m:t>∓</m:t>
                        </m:r>
                      </m:sup>
                    </m:sSup>
                    <m:r>
                      <a:rPr lang="en-US" altLang="zh-CN" i="1">
                        <a:solidFill>
                          <a:srgbClr val="012F53"/>
                        </a:solidFill>
                        <a:latin typeface="Cambria Math" panose="02040503050406030204" pitchFamily="18" charset="0"/>
                        <a:cs typeface="+mn-ea"/>
                        <a:sym typeface="+mn-lt"/>
                      </a:rPr>
                      <m:t>→</m:t>
                    </m:r>
                    <m:r>
                      <a:rPr lang="en-US" altLang="zh-CN" i="1">
                        <a:solidFill>
                          <a:srgbClr val="012F53"/>
                        </a:solidFill>
                        <a:latin typeface="Cambria Math" panose="02040503050406030204" pitchFamily="18" charset="0"/>
                        <a:cs typeface="+mn-ea"/>
                        <a:sym typeface="+mn-lt"/>
                      </a:rPr>
                      <m:t>𝐾</m:t>
                    </m:r>
                    <m:r>
                      <a:rPr lang="en-US" altLang="zh-CN" i="1">
                        <a:solidFill>
                          <a:srgbClr val="012F53"/>
                        </a:solidFill>
                        <a:latin typeface="Cambria Math" panose="02040503050406030204" pitchFamily="18" charset="0"/>
                        <a:cs typeface="+mn-ea"/>
                        <a:sym typeface="+mn-lt"/>
                      </a:rPr>
                      <m:t>𝜋𝜋𝜋</m:t>
                    </m:r>
                    <m:r>
                      <a:rPr lang="en-US" altLang="zh-CN">
                        <a:solidFill>
                          <a:srgbClr val="012F53"/>
                        </a:solidFill>
                        <a:latin typeface="Cambria Math" panose="02040503050406030204" pitchFamily="18" charset="0"/>
                        <a:cs typeface="+mn-ea"/>
                        <a:sym typeface="+mn-lt"/>
                      </a:rPr>
                      <m:t>  </m:t>
                    </m:r>
                  </m:oMath>
                </a14:m>
                <a:r>
                  <a:rPr lang="en-US" altLang="zh-CN" dirty="0">
                    <a:solidFill>
                      <a:srgbClr val="012F53"/>
                    </a:solidFill>
                    <a:cs typeface="+mn-ea"/>
                    <a:sym typeface="+mn-lt"/>
                  </a:rPr>
                  <a:t>study</a:t>
                </a:r>
                <a:r>
                  <a:rPr lang="en-US" altLang="zh-CN" dirty="0">
                    <a:solidFill>
                      <a:srgbClr val="000000"/>
                    </a:solidFill>
                    <a:cs typeface="+mn-ea"/>
                    <a:sym typeface="+mn-lt"/>
                  </a:rPr>
                  <a:t>) and pion parameters</a:t>
                </a:r>
              </a:p>
              <a:p>
                <a:pPr marL="285750" lvl="0" indent="-285750">
                  <a:buFont typeface="Arial" panose="020B0604020202020204" pitchFamily="34" charset="0"/>
                  <a:buChar char="•"/>
                  <a:defRPr/>
                </a:pPr>
                <a:r>
                  <a:rPr lang="en-US" altLang="zh-CN" dirty="0">
                    <a:solidFill>
                      <a:srgbClr val="000000"/>
                    </a:solidFill>
                    <a:cs typeface="+mn-ea"/>
                    <a:sym typeface="+mn-lt"/>
                  </a:rPr>
                  <a:t> (</a:t>
                </a:r>
                <a:r>
                  <a:rPr lang="en-US" altLang="zh-CN" dirty="0">
                    <a:solidFill>
                      <a:srgbClr val="012F53"/>
                    </a:solidFill>
                    <a:cs typeface="+mn-ea"/>
                    <a:sym typeface="+mn-lt"/>
                  </a:rPr>
                  <a:t>from </a:t>
                </a:r>
                <a14:m>
                  <m:oMath xmlns:m="http://schemas.openxmlformats.org/officeDocument/2006/math">
                    <m:sSup>
                      <m:sSupPr>
                        <m:ctrlPr>
                          <a:rPr lang="en-US" altLang="zh-CN" i="1">
                            <a:solidFill>
                              <a:srgbClr val="012F53"/>
                            </a:solidFill>
                            <a:latin typeface="Cambria Math" panose="02040503050406030204" pitchFamily="18" charset="0"/>
                            <a:cs typeface="+mn-ea"/>
                            <a:sym typeface="+mn-lt"/>
                          </a:rPr>
                        </m:ctrlPr>
                      </m:sSupPr>
                      <m:e>
                        <m:r>
                          <a:rPr lang="en-US" altLang="zh-CN" i="1">
                            <a:solidFill>
                              <a:srgbClr val="012F53"/>
                            </a:solidFill>
                            <a:latin typeface="Cambria Math" panose="02040503050406030204" pitchFamily="18" charset="0"/>
                            <a:cs typeface="+mn-ea"/>
                            <a:sym typeface="+mn-lt"/>
                          </a:rPr>
                          <m:t>𝑒</m:t>
                        </m:r>
                      </m:e>
                      <m:sup>
                        <m:r>
                          <a:rPr lang="en-US" altLang="zh-CN" i="1">
                            <a:solidFill>
                              <a:srgbClr val="012F53"/>
                            </a:solidFill>
                            <a:latin typeface="Cambria Math" panose="02040503050406030204" pitchFamily="18" charset="0"/>
                            <a:cs typeface="+mn-ea"/>
                            <a:sym typeface="+mn-lt"/>
                          </a:rPr>
                          <m:t>+</m:t>
                        </m:r>
                      </m:sup>
                    </m:sSup>
                    <m:sSup>
                      <m:sSupPr>
                        <m:ctrlPr>
                          <a:rPr lang="en-US" altLang="zh-CN" i="1">
                            <a:solidFill>
                              <a:srgbClr val="012F53"/>
                            </a:solidFill>
                            <a:latin typeface="Cambria Math" panose="02040503050406030204" pitchFamily="18" charset="0"/>
                            <a:cs typeface="+mn-ea"/>
                            <a:sym typeface="+mn-lt"/>
                          </a:rPr>
                        </m:ctrlPr>
                      </m:sSupPr>
                      <m:e>
                        <m:r>
                          <a:rPr lang="en-US" altLang="zh-CN" i="1">
                            <a:solidFill>
                              <a:srgbClr val="012F53"/>
                            </a:solidFill>
                            <a:latin typeface="Cambria Math" panose="02040503050406030204" pitchFamily="18" charset="0"/>
                            <a:cs typeface="+mn-ea"/>
                            <a:sym typeface="+mn-lt"/>
                          </a:rPr>
                          <m:t>𝑒</m:t>
                        </m:r>
                      </m:e>
                      <m:sup>
                        <m:r>
                          <a:rPr lang="en-US" altLang="zh-CN" i="1">
                            <a:solidFill>
                              <a:srgbClr val="012F53"/>
                            </a:solidFill>
                            <a:latin typeface="Cambria Math" panose="02040503050406030204" pitchFamily="18" charset="0"/>
                            <a:cs typeface="+mn-ea"/>
                            <a:sym typeface="+mn-lt"/>
                          </a:rPr>
                          <m:t>−</m:t>
                        </m:r>
                      </m:sup>
                    </m:sSup>
                    <m:r>
                      <a:rPr lang="en-US" altLang="zh-CN" i="1">
                        <a:solidFill>
                          <a:srgbClr val="012F53"/>
                        </a:solidFill>
                        <a:latin typeface="Cambria Math" panose="02040503050406030204" pitchFamily="18" charset="0"/>
                        <a:cs typeface="+mn-ea"/>
                        <a:sym typeface="+mn-lt"/>
                      </a:rPr>
                      <m:t>→</m:t>
                    </m:r>
                    <m:sSup>
                      <m:sSupPr>
                        <m:ctrlPr>
                          <a:rPr lang="en-US" altLang="zh-CN" i="1">
                            <a:solidFill>
                              <a:srgbClr val="012F53"/>
                            </a:solidFill>
                            <a:latin typeface="Cambria Math" panose="02040503050406030204" pitchFamily="18" charset="0"/>
                            <a:cs typeface="+mn-ea"/>
                            <a:sym typeface="+mn-lt"/>
                          </a:rPr>
                        </m:ctrlPr>
                      </m:sSupPr>
                      <m:e>
                        <m:r>
                          <a:rPr lang="en-US" altLang="zh-CN" i="1">
                            <a:solidFill>
                              <a:srgbClr val="012F53"/>
                            </a:solidFill>
                            <a:latin typeface="Cambria Math" panose="02040503050406030204" pitchFamily="18" charset="0"/>
                            <a:cs typeface="+mn-ea"/>
                            <a:sym typeface="+mn-lt"/>
                          </a:rPr>
                          <m:t>𝜋</m:t>
                        </m:r>
                      </m:e>
                      <m:sup>
                        <m:r>
                          <a:rPr lang="en-US" altLang="zh-CN" i="1">
                            <a:solidFill>
                              <a:srgbClr val="012F53"/>
                            </a:solidFill>
                            <a:latin typeface="Cambria Math" panose="02040503050406030204" pitchFamily="18" charset="0"/>
                            <a:cs typeface="+mn-ea"/>
                            <a:sym typeface="+mn-lt"/>
                          </a:rPr>
                          <m:t>+</m:t>
                        </m:r>
                      </m:sup>
                    </m:sSup>
                    <m:sSup>
                      <m:sSupPr>
                        <m:ctrlPr>
                          <a:rPr lang="en-US" altLang="zh-CN" i="1">
                            <a:solidFill>
                              <a:srgbClr val="012F53"/>
                            </a:solidFill>
                            <a:latin typeface="Cambria Math" panose="02040503050406030204" pitchFamily="18" charset="0"/>
                            <a:cs typeface="+mn-ea"/>
                            <a:sym typeface="+mn-lt"/>
                          </a:rPr>
                        </m:ctrlPr>
                      </m:sSupPr>
                      <m:e>
                        <m:r>
                          <a:rPr lang="en-US" altLang="zh-CN" i="1">
                            <a:solidFill>
                              <a:srgbClr val="012F53"/>
                            </a:solidFill>
                            <a:latin typeface="Cambria Math" panose="02040503050406030204" pitchFamily="18" charset="0"/>
                            <a:cs typeface="+mn-ea"/>
                            <a:sym typeface="+mn-lt"/>
                          </a:rPr>
                          <m:t>𝜋</m:t>
                        </m:r>
                      </m:e>
                      <m:sup>
                        <m:r>
                          <a:rPr lang="en-US" altLang="zh-CN" i="1">
                            <a:solidFill>
                              <a:srgbClr val="012F53"/>
                            </a:solidFill>
                            <a:latin typeface="Cambria Math" panose="02040503050406030204" pitchFamily="18" charset="0"/>
                            <a:cs typeface="+mn-ea"/>
                            <a:sym typeface="+mn-lt"/>
                          </a:rPr>
                          <m:t>−</m:t>
                        </m:r>
                      </m:sup>
                    </m:sSup>
                    <m:r>
                      <m:rPr>
                        <m:sty m:val="p"/>
                      </m:rPr>
                      <a:rPr lang="en-US" altLang="zh-CN">
                        <a:solidFill>
                          <a:srgbClr val="012F53"/>
                        </a:solidFill>
                        <a:latin typeface="Cambria Math" panose="02040503050406030204" pitchFamily="18" charset="0"/>
                        <a:cs typeface="+mn-ea"/>
                        <a:sym typeface="+mn-lt"/>
                      </a:rPr>
                      <m:t>J</m:t>
                    </m:r>
                    <m:r>
                      <a:rPr lang="en-US" altLang="zh-CN" i="1">
                        <a:solidFill>
                          <a:srgbClr val="012F53"/>
                        </a:solidFill>
                        <a:latin typeface="Cambria Math" panose="02040503050406030204" pitchFamily="18" charset="0"/>
                        <a:cs typeface="+mn-ea"/>
                        <a:sym typeface="+mn-lt"/>
                      </a:rPr>
                      <m:t>/</m:t>
                    </m:r>
                    <m:r>
                      <a:rPr lang="en-US" altLang="zh-CN" i="1">
                        <a:solidFill>
                          <a:srgbClr val="012F53"/>
                        </a:solidFill>
                        <a:latin typeface="Cambria Math" panose="02040503050406030204" pitchFamily="18" charset="0"/>
                        <a:cs typeface="+mn-ea"/>
                        <a:sym typeface="+mn-lt"/>
                      </a:rPr>
                      <m:t>𝜓</m:t>
                    </m:r>
                  </m:oMath>
                </a14:m>
                <a:r>
                  <a:rPr lang="en-US" altLang="zh-CN" dirty="0">
                    <a:solidFill>
                      <a:srgbClr val="012F53"/>
                    </a:solidFill>
                    <a:cs typeface="+mn-ea"/>
                    <a:sym typeface="+mn-lt"/>
                  </a:rPr>
                  <a:t> study</a:t>
                </a:r>
                <a:r>
                  <a:rPr lang="en-US" altLang="zh-CN" dirty="0">
                    <a:solidFill>
                      <a:srgbClr val="000000"/>
                    </a:solidFill>
                    <a:cs typeface="+mn-ea"/>
                    <a:sym typeface="+mn-lt"/>
                  </a:rPr>
                  <a:t>), get the systematic </a:t>
                </a:r>
              </a:p>
              <a:p>
                <a:pPr marL="285750" lvl="0" indent="-285750">
                  <a:buFont typeface="Arial" panose="020B0604020202020204" pitchFamily="34" charset="0"/>
                  <a:buChar char="•"/>
                  <a:defRPr/>
                </a:pPr>
                <a:r>
                  <a:rPr lang="en-US" altLang="zh-CN" dirty="0">
                    <a:solidFill>
                      <a:srgbClr val="000000"/>
                    </a:solidFill>
                    <a:cs typeface="+mn-ea"/>
                    <a:sym typeface="+mn-lt"/>
                  </a:rPr>
                  <a:t>uncertainties of tracking detection.</a:t>
                </a:r>
              </a:p>
              <a:p>
                <a:pPr marL="285750" lvl="0" indent="-285750">
                  <a:buFont typeface="Arial" panose="020B0604020202020204" pitchFamily="34" charset="0"/>
                  <a:buChar char="•"/>
                  <a:defRPr/>
                </a:pPr>
                <a:endParaRPr lang="en-US" altLang="zh-CN" dirty="0">
                  <a:solidFill>
                    <a:srgbClr val="000000"/>
                  </a:solidFill>
                  <a:cs typeface="+mn-ea"/>
                  <a:sym typeface="+mn-lt"/>
                </a:endParaRPr>
              </a:p>
              <a:p>
                <a:pPr marL="342900" lvl="0" indent="-342900">
                  <a:buFont typeface="Wingdings" panose="05000000000000000000" pitchFamily="2" charset="2"/>
                  <a:buChar char="Ø"/>
                  <a:defRPr/>
                </a:pPr>
                <a:r>
                  <a:rPr lang="en-US" altLang="zh-CN" b="1" dirty="0">
                    <a:solidFill>
                      <a:srgbClr val="000000"/>
                    </a:solidFill>
                    <a:cs typeface="+mn-ea"/>
                    <a:sym typeface="+mn-lt"/>
                  </a:rPr>
                  <a:t>EMC deposited energy for charged particle selection</a:t>
                </a:r>
              </a:p>
              <a:p>
                <a:pPr marL="285750" indent="-285750">
                  <a:buFont typeface="Arial" panose="020B0604020202020204" pitchFamily="34" charset="0"/>
                  <a:buChar char="•"/>
                  <a:defRPr/>
                </a:pPr>
                <a:r>
                  <a:rPr lang="en-US" altLang="zh-CN" dirty="0">
                    <a:solidFill>
                      <a:srgbClr val="000000"/>
                    </a:solidFill>
                    <a:cs typeface="+mn-ea"/>
                    <a:sym typeface="+mn-lt"/>
                  </a:rPr>
                  <a:t>Take a Barlow test to estimate the effect of </a:t>
                </a:r>
                <a14:m>
                  <m:oMath xmlns:m="http://schemas.openxmlformats.org/officeDocument/2006/math">
                    <m:sSub>
                      <m:sSubPr>
                        <m:ctrlPr>
                          <a:rPr lang="en-US" altLang="zh-CN" b="0" i="1" dirty="0" smtClean="0">
                            <a:solidFill>
                              <a:srgbClr val="000000"/>
                            </a:solidFill>
                            <a:latin typeface="Cambria Math" panose="02040503050406030204" pitchFamily="18" charset="0"/>
                            <a:cs typeface="+mn-ea"/>
                            <a:sym typeface="+mn-lt"/>
                          </a:rPr>
                        </m:ctrlPr>
                      </m:sSubPr>
                      <m:e>
                        <m:r>
                          <a:rPr lang="en-US" altLang="zh-CN" i="1" dirty="0" smtClean="0">
                            <a:solidFill>
                              <a:srgbClr val="000000"/>
                            </a:solidFill>
                            <a:latin typeface="Cambria Math" panose="02040503050406030204" pitchFamily="18" charset="0"/>
                            <a:cs typeface="+mn-ea"/>
                            <a:sym typeface="+mn-lt"/>
                          </a:rPr>
                          <m:t>𝐸</m:t>
                        </m:r>
                      </m:e>
                      <m:sub>
                        <m:r>
                          <a:rPr lang="en-US" altLang="zh-CN" b="0" i="1" dirty="0" smtClean="0">
                            <a:solidFill>
                              <a:srgbClr val="000000"/>
                            </a:solidFill>
                            <a:latin typeface="Cambria Math" panose="02040503050406030204" pitchFamily="18" charset="0"/>
                            <a:cs typeface="+mn-ea"/>
                            <a:sym typeface="+mn-lt"/>
                          </a:rPr>
                          <m:t>𝑒𝑚𝑐</m:t>
                        </m:r>
                      </m:sub>
                    </m:sSub>
                    <m:r>
                      <a:rPr lang="en-US" altLang="zh-CN" i="1" dirty="0" smtClean="0">
                        <a:solidFill>
                          <a:srgbClr val="000000"/>
                        </a:solidFill>
                        <a:latin typeface="Cambria Math" panose="02040503050406030204" pitchFamily="18" charset="0"/>
                        <a:cs typeface="+mn-ea"/>
                        <a:sym typeface="+mn-lt"/>
                      </a:rPr>
                      <m:t> </m:t>
                    </m:r>
                  </m:oMath>
                </a14:m>
                <a:r>
                  <a:rPr lang="en-US" altLang="zh-CN" dirty="0">
                    <a:solidFill>
                      <a:srgbClr val="000000"/>
                    </a:solidFill>
                    <a:cs typeface="+mn-ea"/>
                    <a:sym typeface="+mn-lt"/>
                  </a:rPr>
                  <a:t>requirement.</a:t>
                </a:r>
              </a:p>
              <a:p>
                <a:pPr marL="285750" indent="-285750">
                  <a:buFont typeface="Arial" panose="020B0604020202020204" pitchFamily="34" charset="0"/>
                  <a:buChar char="•"/>
                  <a:defRPr/>
                </a:pPr>
                <a14:m>
                  <m:oMath xmlns:m="http://schemas.openxmlformats.org/officeDocument/2006/math">
                    <m:sSup>
                      <m:sSupPr>
                        <m:ctrlPr>
                          <a:rPr lang="en-US" altLang="zh-CN" i="1">
                            <a:solidFill>
                              <a:srgbClr val="000000"/>
                            </a:solidFill>
                            <a:latin typeface="Cambria Math" panose="02040503050406030204" pitchFamily="18" charset="0"/>
                            <a:cs typeface="+mn-ea"/>
                            <a:sym typeface="+mn-lt"/>
                          </a:rPr>
                        </m:ctrlPr>
                      </m:sSupPr>
                      <m:e>
                        <m:r>
                          <a:rPr lang="en-US" altLang="zh-CN" i="1">
                            <a:solidFill>
                              <a:srgbClr val="000000"/>
                            </a:solidFill>
                            <a:latin typeface="Cambria Math" panose="02040503050406030204" pitchFamily="18" charset="0"/>
                            <a:cs typeface="+mn-ea"/>
                            <a:sym typeface="+mn-lt"/>
                          </a:rPr>
                          <m:t>𝜋</m:t>
                        </m:r>
                      </m:e>
                      <m:sup>
                        <m:r>
                          <a:rPr lang="en-US" altLang="zh-CN" i="1">
                            <a:solidFill>
                              <a:srgbClr val="000000"/>
                            </a:solidFill>
                            <a:latin typeface="Cambria Math" panose="02040503050406030204" pitchFamily="18" charset="0"/>
                            <a:cs typeface="+mn-ea"/>
                            <a:sym typeface="+mn-lt"/>
                          </a:rPr>
                          <m:t>+</m:t>
                        </m:r>
                      </m:sup>
                    </m:sSup>
                    <m:sSup>
                      <m:sSupPr>
                        <m:ctrlPr>
                          <a:rPr lang="en-US" altLang="zh-CN" i="1">
                            <a:solidFill>
                              <a:srgbClr val="000000"/>
                            </a:solidFill>
                            <a:latin typeface="Cambria Math" panose="02040503050406030204" pitchFamily="18" charset="0"/>
                            <a:cs typeface="+mn-ea"/>
                            <a:sym typeface="+mn-lt"/>
                          </a:rPr>
                        </m:ctrlPr>
                      </m:sSupPr>
                      <m:e>
                        <m:r>
                          <a:rPr lang="en-US" altLang="zh-CN" i="1">
                            <a:solidFill>
                              <a:srgbClr val="000000"/>
                            </a:solidFill>
                            <a:latin typeface="Cambria Math" panose="02040503050406030204" pitchFamily="18" charset="0"/>
                            <a:cs typeface="+mn-ea"/>
                            <a:sym typeface="+mn-lt"/>
                          </a:rPr>
                          <m:t>𝜋</m:t>
                        </m:r>
                      </m:e>
                      <m:sup>
                        <m:r>
                          <a:rPr lang="en-US" altLang="zh-CN" i="1">
                            <a:solidFill>
                              <a:srgbClr val="000000"/>
                            </a:solidFill>
                            <a:latin typeface="Cambria Math" panose="02040503050406030204" pitchFamily="18" charset="0"/>
                            <a:cs typeface="+mn-ea"/>
                            <a:sym typeface="+mn-lt"/>
                          </a:rPr>
                          <m:t>−</m:t>
                        </m:r>
                      </m:sup>
                    </m:sSup>
                  </m:oMath>
                </a14:m>
                <a:r>
                  <a:rPr lang="en-US" altLang="zh-CN" dirty="0">
                    <a:solidFill>
                      <a:srgbClr val="000000"/>
                    </a:solidFill>
                    <a:cs typeface="+mn-ea"/>
                    <a:sym typeface="+mn-lt"/>
                  </a:rPr>
                  <a:t> channel: transformed the </a:t>
                </a:r>
                <a14:m>
                  <m:oMath xmlns:m="http://schemas.openxmlformats.org/officeDocument/2006/math">
                    <m:sSub>
                      <m:sSubPr>
                        <m:ctrlPr>
                          <a:rPr lang="en-US" altLang="zh-CN" i="1" dirty="0">
                            <a:solidFill>
                              <a:srgbClr val="000000"/>
                            </a:solidFill>
                            <a:latin typeface="Cambria Math" panose="02040503050406030204" pitchFamily="18" charset="0"/>
                            <a:cs typeface="+mn-ea"/>
                            <a:sym typeface="+mn-lt"/>
                          </a:rPr>
                        </m:ctrlPr>
                      </m:sSubPr>
                      <m:e>
                        <m:r>
                          <a:rPr lang="en-US" altLang="zh-CN" i="1" dirty="0">
                            <a:solidFill>
                              <a:srgbClr val="000000"/>
                            </a:solidFill>
                            <a:latin typeface="Cambria Math" panose="02040503050406030204" pitchFamily="18" charset="0"/>
                            <a:cs typeface="+mn-ea"/>
                            <a:sym typeface="+mn-lt"/>
                          </a:rPr>
                          <m:t>𝐸</m:t>
                        </m:r>
                      </m:e>
                      <m:sub>
                        <m:r>
                          <a:rPr lang="en-US" altLang="zh-CN" i="1" dirty="0">
                            <a:solidFill>
                              <a:srgbClr val="000000"/>
                            </a:solidFill>
                            <a:latin typeface="Cambria Math" panose="02040503050406030204" pitchFamily="18" charset="0"/>
                            <a:cs typeface="+mn-ea"/>
                            <a:sym typeface="+mn-lt"/>
                          </a:rPr>
                          <m:t>𝑒𝑚𝑐</m:t>
                        </m:r>
                      </m:sub>
                    </m:sSub>
                  </m:oMath>
                </a14:m>
                <a:r>
                  <a:rPr lang="en-US" altLang="zh-CN" dirty="0">
                    <a:solidFill>
                      <a:srgbClr val="000000"/>
                    </a:solidFill>
                    <a:cs typeface="+mn-ea"/>
                    <a:sym typeface="+mn-lt"/>
                  </a:rPr>
                  <a:t> requirement from </a:t>
                </a:r>
              </a:p>
              <a:p>
                <a:pPr marL="285750" indent="-285750">
                  <a:buFont typeface="Arial" panose="020B0604020202020204" pitchFamily="34" charset="0"/>
                  <a:buChar char="•"/>
                  <a:defRPr/>
                </a:pPr>
                <a:r>
                  <a:rPr lang="en-US" altLang="zh-CN" dirty="0">
                    <a:solidFill>
                      <a:srgbClr val="000000"/>
                    </a:solidFill>
                    <a:cs typeface="+mn-ea"/>
                    <a:sym typeface="+mn-lt"/>
                  </a:rPr>
                  <a:t>1.32 to 1.28, 1.29, 1.30, 1.31, 1.33, 1.34 and 1.35, </a:t>
                </a:r>
              </a:p>
              <a:p>
                <a:pPr marL="285750" indent="-285750">
                  <a:buFont typeface="Arial" panose="020B0604020202020204" pitchFamily="34" charset="0"/>
                  <a:buChar char="•"/>
                  <a:defRPr/>
                </a:pPr>
                <a:r>
                  <a:rPr lang="en-US" altLang="zh-CN" dirty="0">
                    <a:solidFill>
                      <a:srgbClr val="000000"/>
                    </a:solidFill>
                    <a:cs typeface="+mn-ea"/>
                    <a:sym typeface="+mn-lt"/>
                  </a:rPr>
                  <a:t>resulting error was within 1 </a:t>
                </a:r>
                <a14:m>
                  <m:oMath xmlns:m="http://schemas.openxmlformats.org/officeDocument/2006/math">
                    <m:r>
                      <a:rPr lang="en-US" altLang="zh-CN" i="1">
                        <a:solidFill>
                          <a:srgbClr val="000000"/>
                        </a:solidFill>
                        <a:latin typeface="Cambria Math" panose="02040503050406030204" pitchFamily="18" charset="0"/>
                        <a:cs typeface="+mn-ea"/>
                        <a:sym typeface="+mn-lt"/>
                      </a:rPr>
                      <m:t>𝜎</m:t>
                    </m:r>
                  </m:oMath>
                </a14:m>
                <a:r>
                  <a:rPr lang="en-US" altLang="zh-CN" dirty="0">
                    <a:solidFill>
                      <a:srgbClr val="000000"/>
                    </a:solidFill>
                    <a:cs typeface="+mn-ea"/>
                    <a:sym typeface="+mn-lt"/>
                  </a:rPr>
                  <a:t>.</a:t>
                </a:r>
              </a:p>
              <a:p>
                <a:pPr marL="285750" lvl="0" indent="-285750">
                  <a:buFont typeface="Arial" panose="020B0604020202020204" pitchFamily="34" charset="0"/>
                  <a:buChar char="•"/>
                  <a:defRPr/>
                </a:pPr>
                <a14:m>
                  <m:oMath xmlns:m="http://schemas.openxmlformats.org/officeDocument/2006/math">
                    <m:sSup>
                      <m:sSupPr>
                        <m:ctrlPr>
                          <a:rPr lang="en-US" altLang="zh-CN" i="1">
                            <a:solidFill>
                              <a:srgbClr val="000000"/>
                            </a:solidFill>
                            <a:latin typeface="Cambria Math" panose="02040503050406030204" pitchFamily="18" charset="0"/>
                            <a:cs typeface="+mn-ea"/>
                            <a:sym typeface="+mn-lt"/>
                          </a:rPr>
                        </m:ctrlPr>
                      </m:sSupPr>
                      <m:e>
                        <m:r>
                          <a:rPr lang="en-US" altLang="zh-CN" i="1">
                            <a:solidFill>
                              <a:srgbClr val="000000"/>
                            </a:solidFill>
                            <a:latin typeface="Cambria Math" panose="02040503050406030204" pitchFamily="18" charset="0"/>
                            <a:cs typeface="+mn-ea"/>
                            <a:sym typeface="+mn-lt"/>
                          </a:rPr>
                          <m:t>𝐾</m:t>
                        </m:r>
                      </m:e>
                      <m:sup>
                        <m:r>
                          <a:rPr lang="en-US" altLang="zh-CN" i="1">
                            <a:solidFill>
                              <a:srgbClr val="000000"/>
                            </a:solidFill>
                            <a:latin typeface="Cambria Math" panose="02040503050406030204" pitchFamily="18" charset="0"/>
                            <a:cs typeface="+mn-ea"/>
                            <a:sym typeface="+mn-lt"/>
                          </a:rPr>
                          <m:t>+</m:t>
                        </m:r>
                      </m:sup>
                    </m:sSup>
                    <m:sSup>
                      <m:sSupPr>
                        <m:ctrlPr>
                          <a:rPr lang="en-US" altLang="zh-CN" i="1">
                            <a:solidFill>
                              <a:srgbClr val="000000"/>
                            </a:solidFill>
                            <a:latin typeface="Cambria Math" panose="02040503050406030204" pitchFamily="18" charset="0"/>
                            <a:cs typeface="+mn-ea"/>
                            <a:sym typeface="+mn-lt"/>
                          </a:rPr>
                        </m:ctrlPr>
                      </m:sSupPr>
                      <m:e>
                        <m:r>
                          <a:rPr lang="en-US" altLang="zh-CN" i="1">
                            <a:solidFill>
                              <a:srgbClr val="000000"/>
                            </a:solidFill>
                            <a:latin typeface="Cambria Math" panose="02040503050406030204" pitchFamily="18" charset="0"/>
                            <a:cs typeface="+mn-ea"/>
                            <a:sym typeface="+mn-lt"/>
                          </a:rPr>
                          <m:t>𝐾</m:t>
                        </m:r>
                      </m:e>
                      <m:sup>
                        <m:r>
                          <a:rPr lang="en-US" altLang="zh-CN" i="1">
                            <a:solidFill>
                              <a:srgbClr val="000000"/>
                            </a:solidFill>
                            <a:latin typeface="Cambria Math" panose="02040503050406030204" pitchFamily="18" charset="0"/>
                            <a:cs typeface="+mn-ea"/>
                            <a:sym typeface="+mn-lt"/>
                          </a:rPr>
                          <m:t>−</m:t>
                        </m:r>
                      </m:sup>
                    </m:sSup>
                  </m:oMath>
                </a14:m>
                <a:r>
                  <a:rPr lang="en-US" altLang="zh-CN" dirty="0">
                    <a:solidFill>
                      <a:srgbClr val="000000"/>
                    </a:solidFill>
                    <a:cs typeface="+mn-ea"/>
                    <a:sym typeface="+mn-lt"/>
                  </a:rPr>
                  <a:t> channel, same as above, resulting error was within 1 </a:t>
                </a:r>
                <a14:m>
                  <m:oMath xmlns:m="http://schemas.openxmlformats.org/officeDocument/2006/math">
                    <m:r>
                      <a:rPr lang="en-US" altLang="zh-CN" i="1">
                        <a:solidFill>
                          <a:srgbClr val="000000"/>
                        </a:solidFill>
                        <a:latin typeface="Cambria Math" panose="02040503050406030204" pitchFamily="18" charset="0"/>
                        <a:cs typeface="+mn-ea"/>
                        <a:sym typeface="+mn-lt"/>
                      </a:rPr>
                      <m:t>𝜎</m:t>
                    </m:r>
                  </m:oMath>
                </a14:m>
                <a:r>
                  <a:rPr lang="en-US" altLang="zh-CN" dirty="0">
                    <a:solidFill>
                      <a:srgbClr val="000000"/>
                    </a:solidFill>
                    <a:cs typeface="+mn-ea"/>
                    <a:sym typeface="+mn-lt"/>
                  </a:rPr>
                  <a:t>. </a:t>
                </a:r>
              </a:p>
              <a:p>
                <a:pPr marL="285750" indent="-285750">
                  <a:buFont typeface="Arial" panose="020B0604020202020204" pitchFamily="34" charset="0"/>
                  <a:buChar char="•"/>
                  <a:defRPr/>
                </a:pPr>
                <a:endParaRPr lang="en-US" altLang="zh-CN" b="1" dirty="0">
                  <a:solidFill>
                    <a:srgbClr val="000000"/>
                  </a:solidFill>
                  <a:cs typeface="+mn-ea"/>
                  <a:sym typeface="+mn-lt"/>
                </a:endParaRPr>
              </a:p>
              <a:p>
                <a:pPr marL="285750" indent="-285750">
                  <a:buFont typeface="Arial" panose="020B0604020202020204" pitchFamily="34" charset="0"/>
                  <a:buChar char="•"/>
                  <a:defRPr/>
                </a:pPr>
                <a:endParaRPr lang="en-US" altLang="zh-CN" dirty="0">
                  <a:solidFill>
                    <a:srgbClr val="000000"/>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4" name="文本框 3">
                <a:extLst>
                  <a:ext uri="{FF2B5EF4-FFF2-40B4-BE49-F238E27FC236}">
                    <a16:creationId xmlns:a16="http://schemas.microsoft.com/office/drawing/2014/main" id="{C21E9D4B-2FFF-9550-6FD4-E487908C4AC0}"/>
                  </a:ext>
                </a:extLst>
              </p:cNvPr>
              <p:cNvSpPr txBox="1">
                <a:spLocks noRot="1" noChangeAspect="1" noMove="1" noResize="1" noEditPoints="1" noAdjustHandles="1" noChangeArrowheads="1" noChangeShapeType="1" noTextEdit="1"/>
              </p:cNvSpPr>
              <p:nvPr/>
            </p:nvSpPr>
            <p:spPr>
              <a:xfrm>
                <a:off x="358446" y="822998"/>
                <a:ext cx="6630184" cy="6175088"/>
              </a:xfrm>
              <a:prstGeom prst="rect">
                <a:avLst/>
              </a:prstGeom>
              <a:blipFill>
                <a:blip r:embed="rId4"/>
                <a:stretch>
                  <a:fillRect l="-644" t="-4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3428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5523" y="-133555"/>
            <a:ext cx="6316536"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Systematic Uncertainties</a:t>
            </a: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8" name="文本框 7">
            <a:extLst>
              <a:ext uri="{FF2B5EF4-FFF2-40B4-BE49-F238E27FC236}">
                <a16:creationId xmlns:a16="http://schemas.microsoft.com/office/drawing/2014/main" id="{9D48AD61-CD96-4547-B6C4-6AD37C7D4812}"/>
              </a:ext>
            </a:extLst>
          </p:cNvPr>
          <p:cNvSpPr txBox="1"/>
          <p:nvPr/>
        </p:nvSpPr>
        <p:spPr>
          <a:xfrm>
            <a:off x="524369" y="3429000"/>
            <a:ext cx="11137809" cy="646331"/>
          </a:xfrm>
          <a:prstGeom prst="rect">
            <a:avLst/>
          </a:prstGeom>
          <a:noFill/>
        </p:spPr>
        <p:txBody>
          <a:bodyPr wrap="square" rtlCol="0">
            <a:spAutoFit/>
          </a:bodyPr>
          <a:lstStyle/>
          <a:p>
            <a:endParaRPr lang="en-US" altLang="zh-CN" dirty="0">
              <a:cs typeface="+mn-ea"/>
              <a:sym typeface="+mn-lt"/>
            </a:endParaRPr>
          </a:p>
          <a:p>
            <a:r>
              <a:rPr lang="en-US" altLang="zh-CN" dirty="0">
                <a:cs typeface="+mn-ea"/>
                <a:sym typeface="+mn-lt"/>
              </a:rPr>
              <a:t>We can</a:t>
            </a:r>
            <a:r>
              <a:rPr lang="zh-CN" altLang="en-US" dirty="0">
                <a:cs typeface="+mn-ea"/>
                <a:sym typeface="+mn-lt"/>
              </a:rPr>
              <a:t> </a:t>
            </a:r>
            <a:r>
              <a:rPr lang="en-US" altLang="zh-CN" dirty="0">
                <a:cs typeface="+mn-ea"/>
                <a:sym typeface="+mn-lt"/>
              </a:rPr>
              <a:t>see,</a:t>
            </a:r>
            <a:r>
              <a:rPr lang="zh-CN" altLang="en-US" dirty="0">
                <a:cs typeface="+mn-ea"/>
                <a:sym typeface="+mn-lt"/>
              </a:rPr>
              <a:t> </a:t>
            </a:r>
            <a:r>
              <a:rPr lang="en-US" altLang="zh-CN" dirty="0">
                <a:cs typeface="+mn-ea"/>
                <a:sym typeface="+mn-lt"/>
              </a:rPr>
              <a:t>it shows good agreement between MC and data.</a:t>
            </a:r>
          </a:p>
        </p:txBody>
      </p:sp>
      <p:sp>
        <p:nvSpPr>
          <p:cNvPr id="9" name="文本框 8">
            <a:extLst>
              <a:ext uri="{FF2B5EF4-FFF2-40B4-BE49-F238E27FC236}">
                <a16:creationId xmlns:a16="http://schemas.microsoft.com/office/drawing/2014/main" id="{25B226CB-3997-4F52-BDFE-F1993B324BCC}"/>
              </a:ext>
            </a:extLst>
          </p:cNvPr>
          <p:cNvSpPr txBox="1"/>
          <p:nvPr/>
        </p:nvSpPr>
        <p:spPr>
          <a:xfrm>
            <a:off x="386653" y="731652"/>
            <a:ext cx="3592707"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b="1" dirty="0">
                <a:solidFill>
                  <a:srgbClr val="023054"/>
                </a:solidFill>
                <a:cs typeface="+mn-ea"/>
                <a:sym typeface="+mn-lt"/>
              </a:rPr>
              <a:t>Kinematic Fitting</a:t>
            </a:r>
          </a:p>
        </p:txBody>
      </p:sp>
      <p:grpSp>
        <p:nvGrpSpPr>
          <p:cNvPr id="2" name="组合 1">
            <a:extLst>
              <a:ext uri="{FF2B5EF4-FFF2-40B4-BE49-F238E27FC236}">
                <a16:creationId xmlns:a16="http://schemas.microsoft.com/office/drawing/2014/main" id="{3A4ECE1C-458B-4376-BAF7-702C4F29DDA8}"/>
              </a:ext>
            </a:extLst>
          </p:cNvPr>
          <p:cNvGrpSpPr/>
          <p:nvPr/>
        </p:nvGrpSpPr>
        <p:grpSpPr>
          <a:xfrm>
            <a:off x="599963" y="4714909"/>
            <a:ext cx="11047418" cy="2090960"/>
            <a:chOff x="752363" y="4686334"/>
            <a:chExt cx="11047418" cy="2090960"/>
          </a:xfrm>
        </p:grpSpPr>
        <p:pic>
          <p:nvPicPr>
            <p:cNvPr id="13" name="图片 12">
              <a:extLst>
                <a:ext uri="{FF2B5EF4-FFF2-40B4-BE49-F238E27FC236}">
                  <a16:creationId xmlns:a16="http://schemas.microsoft.com/office/drawing/2014/main" id="{C378E218-3CE4-43D3-9562-A264FE58C85E}"/>
                </a:ext>
              </a:extLst>
            </p:cNvPr>
            <p:cNvPicPr>
              <a:picLocks noChangeAspect="1"/>
            </p:cNvPicPr>
            <p:nvPr/>
          </p:nvPicPr>
          <p:blipFill>
            <a:blip r:embed="rId3"/>
            <a:stretch>
              <a:fillRect/>
            </a:stretch>
          </p:blipFill>
          <p:spPr>
            <a:xfrm>
              <a:off x="3438148" y="4686334"/>
              <a:ext cx="2807526" cy="2090960"/>
            </a:xfrm>
            <a:prstGeom prst="rect">
              <a:avLst/>
            </a:prstGeom>
          </p:spPr>
        </p:pic>
        <p:pic>
          <p:nvPicPr>
            <p:cNvPr id="14" name="图片 13">
              <a:extLst>
                <a:ext uri="{FF2B5EF4-FFF2-40B4-BE49-F238E27FC236}">
                  <a16:creationId xmlns:a16="http://schemas.microsoft.com/office/drawing/2014/main" id="{3FCF3E5B-836E-4A4A-92BF-27CE74742754}"/>
                </a:ext>
              </a:extLst>
            </p:cNvPr>
            <p:cNvPicPr>
              <a:picLocks noChangeAspect="1"/>
            </p:cNvPicPr>
            <p:nvPr/>
          </p:nvPicPr>
          <p:blipFill>
            <a:blip r:embed="rId4"/>
            <a:stretch>
              <a:fillRect/>
            </a:stretch>
          </p:blipFill>
          <p:spPr>
            <a:xfrm>
              <a:off x="752363" y="4686334"/>
              <a:ext cx="2685785" cy="2023849"/>
            </a:xfrm>
            <a:prstGeom prst="rect">
              <a:avLst/>
            </a:prstGeom>
          </p:spPr>
        </p:pic>
        <p:pic>
          <p:nvPicPr>
            <p:cNvPr id="15" name="图片 14">
              <a:extLst>
                <a:ext uri="{FF2B5EF4-FFF2-40B4-BE49-F238E27FC236}">
                  <a16:creationId xmlns:a16="http://schemas.microsoft.com/office/drawing/2014/main" id="{F92B917E-FBBB-46EF-B29F-A61566228AEE}"/>
                </a:ext>
              </a:extLst>
            </p:cNvPr>
            <p:cNvPicPr>
              <a:picLocks noChangeAspect="1"/>
            </p:cNvPicPr>
            <p:nvPr/>
          </p:nvPicPr>
          <p:blipFill>
            <a:blip r:embed="rId5"/>
            <a:stretch>
              <a:fillRect/>
            </a:stretch>
          </p:blipFill>
          <p:spPr>
            <a:xfrm>
              <a:off x="6202971" y="4695045"/>
              <a:ext cx="2826540" cy="2023848"/>
            </a:xfrm>
            <a:prstGeom prst="rect">
              <a:avLst/>
            </a:prstGeom>
          </p:spPr>
        </p:pic>
        <p:pic>
          <p:nvPicPr>
            <p:cNvPr id="16" name="图片 15">
              <a:extLst>
                <a:ext uri="{FF2B5EF4-FFF2-40B4-BE49-F238E27FC236}">
                  <a16:creationId xmlns:a16="http://schemas.microsoft.com/office/drawing/2014/main" id="{AE2999A7-BD6D-47C9-842E-0B0486F3A0DB}"/>
                </a:ext>
              </a:extLst>
            </p:cNvPr>
            <p:cNvPicPr>
              <a:picLocks noChangeAspect="1"/>
            </p:cNvPicPr>
            <p:nvPr/>
          </p:nvPicPr>
          <p:blipFill>
            <a:blip r:embed="rId6"/>
            <a:stretch>
              <a:fillRect/>
            </a:stretch>
          </p:blipFill>
          <p:spPr>
            <a:xfrm>
              <a:off x="8957034" y="4695044"/>
              <a:ext cx="2842747" cy="2023848"/>
            </a:xfrm>
            <a:prstGeom prst="rect">
              <a:avLst/>
            </a:prstGeom>
          </p:spPr>
        </p:pic>
      </p:grpSp>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C1E7CEED-C806-490E-8D80-CC23C8451B56}"/>
                  </a:ext>
                </a:extLst>
              </p:cNvPr>
              <p:cNvGraphicFramePr>
                <a:graphicFrameLocks noGrp="1"/>
              </p:cNvGraphicFramePr>
              <p:nvPr>
                <p:extLst>
                  <p:ext uri="{D42A27DB-BD31-4B8C-83A1-F6EECF244321}">
                    <p14:modId xmlns:p14="http://schemas.microsoft.com/office/powerpoint/2010/main" val="623598723"/>
                  </p:ext>
                </p:extLst>
              </p:nvPr>
            </p:nvGraphicFramePr>
            <p:xfrm>
              <a:off x="249386" y="1198873"/>
              <a:ext cx="11764497" cy="2067980"/>
            </p:xfrm>
            <a:graphic>
              <a:graphicData uri="http://schemas.openxmlformats.org/drawingml/2006/table">
                <a:tbl>
                  <a:tblPr firstRow="1" bandRow="1"/>
                  <a:tblGrid>
                    <a:gridCol w="2016715">
                      <a:extLst>
                        <a:ext uri="{9D8B030D-6E8A-4147-A177-3AD203B41FA5}">
                          <a16:colId xmlns:a16="http://schemas.microsoft.com/office/drawing/2014/main" val="1001750292"/>
                        </a:ext>
                      </a:extLst>
                    </a:gridCol>
                    <a:gridCol w="1640162">
                      <a:extLst>
                        <a:ext uri="{9D8B030D-6E8A-4147-A177-3AD203B41FA5}">
                          <a16:colId xmlns:a16="http://schemas.microsoft.com/office/drawing/2014/main" val="825266560"/>
                        </a:ext>
                      </a:extLst>
                    </a:gridCol>
                    <a:gridCol w="1426597">
                      <a:extLst>
                        <a:ext uri="{9D8B030D-6E8A-4147-A177-3AD203B41FA5}">
                          <a16:colId xmlns:a16="http://schemas.microsoft.com/office/drawing/2014/main" val="2455289684"/>
                        </a:ext>
                      </a:extLst>
                    </a:gridCol>
                    <a:gridCol w="1620390">
                      <a:extLst>
                        <a:ext uri="{9D8B030D-6E8A-4147-A177-3AD203B41FA5}">
                          <a16:colId xmlns:a16="http://schemas.microsoft.com/office/drawing/2014/main" val="2167697582"/>
                        </a:ext>
                      </a:extLst>
                    </a:gridCol>
                    <a:gridCol w="1500735">
                      <a:extLst>
                        <a:ext uri="{9D8B030D-6E8A-4147-A177-3AD203B41FA5}">
                          <a16:colId xmlns:a16="http://schemas.microsoft.com/office/drawing/2014/main" val="1689372089"/>
                        </a:ext>
                      </a:extLst>
                    </a:gridCol>
                    <a:gridCol w="1794915">
                      <a:extLst>
                        <a:ext uri="{9D8B030D-6E8A-4147-A177-3AD203B41FA5}">
                          <a16:colId xmlns:a16="http://schemas.microsoft.com/office/drawing/2014/main" val="1630466737"/>
                        </a:ext>
                      </a:extLst>
                    </a:gridCol>
                    <a:gridCol w="1764983">
                      <a:extLst>
                        <a:ext uri="{9D8B030D-6E8A-4147-A177-3AD203B41FA5}">
                          <a16:colId xmlns:a16="http://schemas.microsoft.com/office/drawing/2014/main" val="1154763084"/>
                        </a:ext>
                      </a:extLst>
                    </a:gridCol>
                  </a:tblGrid>
                  <a:tr h="337054">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endParaRPr lang="zh-CN" altLang="en-US"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mn-ea"/>
                                    <a:cs typeface="+mn-ea"/>
                                    <a:sym typeface="+mn-lt"/>
                                  </a:rPr>
                                  <m:t>𝝋</m:t>
                                </m:r>
                              </m:oMath>
                            </m:oMathPara>
                          </a14:m>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hMerge="1">
                      <a:txBody>
                        <a:bodyPr/>
                        <a:lstStyle/>
                        <a:p>
                          <a:endParaRPr lang="zh-CN" altLang="en-US" dirty="0"/>
                        </a:p>
                      </a:txBody>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mn-ea"/>
                                    <a:cs typeface="+mn-ea"/>
                                    <a:sym typeface="+mn-lt"/>
                                  </a:rPr>
                                  <m:t>𝑘</m:t>
                                </m:r>
                              </m:oMath>
                            </m:oMathPara>
                          </a14:m>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hMerge="1">
                      <a:txBody>
                        <a:bodyPr/>
                        <a:lstStyle/>
                        <a:p>
                          <a:endParaRPr lang="zh-CN" altLang="en-US" dirty="0"/>
                        </a:p>
                      </a:txBody>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ea typeface="+mn-ea"/>
                                        <a:cs typeface="+mn-ea"/>
                                        <a:sym typeface="+mn-lt"/>
                                      </a:rPr>
                                    </m:ctrlPr>
                                  </m:funcPr>
                                  <m:fName>
                                    <m:r>
                                      <m:rPr>
                                        <m:sty m:val="p"/>
                                      </m:rPr>
                                      <a:rPr lang="en-US" altLang="zh-CN" i="1" smtClean="0">
                                        <a:latin typeface="Cambria Math" panose="02040503050406030204" pitchFamily="18" charset="0"/>
                                        <a:ea typeface="+mn-ea"/>
                                        <a:cs typeface="+mn-ea"/>
                                        <a:sym typeface="+mn-lt"/>
                                      </a:rPr>
                                      <m:t>tan</m:t>
                                    </m:r>
                                  </m:fName>
                                  <m:e>
                                    <m:r>
                                      <a:rPr lang="en-US" altLang="zh-CN" i="1" smtClean="0">
                                        <a:latin typeface="Cambria Math" panose="02040503050406030204" pitchFamily="18" charset="0"/>
                                        <a:ea typeface="+mn-ea"/>
                                        <a:cs typeface="+mn-ea"/>
                                        <a:sym typeface="+mn-lt"/>
                                      </a:rPr>
                                      <m:t>𝜆</m:t>
                                    </m:r>
                                  </m:e>
                                </m:func>
                              </m:oMath>
                            </m:oMathPara>
                          </a14:m>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hMerge="1">
                      <a:txBody>
                        <a:bodyPr/>
                        <a:lstStyle/>
                        <a:p>
                          <a:endParaRPr lang="zh-CN" altLang="en-US"/>
                        </a:p>
                      </a:txBody>
                      <a:tcPr/>
                    </a:tc>
                    <a:extLst>
                      <a:ext uri="{0D108BD9-81ED-4DB2-BD59-A6C34878D82A}">
                        <a16:rowId xmlns:a16="http://schemas.microsoft.com/office/drawing/2014/main" val="2154624905"/>
                      </a:ext>
                    </a:extLst>
                  </a:tr>
                  <a:tr h="341735">
                    <a:tc>
                      <a:txBody>
                        <a:bodyPr/>
                        <a:lstStyle/>
                        <a:p>
                          <a:pPr algn="ct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434755309"/>
                      </a:ext>
                    </a:extLst>
                  </a:tr>
                  <a:tr h="341735">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0.0354811</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1.084835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-0.0417118</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1.135015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0.776444</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1.092635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13457684"/>
                      </a:ext>
                    </a:extLst>
                  </a:tr>
                  <a:tr h="250644">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0.0576503</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1.075595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-0.11047245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1.106025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0.740545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1.102225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388739669"/>
                      </a:ext>
                    </a:extLst>
                  </a:tr>
                  <a:tr h="341735">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0.0279838</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1.151865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-0.0866352</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1.23151</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0.699859</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1.190615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711215940"/>
                      </a:ext>
                    </a:extLst>
                  </a:tr>
                  <a:tr h="341735">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0.04215445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1.16965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-0.01293738</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1.239595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0.664687</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1.171655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220788647"/>
                      </a:ext>
                    </a:extLst>
                  </a:tr>
                </a:tbl>
              </a:graphicData>
            </a:graphic>
          </p:graphicFrame>
        </mc:Choice>
        <mc:Fallback xmlns="">
          <p:graphicFrame>
            <p:nvGraphicFramePr>
              <p:cNvPr id="12" name="表格 11">
                <a:extLst>
                  <a:ext uri="{FF2B5EF4-FFF2-40B4-BE49-F238E27FC236}">
                    <a16:creationId xmlns:a16="http://schemas.microsoft.com/office/drawing/2014/main" id="{C1E7CEED-C806-490E-8D80-CC23C8451B56}"/>
                  </a:ext>
                </a:extLst>
              </p:cNvPr>
              <p:cNvGraphicFramePr>
                <a:graphicFrameLocks noGrp="1"/>
              </p:cNvGraphicFramePr>
              <p:nvPr>
                <p:extLst>
                  <p:ext uri="{D42A27DB-BD31-4B8C-83A1-F6EECF244321}">
                    <p14:modId xmlns:p14="http://schemas.microsoft.com/office/powerpoint/2010/main" val="623598723"/>
                  </p:ext>
                </p:extLst>
              </p:nvPr>
            </p:nvGraphicFramePr>
            <p:xfrm>
              <a:off x="249386" y="1198873"/>
              <a:ext cx="11764497" cy="2067980"/>
            </p:xfrm>
            <a:graphic>
              <a:graphicData uri="http://schemas.openxmlformats.org/drawingml/2006/table">
                <a:tbl>
                  <a:tblPr firstRow="1" bandRow="1"/>
                  <a:tblGrid>
                    <a:gridCol w="2016715">
                      <a:extLst>
                        <a:ext uri="{9D8B030D-6E8A-4147-A177-3AD203B41FA5}">
                          <a16:colId xmlns:a16="http://schemas.microsoft.com/office/drawing/2014/main" val="1001750292"/>
                        </a:ext>
                      </a:extLst>
                    </a:gridCol>
                    <a:gridCol w="1640162">
                      <a:extLst>
                        <a:ext uri="{9D8B030D-6E8A-4147-A177-3AD203B41FA5}">
                          <a16:colId xmlns:a16="http://schemas.microsoft.com/office/drawing/2014/main" val="825266560"/>
                        </a:ext>
                      </a:extLst>
                    </a:gridCol>
                    <a:gridCol w="1426597">
                      <a:extLst>
                        <a:ext uri="{9D8B030D-6E8A-4147-A177-3AD203B41FA5}">
                          <a16:colId xmlns:a16="http://schemas.microsoft.com/office/drawing/2014/main" val="2455289684"/>
                        </a:ext>
                      </a:extLst>
                    </a:gridCol>
                    <a:gridCol w="1620390">
                      <a:extLst>
                        <a:ext uri="{9D8B030D-6E8A-4147-A177-3AD203B41FA5}">
                          <a16:colId xmlns:a16="http://schemas.microsoft.com/office/drawing/2014/main" val="2167697582"/>
                        </a:ext>
                      </a:extLst>
                    </a:gridCol>
                    <a:gridCol w="1500735">
                      <a:extLst>
                        <a:ext uri="{9D8B030D-6E8A-4147-A177-3AD203B41FA5}">
                          <a16:colId xmlns:a16="http://schemas.microsoft.com/office/drawing/2014/main" val="1689372089"/>
                        </a:ext>
                      </a:extLst>
                    </a:gridCol>
                    <a:gridCol w="1794915">
                      <a:extLst>
                        <a:ext uri="{9D8B030D-6E8A-4147-A177-3AD203B41FA5}">
                          <a16:colId xmlns:a16="http://schemas.microsoft.com/office/drawing/2014/main" val="1630466737"/>
                        </a:ext>
                      </a:extLst>
                    </a:gridCol>
                    <a:gridCol w="1764983">
                      <a:extLst>
                        <a:ext uri="{9D8B030D-6E8A-4147-A177-3AD203B41FA5}">
                          <a16:colId xmlns:a16="http://schemas.microsoft.com/office/drawing/2014/main" val="1154763084"/>
                        </a:ext>
                      </a:extLst>
                    </a:gridCol>
                  </a:tblGrid>
                  <a:tr h="365760">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endParaRPr lang="zh-CN" altLang="en-US"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p>
                          <a:endParaRPr lang="zh-CN"/>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8"/>
                          <a:stretch>
                            <a:fillRect l="-66004" t="-1667" r="-218887" b="-500000"/>
                          </a:stretch>
                        </a:blipFill>
                      </a:tcPr>
                    </a:tc>
                    <a:tc hMerge="1">
                      <a:txBody>
                        <a:bodyPr/>
                        <a:lstStyle/>
                        <a:p>
                          <a:endParaRPr lang="zh-CN" altLang="en-US" dirty="0"/>
                        </a:p>
                      </a:txBody>
                      <a:tcPr/>
                    </a:tc>
                    <a:tc gridSpan="2">
                      <a:txBody>
                        <a:bodyPr/>
                        <a:lstStyle/>
                        <a:p>
                          <a:endParaRPr lang="zh-CN"/>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8"/>
                          <a:stretch>
                            <a:fillRect l="-162768" t="-1667" r="-114620" b="-500000"/>
                          </a:stretch>
                        </a:blipFill>
                      </a:tcPr>
                    </a:tc>
                    <a:tc hMerge="1">
                      <a:txBody>
                        <a:bodyPr/>
                        <a:lstStyle/>
                        <a:p>
                          <a:endParaRPr lang="zh-CN" altLang="en-US" dirty="0"/>
                        </a:p>
                      </a:txBody>
                      <a:tcPr/>
                    </a:tc>
                    <a:tc gridSpan="2">
                      <a:txBody>
                        <a:bodyPr/>
                        <a:lstStyle/>
                        <a:p>
                          <a:endParaRPr lang="zh-CN"/>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8"/>
                          <a:stretch>
                            <a:fillRect l="-230822" t="-1667" r="-685" b="-500000"/>
                          </a:stretch>
                        </a:blipFill>
                      </a:tcPr>
                    </a:tc>
                    <a:tc hMerge="1">
                      <a:txBody>
                        <a:bodyPr/>
                        <a:lstStyle/>
                        <a:p>
                          <a:endParaRPr lang="zh-CN" altLang="en-US"/>
                        </a:p>
                      </a:txBody>
                      <a:tcPr/>
                    </a:tc>
                    <a:extLst>
                      <a:ext uri="{0D108BD9-81ED-4DB2-BD59-A6C34878D82A}">
                        <a16:rowId xmlns:a16="http://schemas.microsoft.com/office/drawing/2014/main" val="2154624905"/>
                      </a:ext>
                    </a:extLst>
                  </a:tr>
                  <a:tr h="341735">
                    <a:tc>
                      <a:txBody>
                        <a:bodyPr/>
                        <a:lstStyle/>
                        <a:p>
                          <a:pPr algn="ct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p>
                          <a:endParaRPr lang="zh-CN"/>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8"/>
                          <a:stretch>
                            <a:fillRect l="-123420" t="-108929" r="-496283" b="-435714"/>
                          </a:stretch>
                        </a:blipFill>
                      </a:tcPr>
                    </a:tc>
                    <a:tc>
                      <a:txBody>
                        <a:bodyPr/>
                        <a:lstStyle/>
                        <a:p>
                          <a:endParaRPr lang="zh-CN"/>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8"/>
                          <a:stretch>
                            <a:fillRect l="-256838" t="-108929" r="-470513" b="-435714"/>
                          </a:stretch>
                        </a:blipFill>
                      </a:tcPr>
                    </a:tc>
                    <a:tc>
                      <a:txBody>
                        <a:bodyPr/>
                        <a:lstStyle/>
                        <a:p>
                          <a:endParaRPr lang="zh-CN"/>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8"/>
                          <a:stretch>
                            <a:fillRect l="-313910" t="-108929" r="-313910" b="-435714"/>
                          </a:stretch>
                        </a:blipFill>
                      </a:tcPr>
                    </a:tc>
                    <a:tc>
                      <a:txBody>
                        <a:bodyPr/>
                        <a:lstStyle/>
                        <a:p>
                          <a:endParaRPr lang="zh-CN"/>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8"/>
                          <a:stretch>
                            <a:fillRect l="-445749" t="-108929" r="-238057" b="-435714"/>
                          </a:stretch>
                        </a:blipFill>
                      </a:tcPr>
                    </a:tc>
                    <a:tc>
                      <a:txBody>
                        <a:bodyPr/>
                        <a:lstStyle/>
                        <a:p>
                          <a:endParaRPr lang="zh-CN"/>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8"/>
                          <a:stretch>
                            <a:fillRect l="-458503" t="-108929" r="-100000" b="-435714"/>
                          </a:stretch>
                        </a:blipFill>
                      </a:tcPr>
                    </a:tc>
                    <a:tc>
                      <a:txBody>
                        <a:bodyPr/>
                        <a:lstStyle/>
                        <a:p>
                          <a:endParaRPr lang="zh-CN"/>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8"/>
                          <a:stretch>
                            <a:fillRect l="-566207" t="-108929" r="-1379" b="-435714"/>
                          </a:stretch>
                        </a:blipFill>
                      </a:tcPr>
                    </a:tc>
                    <a:extLst>
                      <a:ext uri="{0D108BD9-81ED-4DB2-BD59-A6C34878D82A}">
                        <a16:rowId xmlns:a16="http://schemas.microsoft.com/office/drawing/2014/main" val="2434755309"/>
                      </a:ext>
                    </a:extLst>
                  </a:tr>
                  <a:tr h="341735">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8"/>
                          <a:stretch>
                            <a:fillRect l="-302" t="-205263" r="-484592" b="-32807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0.0354811</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1.084835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-0.0417118</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1.135015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0.776444</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1.092635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13457684"/>
                      </a:ext>
                    </a:extLst>
                  </a:tr>
                  <a:tr h="335280">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8"/>
                          <a:stretch>
                            <a:fillRect l="-302" t="-316364" r="-484592" b="-24000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0.0576503</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1.075595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-0.11047245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1.106025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0.740545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1.102225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388739669"/>
                      </a:ext>
                    </a:extLst>
                  </a:tr>
                  <a:tr h="341735">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8"/>
                          <a:stretch>
                            <a:fillRect l="-302" t="-408929" r="-484592" b="-135714"/>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0.0279838</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1.151865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-0.0866352</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1.23151</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0.699859</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1.190615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711215940"/>
                      </a:ext>
                    </a:extLst>
                  </a:tr>
                  <a:tr h="341735">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8"/>
                          <a:stretch>
                            <a:fillRect l="-302" t="-508929" r="-484592" b="-35714"/>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0.04215445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1.16965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-0.01293738</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1.239595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0.664687</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1.171655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220788647"/>
                      </a:ext>
                    </a:extLst>
                  </a:tr>
                </a:tbl>
              </a:graphicData>
            </a:graphic>
          </p:graphicFrame>
        </mc:Fallback>
      </mc:AlternateContent>
    </p:spTree>
    <p:extLst>
      <p:ext uri="{BB962C8B-B14F-4D97-AF65-F5344CB8AC3E}">
        <p14:creationId xmlns:p14="http://schemas.microsoft.com/office/powerpoint/2010/main" val="1484384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4781" y="-133555"/>
            <a:ext cx="6347278"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Systematic Uncertainties</a:t>
            </a: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9" name="箭头: 右 8">
            <a:extLst>
              <a:ext uri="{FF2B5EF4-FFF2-40B4-BE49-F238E27FC236}">
                <a16:creationId xmlns:a16="http://schemas.microsoft.com/office/drawing/2014/main" id="{6DE4E3F2-6180-41A0-B93B-6995002F27B1}"/>
              </a:ext>
            </a:extLst>
          </p:cNvPr>
          <p:cNvSpPr/>
          <p:nvPr/>
        </p:nvSpPr>
        <p:spPr>
          <a:xfrm>
            <a:off x="2547126" y="1873532"/>
            <a:ext cx="646267" cy="85889"/>
          </a:xfrm>
          <a:prstGeom prst="rightArrow">
            <a:avLst/>
          </a:prstGeom>
          <a:solidFill>
            <a:srgbClr val="003399"/>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rgbClr val="023054"/>
              </a:solidFill>
              <a:cs typeface="+mn-ea"/>
              <a:sym typeface="+mn-lt"/>
            </a:endParaRPr>
          </a:p>
        </p:txBody>
      </p:sp>
      <p:sp>
        <p:nvSpPr>
          <p:cNvPr id="16" name="箭头: 右 15">
            <a:extLst>
              <a:ext uri="{FF2B5EF4-FFF2-40B4-BE49-F238E27FC236}">
                <a16:creationId xmlns:a16="http://schemas.microsoft.com/office/drawing/2014/main" id="{17C9F817-E259-4916-86DE-810AA145BF21}"/>
              </a:ext>
            </a:extLst>
          </p:cNvPr>
          <p:cNvSpPr/>
          <p:nvPr/>
        </p:nvSpPr>
        <p:spPr>
          <a:xfrm>
            <a:off x="2589124" y="3793808"/>
            <a:ext cx="530954" cy="92188"/>
          </a:xfrm>
          <a:prstGeom prst="rightArrow">
            <a:avLst/>
          </a:prstGeom>
          <a:solidFill>
            <a:srgbClr val="003399"/>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rgbClr val="023054"/>
              </a:solidFill>
              <a:cs typeface="+mn-ea"/>
              <a:sym typeface="+mn-lt"/>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0097F28-7C31-48A4-A214-0A13866EC7E0}"/>
                  </a:ext>
                </a:extLst>
              </p:cNvPr>
              <p:cNvSpPr txBox="1"/>
              <p:nvPr/>
            </p:nvSpPr>
            <p:spPr>
              <a:xfrm>
                <a:off x="560230" y="686675"/>
                <a:ext cx="9483867" cy="375552"/>
              </a:xfrm>
              <a:prstGeom prst="rect">
                <a:avLst/>
              </a:prstGeom>
              <a:noFill/>
            </p:spPr>
            <p:txBody>
              <a:bodyPr wrap="square" rtlCol="0">
                <a:spAutoFit/>
              </a:bodyPr>
              <a:lstStyle/>
              <a:p>
                <a:r>
                  <a:rPr lang="en-US" altLang="zh-CN" dirty="0">
                    <a:cs typeface="+mn-ea"/>
                    <a:sym typeface="+mn-lt"/>
                  </a:rPr>
                  <a:t>The </a:t>
                </a:r>
                <a14:m>
                  <m:oMath xmlns:m="http://schemas.openxmlformats.org/officeDocument/2006/math">
                    <m:sSup>
                      <m:sSupPr>
                        <m:ctrlPr>
                          <a:rPr lang="en-US" altLang="zh-CN" i="1">
                            <a:solidFill>
                              <a:prstClr val="black"/>
                            </a:solidFill>
                            <a:latin typeface="Cambria Math" panose="02040503050406030204" pitchFamily="18" charset="0"/>
                            <a:cs typeface="+mn-ea"/>
                            <a:sym typeface="+mn-lt"/>
                          </a:rPr>
                        </m:ctrlPr>
                      </m:sSupPr>
                      <m:e>
                        <m:r>
                          <a:rPr lang="en-US" altLang="zh-CN" i="1">
                            <a:solidFill>
                              <a:prstClr val="black"/>
                            </a:solidFill>
                            <a:latin typeface="Cambria Math" panose="02040503050406030204" pitchFamily="18" charset="0"/>
                            <a:cs typeface="+mn-ea"/>
                            <a:sym typeface="+mn-lt"/>
                          </a:rPr>
                          <m:t>𝜒</m:t>
                        </m:r>
                      </m:e>
                      <m:sup>
                        <m:r>
                          <a:rPr lang="en-US" altLang="zh-CN" i="1">
                            <a:solidFill>
                              <a:prstClr val="black"/>
                            </a:solidFill>
                            <a:latin typeface="Cambria Math" panose="02040503050406030204" pitchFamily="18" charset="0"/>
                            <a:cs typeface="+mn-ea"/>
                            <a:sym typeface="+mn-lt"/>
                          </a:rPr>
                          <m:t>2</m:t>
                        </m:r>
                      </m:sup>
                    </m:sSup>
                  </m:oMath>
                </a14:m>
                <a:r>
                  <a:rPr lang="en-US" altLang="zh-CN" dirty="0">
                    <a:cs typeface="+mn-ea"/>
                    <a:sym typeface="+mn-lt"/>
                  </a:rPr>
                  <a:t> distribution of MC become consistent with data after correction.</a:t>
                </a:r>
                <a:endParaRPr lang="zh-CN" altLang="en-US" dirty="0">
                  <a:cs typeface="+mn-ea"/>
                  <a:sym typeface="+mn-lt"/>
                </a:endParaRPr>
              </a:p>
            </p:txBody>
          </p:sp>
        </mc:Choice>
        <mc:Fallback xmlns="">
          <p:sp>
            <p:nvSpPr>
              <p:cNvPr id="19" name="文本框 18">
                <a:extLst>
                  <a:ext uri="{FF2B5EF4-FFF2-40B4-BE49-F238E27FC236}">
                    <a16:creationId xmlns:a16="http://schemas.microsoft.com/office/drawing/2014/main" id="{30097F28-7C31-48A4-A214-0A13866EC7E0}"/>
                  </a:ext>
                </a:extLst>
              </p:cNvPr>
              <p:cNvSpPr txBox="1">
                <a:spLocks noRot="1" noChangeAspect="1" noMove="1" noResize="1" noEditPoints="1" noAdjustHandles="1" noChangeArrowheads="1" noChangeShapeType="1" noTextEdit="1"/>
              </p:cNvSpPr>
              <p:nvPr/>
            </p:nvSpPr>
            <p:spPr>
              <a:xfrm>
                <a:off x="560230" y="686675"/>
                <a:ext cx="9483867" cy="375552"/>
              </a:xfrm>
              <a:prstGeom prst="rect">
                <a:avLst/>
              </a:prstGeom>
              <a:blipFill>
                <a:blip r:embed="rId3"/>
                <a:stretch>
                  <a:fillRect l="-578"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A0217FE-99C7-4F61-87DE-5F48BFF6B996}"/>
                  </a:ext>
                </a:extLst>
              </p:cNvPr>
              <p:cNvSpPr txBox="1"/>
              <p:nvPr/>
            </p:nvSpPr>
            <p:spPr>
              <a:xfrm>
                <a:off x="711463" y="5092498"/>
                <a:ext cx="10642337" cy="923330"/>
              </a:xfrm>
              <a:prstGeom prst="rect">
                <a:avLst/>
              </a:prstGeom>
              <a:noFill/>
            </p:spPr>
            <p:txBody>
              <a:bodyPr wrap="square" rtlCol="0">
                <a:spAutoFit/>
              </a:bodyPr>
              <a:lstStyle/>
              <a:p>
                <a:r>
                  <a:rPr lang="en-US" altLang="zh-CN" dirty="0">
                    <a:cs typeface="+mn-ea"/>
                    <a:sym typeface="+mn-lt"/>
                  </a:rPr>
                  <a:t>Get the systematic uncertainties of  kinematic fitting for </a:t>
                </a:r>
                <a14:m>
                  <m:oMath xmlns:m="http://schemas.openxmlformats.org/officeDocument/2006/math">
                    <m:sSup>
                      <m:sSupPr>
                        <m:ctrlPr>
                          <a:rPr lang="en-US" altLang="zh-CN" sz="1400" b="1" i="1" smtClean="0">
                            <a:solidFill>
                              <a:schemeClr val="tx1"/>
                            </a:solidFill>
                            <a:latin typeface="Cambria Math" panose="02040503050406030204" pitchFamily="18" charset="0"/>
                            <a:cs typeface="+mn-ea"/>
                            <a:sym typeface="+mn-lt"/>
                          </a:rPr>
                        </m:ctrlPr>
                      </m:sSupPr>
                      <m:e>
                        <m:r>
                          <a:rPr lang="en-US" altLang="zh-CN" sz="1400" b="1" i="1">
                            <a:solidFill>
                              <a:schemeClr val="tx1"/>
                            </a:solidFill>
                            <a:latin typeface="Cambria Math" panose="02040503050406030204" pitchFamily="18" charset="0"/>
                            <a:cs typeface="+mn-ea"/>
                            <a:sym typeface="+mn-lt"/>
                          </a:rPr>
                          <m:t>𝑲</m:t>
                        </m:r>
                      </m:e>
                      <m:sup>
                        <m:r>
                          <a:rPr lang="en-US" altLang="zh-CN" sz="1400" b="1" i="1">
                            <a:solidFill>
                              <a:schemeClr val="tx1"/>
                            </a:solidFill>
                            <a:latin typeface="Cambria Math" panose="02040503050406030204" pitchFamily="18" charset="0"/>
                            <a:cs typeface="+mn-ea"/>
                            <a:sym typeface="+mn-lt"/>
                          </a:rPr>
                          <m:t>+</m:t>
                        </m:r>
                      </m:sup>
                    </m:sSup>
                  </m:oMath>
                </a14:m>
                <a:r>
                  <a:rPr lang="en-US" altLang="zh-CN" sz="1400" b="1" dirty="0">
                    <a:solidFill>
                      <a:schemeClr val="tx1"/>
                    </a:solidFill>
                    <a:cs typeface="+mn-ea"/>
                    <a:sym typeface="+mn-lt"/>
                  </a:rPr>
                  <a:t> </a:t>
                </a:r>
                <a14:m>
                  <m:oMath xmlns:m="http://schemas.openxmlformats.org/officeDocument/2006/math">
                    <m:sSup>
                      <m:sSupPr>
                        <m:ctrlPr>
                          <a:rPr lang="en-US" altLang="zh-CN" sz="1400" b="1" i="1">
                            <a:solidFill>
                              <a:schemeClr val="tx1"/>
                            </a:solidFill>
                            <a:latin typeface="Cambria Math" panose="02040503050406030204" pitchFamily="18" charset="0"/>
                            <a:cs typeface="+mn-ea"/>
                            <a:sym typeface="+mn-lt"/>
                          </a:rPr>
                        </m:ctrlPr>
                      </m:sSupPr>
                      <m:e>
                        <m:r>
                          <a:rPr lang="en-US" altLang="zh-CN" sz="1400" b="1" i="1">
                            <a:solidFill>
                              <a:schemeClr val="tx1"/>
                            </a:solidFill>
                            <a:latin typeface="Cambria Math" panose="02040503050406030204" pitchFamily="18" charset="0"/>
                            <a:cs typeface="+mn-ea"/>
                            <a:sym typeface="+mn-lt"/>
                          </a:rPr>
                          <m:t>𝑲</m:t>
                        </m:r>
                      </m:e>
                      <m:sup>
                        <m:r>
                          <a:rPr lang="en-US" altLang="zh-CN" sz="1400" b="1" i="1">
                            <a:solidFill>
                              <a:schemeClr val="tx1"/>
                            </a:solidFill>
                            <a:latin typeface="Cambria Math" panose="02040503050406030204" pitchFamily="18" charset="0"/>
                            <a:cs typeface="+mn-ea"/>
                            <a:sym typeface="+mn-lt"/>
                          </a:rPr>
                          <m:t>−</m:t>
                        </m:r>
                      </m:sup>
                    </m:sSup>
                    <m:r>
                      <a:rPr lang="en-US" altLang="zh-CN" sz="1400" b="1" i="1" smtClean="0">
                        <a:solidFill>
                          <a:schemeClr val="tx1"/>
                        </a:solidFill>
                        <a:latin typeface="Cambria Math" panose="02040503050406030204" pitchFamily="18" charset="0"/>
                        <a:cs typeface="+mn-ea"/>
                        <a:sym typeface="+mn-lt"/>
                      </a:rPr>
                      <m:t>/</m:t>
                    </m:r>
                    <m:sSup>
                      <m:sSupPr>
                        <m:ctrlPr>
                          <a:rPr lang="en-US" altLang="zh-CN" b="1" i="1">
                            <a:latin typeface="Cambria Math" panose="02040503050406030204" pitchFamily="18" charset="0"/>
                            <a:cs typeface="+mn-ea"/>
                            <a:sym typeface="+mn-lt"/>
                          </a:rPr>
                        </m:ctrlPr>
                      </m:sSupPr>
                      <m:e>
                        <m:r>
                          <a:rPr lang="zh-CN" altLang="en-US" b="1" i="1">
                            <a:latin typeface="Cambria Math" panose="02040503050406030204" pitchFamily="18" charset="0"/>
                            <a:cs typeface="+mn-ea"/>
                            <a:sym typeface="+mn-lt"/>
                          </a:rPr>
                          <m:t>𝝅</m:t>
                        </m:r>
                      </m:e>
                      <m:sup>
                        <m:r>
                          <a:rPr lang="en-US" altLang="zh-CN" b="1" i="1">
                            <a:latin typeface="Cambria Math" panose="02040503050406030204" pitchFamily="18" charset="0"/>
                            <a:cs typeface="+mn-ea"/>
                            <a:sym typeface="+mn-lt"/>
                          </a:rPr>
                          <m:t>+</m:t>
                        </m:r>
                      </m:sup>
                    </m:sSup>
                  </m:oMath>
                </a14:m>
                <a:r>
                  <a:rPr lang="en-US" altLang="zh-CN" b="1" dirty="0">
                    <a:cs typeface="+mn-ea"/>
                    <a:sym typeface="+mn-lt"/>
                  </a:rPr>
                  <a:t> </a:t>
                </a:r>
                <a14:m>
                  <m:oMath xmlns:m="http://schemas.openxmlformats.org/officeDocument/2006/math">
                    <m:sSup>
                      <m:sSupPr>
                        <m:ctrlPr>
                          <a:rPr lang="en-US" altLang="zh-CN" b="1" i="1">
                            <a:latin typeface="Cambria Math" panose="02040503050406030204" pitchFamily="18" charset="0"/>
                            <a:cs typeface="+mn-ea"/>
                            <a:sym typeface="+mn-lt"/>
                          </a:rPr>
                        </m:ctrlPr>
                      </m:sSupPr>
                      <m:e>
                        <m:r>
                          <a:rPr lang="zh-CN" altLang="en-US" b="1" i="1">
                            <a:latin typeface="Cambria Math" panose="02040503050406030204" pitchFamily="18" charset="0"/>
                            <a:cs typeface="+mn-ea"/>
                            <a:sym typeface="+mn-lt"/>
                          </a:rPr>
                          <m:t>𝝅</m:t>
                        </m:r>
                      </m:e>
                      <m:sup>
                        <m:r>
                          <a:rPr lang="en-US" altLang="zh-CN" b="1" i="1">
                            <a:latin typeface="Cambria Math" panose="02040503050406030204" pitchFamily="18" charset="0"/>
                            <a:cs typeface="+mn-ea"/>
                            <a:sym typeface="+mn-lt"/>
                          </a:rPr>
                          <m:t>−</m:t>
                        </m:r>
                      </m:sup>
                    </m:sSup>
                  </m:oMath>
                </a14:m>
                <a:r>
                  <a:rPr lang="en-US" altLang="zh-CN" b="1" dirty="0">
                    <a:cs typeface="+mn-ea"/>
                    <a:sym typeface="+mn-lt"/>
                  </a:rPr>
                  <a:t> </a:t>
                </a:r>
                <a:r>
                  <a:rPr lang="en-US" altLang="zh-CN" dirty="0">
                    <a:cs typeface="+mn-ea"/>
                    <a:sym typeface="+mn-lt"/>
                  </a:rPr>
                  <a:t>by using half of the difference of MC efficiency with or without helix parameter correction.</a:t>
                </a:r>
              </a:p>
              <a:p>
                <a:endParaRPr lang="en-US" altLang="zh-CN" dirty="0">
                  <a:cs typeface="+mn-ea"/>
                  <a:sym typeface="+mn-lt"/>
                </a:endParaRPr>
              </a:p>
            </p:txBody>
          </p:sp>
        </mc:Choice>
        <mc:Fallback xmlns="">
          <p:sp>
            <p:nvSpPr>
              <p:cNvPr id="10" name="文本框 9">
                <a:extLst>
                  <a:ext uri="{FF2B5EF4-FFF2-40B4-BE49-F238E27FC236}">
                    <a16:creationId xmlns:a16="http://schemas.microsoft.com/office/drawing/2014/main" id="{6A0217FE-99C7-4F61-87DE-5F48BFF6B996}"/>
                  </a:ext>
                </a:extLst>
              </p:cNvPr>
              <p:cNvSpPr txBox="1">
                <a:spLocks noRot="1" noChangeAspect="1" noMove="1" noResize="1" noEditPoints="1" noAdjustHandles="1" noChangeArrowheads="1" noChangeShapeType="1" noTextEdit="1"/>
              </p:cNvSpPr>
              <p:nvPr/>
            </p:nvSpPr>
            <p:spPr>
              <a:xfrm>
                <a:off x="711463" y="5092498"/>
                <a:ext cx="10642337" cy="923330"/>
              </a:xfrm>
              <a:prstGeom prst="rect">
                <a:avLst/>
              </a:prstGeom>
              <a:blipFill>
                <a:blip r:embed="rId4"/>
                <a:stretch>
                  <a:fillRect l="-515" t="-3289"/>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868D6B7E-945D-43EA-AA88-232DD76F1CF1}"/>
              </a:ext>
            </a:extLst>
          </p:cNvPr>
          <p:cNvPicPr>
            <a:picLocks noChangeAspect="1"/>
          </p:cNvPicPr>
          <p:nvPr/>
        </p:nvPicPr>
        <p:blipFill>
          <a:blip r:embed="rId5"/>
          <a:stretch>
            <a:fillRect/>
          </a:stretch>
        </p:blipFill>
        <p:spPr>
          <a:xfrm>
            <a:off x="3227491" y="1230597"/>
            <a:ext cx="2340578" cy="1784855"/>
          </a:xfrm>
          <a:prstGeom prst="rect">
            <a:avLst/>
          </a:prstGeom>
        </p:spPr>
      </p:pic>
      <p:pic>
        <p:nvPicPr>
          <p:cNvPr id="22" name="图片 21">
            <a:extLst>
              <a:ext uri="{FF2B5EF4-FFF2-40B4-BE49-F238E27FC236}">
                <a16:creationId xmlns:a16="http://schemas.microsoft.com/office/drawing/2014/main" id="{8BF48C96-FE68-4021-8109-5E336E228B22}"/>
              </a:ext>
            </a:extLst>
          </p:cNvPr>
          <p:cNvPicPr>
            <a:picLocks noChangeAspect="1"/>
          </p:cNvPicPr>
          <p:nvPr/>
        </p:nvPicPr>
        <p:blipFill>
          <a:blip r:embed="rId6"/>
          <a:stretch>
            <a:fillRect/>
          </a:stretch>
        </p:blipFill>
        <p:spPr>
          <a:xfrm>
            <a:off x="3196298" y="3103530"/>
            <a:ext cx="2423452" cy="1765849"/>
          </a:xfrm>
          <a:prstGeom prst="rect">
            <a:avLst/>
          </a:prstGeom>
        </p:spPr>
      </p:pic>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E32615F8-0B19-422F-9D0C-3D7C3CD3DC32}"/>
                  </a:ext>
                </a:extLst>
              </p:cNvPr>
              <p:cNvSpPr/>
              <p:nvPr/>
            </p:nvSpPr>
            <p:spPr>
              <a:xfrm>
                <a:off x="4220298" y="1867905"/>
                <a:ext cx="47722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cs typeface="+mn-ea"/>
                              <a:sym typeface="+mn-lt"/>
                            </a:rPr>
                          </m:ctrlPr>
                        </m:sSubPr>
                        <m:e>
                          <m:r>
                            <a:rPr lang="en-US" altLang="zh-CN">
                              <a:solidFill>
                                <a:srgbClr val="C00000"/>
                              </a:solidFill>
                              <a:latin typeface="Cambria Math" panose="02040503050406030204" pitchFamily="18" charset="0"/>
                              <a:cs typeface="+mn-ea"/>
                              <a:sym typeface="+mn-lt"/>
                            </a:rPr>
                            <m:t> </m:t>
                          </m:r>
                          <m:r>
                            <a:rPr lang="el-GR" altLang="zh-CN">
                              <a:solidFill>
                                <a:srgbClr val="C00000"/>
                              </a:solidFill>
                              <a:latin typeface="Cambria Math" panose="02040503050406030204" pitchFamily="18" charset="0"/>
                              <a:cs typeface="+mn-ea"/>
                              <a:sym typeface="+mn-lt"/>
                            </a:rPr>
                            <m:t>𝝌</m:t>
                          </m:r>
                        </m:e>
                        <m:sub>
                          <m:r>
                            <a:rPr lang="en-US" altLang="zh-CN">
                              <a:solidFill>
                                <a:srgbClr val="C00000"/>
                              </a:solidFill>
                              <a:latin typeface="Cambria Math" panose="02040503050406030204" pitchFamily="18" charset="0"/>
                              <a:cs typeface="+mn-ea"/>
                              <a:sym typeface="+mn-lt"/>
                            </a:rPr>
                            <m:t>𝒄</m:t>
                          </m:r>
                          <m:r>
                            <a:rPr lang="en-US" altLang="zh-CN">
                              <a:solidFill>
                                <a:srgbClr val="C00000"/>
                              </a:solidFill>
                              <a:latin typeface="Cambria Math" panose="02040503050406030204" pitchFamily="18" charset="0"/>
                              <a:cs typeface="+mn-ea"/>
                              <a:sym typeface="+mn-lt"/>
                            </a:rPr>
                            <m:t>𝟎</m:t>
                          </m:r>
                        </m:sub>
                      </m:sSub>
                    </m:oMath>
                  </m:oMathPara>
                </a14:m>
                <a:endParaRPr lang="zh-CN" altLang="en-US" dirty="0">
                  <a:solidFill>
                    <a:srgbClr val="C00000"/>
                  </a:solidFill>
                  <a:cs typeface="+mn-ea"/>
                  <a:sym typeface="+mn-lt"/>
                </a:endParaRPr>
              </a:p>
            </p:txBody>
          </p:sp>
        </mc:Choice>
        <mc:Fallback xmlns="">
          <p:sp>
            <p:nvSpPr>
              <p:cNvPr id="20" name="矩形 19">
                <a:extLst>
                  <a:ext uri="{FF2B5EF4-FFF2-40B4-BE49-F238E27FC236}">
                    <a16:creationId xmlns:a16="http://schemas.microsoft.com/office/drawing/2014/main" id="{E32615F8-0B19-422F-9D0C-3D7C3CD3DC32}"/>
                  </a:ext>
                </a:extLst>
              </p:cNvPr>
              <p:cNvSpPr>
                <a:spLocks noRot="1" noChangeAspect="1" noMove="1" noResize="1" noEditPoints="1" noAdjustHandles="1" noChangeArrowheads="1" noChangeShapeType="1" noTextEdit="1"/>
              </p:cNvSpPr>
              <p:nvPr/>
            </p:nvSpPr>
            <p:spPr>
              <a:xfrm>
                <a:off x="4220298" y="1867905"/>
                <a:ext cx="477220" cy="369332"/>
              </a:xfrm>
              <a:prstGeom prst="rect">
                <a:avLst/>
              </a:prstGeom>
              <a:blipFill>
                <a:blip r:embed="rId7"/>
                <a:stretch>
                  <a:fillRect r="-12658"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E4475B7E-8501-442E-91C8-B27164DCC3B7}"/>
                  </a:ext>
                </a:extLst>
              </p:cNvPr>
              <p:cNvSpPr/>
              <p:nvPr/>
            </p:nvSpPr>
            <p:spPr>
              <a:xfrm>
                <a:off x="4594336" y="3717221"/>
                <a:ext cx="47485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cs typeface="+mn-ea"/>
                              <a:sym typeface="+mn-lt"/>
                            </a:rPr>
                          </m:ctrlPr>
                        </m:sSubPr>
                        <m:e>
                          <m:r>
                            <a:rPr lang="en-US" altLang="zh-CN">
                              <a:solidFill>
                                <a:srgbClr val="C00000"/>
                              </a:solidFill>
                              <a:latin typeface="Cambria Math" panose="02040503050406030204" pitchFamily="18" charset="0"/>
                              <a:cs typeface="+mn-ea"/>
                              <a:sym typeface="+mn-lt"/>
                            </a:rPr>
                            <m:t> </m:t>
                          </m:r>
                          <m:r>
                            <a:rPr lang="el-GR" altLang="zh-CN">
                              <a:solidFill>
                                <a:srgbClr val="C00000"/>
                              </a:solidFill>
                              <a:latin typeface="Cambria Math" panose="02040503050406030204" pitchFamily="18" charset="0"/>
                              <a:cs typeface="+mn-ea"/>
                              <a:sym typeface="+mn-lt"/>
                            </a:rPr>
                            <m:t>𝝌</m:t>
                          </m:r>
                        </m:e>
                        <m:sub>
                          <m:r>
                            <a:rPr lang="en-US" altLang="zh-CN">
                              <a:solidFill>
                                <a:srgbClr val="C00000"/>
                              </a:solidFill>
                              <a:latin typeface="Cambria Math" panose="02040503050406030204" pitchFamily="18" charset="0"/>
                              <a:cs typeface="+mn-ea"/>
                              <a:sym typeface="+mn-lt"/>
                            </a:rPr>
                            <m:t>𝒄</m:t>
                          </m:r>
                          <m:r>
                            <a:rPr lang="en-US" altLang="zh-CN" b="0" i="1" smtClean="0">
                              <a:solidFill>
                                <a:srgbClr val="C00000"/>
                              </a:solidFill>
                              <a:latin typeface="Cambria Math" panose="02040503050406030204" pitchFamily="18" charset="0"/>
                              <a:cs typeface="+mn-ea"/>
                              <a:sym typeface="+mn-lt"/>
                            </a:rPr>
                            <m:t>2</m:t>
                          </m:r>
                        </m:sub>
                      </m:sSub>
                    </m:oMath>
                  </m:oMathPara>
                </a14:m>
                <a:endParaRPr lang="zh-CN" altLang="en-US" dirty="0">
                  <a:solidFill>
                    <a:srgbClr val="C00000"/>
                  </a:solidFill>
                  <a:cs typeface="+mn-ea"/>
                  <a:sym typeface="+mn-lt"/>
                </a:endParaRPr>
              </a:p>
            </p:txBody>
          </p:sp>
        </mc:Choice>
        <mc:Fallback xmlns="">
          <p:sp>
            <p:nvSpPr>
              <p:cNvPr id="21" name="矩形 20">
                <a:extLst>
                  <a:ext uri="{FF2B5EF4-FFF2-40B4-BE49-F238E27FC236}">
                    <a16:creationId xmlns:a16="http://schemas.microsoft.com/office/drawing/2014/main" id="{E4475B7E-8501-442E-91C8-B27164DCC3B7}"/>
                  </a:ext>
                </a:extLst>
              </p:cNvPr>
              <p:cNvSpPr>
                <a:spLocks noRot="1" noChangeAspect="1" noMove="1" noResize="1" noEditPoints="1" noAdjustHandles="1" noChangeArrowheads="1" noChangeShapeType="1" noTextEdit="1"/>
              </p:cNvSpPr>
              <p:nvPr/>
            </p:nvSpPr>
            <p:spPr>
              <a:xfrm>
                <a:off x="4594336" y="3717221"/>
                <a:ext cx="474853" cy="369332"/>
              </a:xfrm>
              <a:prstGeom prst="rect">
                <a:avLst/>
              </a:prstGeom>
              <a:blipFill>
                <a:blip r:embed="rId8"/>
                <a:stretch>
                  <a:fillRect r="-1282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8BEE263A-52AA-4608-B66F-0CC3DAA4862A}"/>
                  </a:ext>
                </a:extLst>
              </p:cNvPr>
              <p:cNvSpPr/>
              <p:nvPr/>
            </p:nvSpPr>
            <p:spPr>
              <a:xfrm>
                <a:off x="2202585" y="2842754"/>
                <a:ext cx="1681742" cy="369332"/>
              </a:xfrm>
              <a:prstGeom prst="rect">
                <a:avLst/>
              </a:prstGeom>
            </p:spPr>
            <p:txBody>
              <a:bodyPr wrap="none">
                <a:spAutoFit/>
              </a:bodyPr>
              <a:lstStyle/>
              <a:p>
                <a14:m>
                  <m:oMath xmlns:m="http://schemas.openxmlformats.org/officeDocument/2006/math">
                    <m:sSup>
                      <m:sSupPr>
                        <m:ctrlPr>
                          <a:rPr lang="en-US" altLang="zh-CN" b="1" i="1" smtClean="0">
                            <a:solidFill>
                              <a:srgbClr val="C00000"/>
                            </a:solidFill>
                            <a:latin typeface="Cambria Math" panose="02040503050406030204" pitchFamily="18" charset="0"/>
                            <a:cs typeface="+mn-ea"/>
                            <a:sym typeface="+mn-lt"/>
                          </a:rPr>
                        </m:ctrlPr>
                      </m:sSupPr>
                      <m:e>
                        <m:r>
                          <a:rPr lang="en-US" altLang="zh-CN" b="1" i="1">
                            <a:solidFill>
                              <a:srgbClr val="C00000"/>
                            </a:solidFill>
                            <a:latin typeface="Cambria Math" panose="02040503050406030204" pitchFamily="18" charset="0"/>
                            <a:cs typeface="+mn-ea"/>
                            <a:sym typeface="+mn-lt"/>
                          </a:rPr>
                          <m:t>𝑲</m:t>
                        </m:r>
                      </m:e>
                      <m:sup>
                        <m:r>
                          <a:rPr lang="en-US" altLang="zh-CN" b="1" i="1">
                            <a:solidFill>
                              <a:srgbClr val="C00000"/>
                            </a:solidFill>
                            <a:latin typeface="Cambria Math" panose="02040503050406030204" pitchFamily="18" charset="0"/>
                            <a:cs typeface="+mn-ea"/>
                            <a:sym typeface="+mn-lt"/>
                          </a:rPr>
                          <m:t>+</m:t>
                        </m:r>
                      </m:sup>
                    </m:sSup>
                  </m:oMath>
                </a14:m>
                <a:r>
                  <a:rPr lang="en-US" altLang="zh-CN" b="1" dirty="0">
                    <a:solidFill>
                      <a:srgbClr val="C00000"/>
                    </a:solidFill>
                    <a:cs typeface="+mn-ea"/>
                    <a:sym typeface="+mn-lt"/>
                  </a:rPr>
                  <a:t> </a:t>
                </a:r>
                <a14:m>
                  <m:oMath xmlns:m="http://schemas.openxmlformats.org/officeDocument/2006/math">
                    <m:sSup>
                      <m:sSupPr>
                        <m:ctrlPr>
                          <a:rPr lang="en-US" altLang="zh-CN" b="1" i="1">
                            <a:solidFill>
                              <a:srgbClr val="C00000"/>
                            </a:solidFill>
                            <a:latin typeface="Cambria Math" panose="02040503050406030204" pitchFamily="18" charset="0"/>
                            <a:cs typeface="+mn-ea"/>
                            <a:sym typeface="+mn-lt"/>
                          </a:rPr>
                        </m:ctrlPr>
                      </m:sSupPr>
                      <m:e>
                        <m:r>
                          <a:rPr lang="en-US" altLang="zh-CN" b="1" i="1">
                            <a:solidFill>
                              <a:srgbClr val="C00000"/>
                            </a:solidFill>
                            <a:latin typeface="Cambria Math" panose="02040503050406030204" pitchFamily="18" charset="0"/>
                            <a:cs typeface="+mn-ea"/>
                            <a:sym typeface="+mn-lt"/>
                          </a:rPr>
                          <m:t>𝑲</m:t>
                        </m:r>
                      </m:e>
                      <m:sup>
                        <m:r>
                          <a:rPr lang="en-US" altLang="zh-CN" b="1" i="1">
                            <a:solidFill>
                              <a:srgbClr val="C00000"/>
                            </a:solidFill>
                            <a:latin typeface="Cambria Math" panose="02040503050406030204" pitchFamily="18" charset="0"/>
                            <a:cs typeface="+mn-ea"/>
                            <a:sym typeface="+mn-lt"/>
                          </a:rPr>
                          <m:t>−</m:t>
                        </m:r>
                      </m:sup>
                    </m:sSup>
                  </m:oMath>
                </a14:m>
                <a:r>
                  <a:rPr lang="en-US" altLang="zh-CN" b="1" dirty="0">
                    <a:solidFill>
                      <a:srgbClr val="C00000"/>
                    </a:solidFill>
                    <a:cs typeface="+mn-ea"/>
                    <a:sym typeface="+mn-lt"/>
                  </a:rPr>
                  <a:t>channel</a:t>
                </a:r>
                <a:endParaRPr lang="zh-CN" altLang="en-US" dirty="0">
                  <a:solidFill>
                    <a:srgbClr val="C00000"/>
                  </a:solidFill>
                  <a:cs typeface="+mn-ea"/>
                  <a:sym typeface="+mn-lt"/>
                </a:endParaRPr>
              </a:p>
            </p:txBody>
          </p:sp>
        </mc:Choice>
        <mc:Fallback xmlns="">
          <p:sp>
            <p:nvSpPr>
              <p:cNvPr id="23" name="矩形 22">
                <a:extLst>
                  <a:ext uri="{FF2B5EF4-FFF2-40B4-BE49-F238E27FC236}">
                    <a16:creationId xmlns:a16="http://schemas.microsoft.com/office/drawing/2014/main" id="{8BEE263A-52AA-4608-B66F-0CC3DAA4862A}"/>
                  </a:ext>
                </a:extLst>
              </p:cNvPr>
              <p:cNvSpPr>
                <a:spLocks noRot="1" noChangeAspect="1" noMove="1" noResize="1" noEditPoints="1" noAdjustHandles="1" noChangeArrowheads="1" noChangeShapeType="1" noTextEdit="1"/>
              </p:cNvSpPr>
              <p:nvPr/>
            </p:nvSpPr>
            <p:spPr>
              <a:xfrm>
                <a:off x="2202585" y="2842754"/>
                <a:ext cx="1681742" cy="369332"/>
              </a:xfrm>
              <a:prstGeom prst="rect">
                <a:avLst/>
              </a:prstGeom>
              <a:blipFill>
                <a:blip r:embed="rId9"/>
                <a:stretch>
                  <a:fillRect t="-8197" r="-362" b="-24590"/>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C949FC2F-D8A4-49C4-A7B6-2710862E70F5}"/>
              </a:ext>
            </a:extLst>
          </p:cNvPr>
          <p:cNvSpPr/>
          <p:nvPr/>
        </p:nvSpPr>
        <p:spPr>
          <a:xfrm>
            <a:off x="8295280" y="1894069"/>
            <a:ext cx="733802" cy="88719"/>
          </a:xfrm>
          <a:prstGeom prst="rightArrow">
            <a:avLst/>
          </a:prstGeom>
          <a:solidFill>
            <a:srgbClr val="003399"/>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rgbClr val="023054"/>
              </a:solidFill>
              <a:cs typeface="+mn-ea"/>
              <a:sym typeface="+mn-lt"/>
            </a:endParaRPr>
          </a:p>
        </p:txBody>
      </p:sp>
      <p:sp>
        <p:nvSpPr>
          <p:cNvPr id="25" name="箭头: 右 24">
            <a:extLst>
              <a:ext uri="{FF2B5EF4-FFF2-40B4-BE49-F238E27FC236}">
                <a16:creationId xmlns:a16="http://schemas.microsoft.com/office/drawing/2014/main" id="{445A8985-3537-4472-BF1F-91C40D70AA04}"/>
              </a:ext>
            </a:extLst>
          </p:cNvPr>
          <p:cNvSpPr/>
          <p:nvPr/>
        </p:nvSpPr>
        <p:spPr>
          <a:xfrm>
            <a:off x="8242046" y="3822726"/>
            <a:ext cx="733802" cy="88719"/>
          </a:xfrm>
          <a:prstGeom prst="rightArrow">
            <a:avLst/>
          </a:prstGeom>
          <a:solidFill>
            <a:srgbClr val="003399"/>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solidFill>
                <a:srgbClr val="023054"/>
              </a:solidFill>
              <a:cs typeface="+mn-ea"/>
              <a:sym typeface="+mn-lt"/>
            </a:endParaRPr>
          </a:p>
        </p:txBody>
      </p:sp>
      <p:pic>
        <p:nvPicPr>
          <p:cNvPr id="26" name="图片 25">
            <a:extLst>
              <a:ext uri="{FF2B5EF4-FFF2-40B4-BE49-F238E27FC236}">
                <a16:creationId xmlns:a16="http://schemas.microsoft.com/office/drawing/2014/main" id="{17D8F8C4-E85F-4B2F-8600-06167DD77307}"/>
              </a:ext>
            </a:extLst>
          </p:cNvPr>
          <p:cNvPicPr>
            <a:picLocks noChangeAspect="1"/>
          </p:cNvPicPr>
          <p:nvPr/>
        </p:nvPicPr>
        <p:blipFill>
          <a:blip r:embed="rId10"/>
          <a:stretch>
            <a:fillRect/>
          </a:stretch>
        </p:blipFill>
        <p:spPr>
          <a:xfrm>
            <a:off x="6040985" y="3133053"/>
            <a:ext cx="2567962" cy="1785669"/>
          </a:xfrm>
          <a:prstGeom prst="rect">
            <a:avLst/>
          </a:prstGeom>
        </p:spPr>
      </p:pic>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CED8046-6786-4440-9AC3-4F4619C779E9}"/>
                  </a:ext>
                </a:extLst>
              </p:cNvPr>
              <p:cNvSpPr/>
              <p:nvPr/>
            </p:nvSpPr>
            <p:spPr>
              <a:xfrm>
                <a:off x="7371815" y="3717221"/>
                <a:ext cx="44899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cs typeface="+mn-ea"/>
                              <a:sym typeface="+mn-lt"/>
                            </a:rPr>
                          </m:ctrlPr>
                        </m:sSubPr>
                        <m:e>
                          <m:r>
                            <a:rPr lang="en-US" altLang="zh-CN">
                              <a:solidFill>
                                <a:srgbClr val="C00000"/>
                              </a:solidFill>
                              <a:latin typeface="Cambria Math" panose="02040503050406030204" pitchFamily="18" charset="0"/>
                              <a:cs typeface="+mn-ea"/>
                              <a:sym typeface="+mn-lt"/>
                            </a:rPr>
                            <m:t> </m:t>
                          </m:r>
                          <m:r>
                            <a:rPr lang="el-GR" altLang="zh-CN">
                              <a:solidFill>
                                <a:srgbClr val="C00000"/>
                              </a:solidFill>
                              <a:latin typeface="Cambria Math" panose="02040503050406030204" pitchFamily="18" charset="0"/>
                              <a:cs typeface="+mn-ea"/>
                              <a:sym typeface="+mn-lt"/>
                            </a:rPr>
                            <m:t>𝝌</m:t>
                          </m:r>
                        </m:e>
                        <m:sub>
                          <m:r>
                            <a:rPr lang="en-US" altLang="zh-CN">
                              <a:solidFill>
                                <a:srgbClr val="C00000"/>
                              </a:solidFill>
                              <a:latin typeface="Cambria Math" panose="02040503050406030204" pitchFamily="18" charset="0"/>
                              <a:cs typeface="+mn-ea"/>
                              <a:sym typeface="+mn-lt"/>
                            </a:rPr>
                            <m:t>𝒄</m:t>
                          </m:r>
                          <m:r>
                            <a:rPr lang="en-US" altLang="zh-CN" b="0" i="1" smtClean="0">
                              <a:solidFill>
                                <a:srgbClr val="C00000"/>
                              </a:solidFill>
                              <a:latin typeface="Cambria Math" panose="02040503050406030204" pitchFamily="18" charset="0"/>
                              <a:cs typeface="+mn-ea"/>
                              <a:sym typeface="+mn-lt"/>
                            </a:rPr>
                            <m:t>2</m:t>
                          </m:r>
                        </m:sub>
                      </m:sSub>
                    </m:oMath>
                  </m:oMathPara>
                </a14:m>
                <a:endParaRPr lang="zh-CN" altLang="en-US" dirty="0">
                  <a:solidFill>
                    <a:srgbClr val="C00000"/>
                  </a:solidFill>
                  <a:cs typeface="+mn-ea"/>
                  <a:sym typeface="+mn-lt"/>
                </a:endParaRPr>
              </a:p>
            </p:txBody>
          </p:sp>
        </mc:Choice>
        <mc:Fallback xmlns="">
          <p:sp>
            <p:nvSpPr>
              <p:cNvPr id="27" name="矩形 26">
                <a:extLst>
                  <a:ext uri="{FF2B5EF4-FFF2-40B4-BE49-F238E27FC236}">
                    <a16:creationId xmlns:a16="http://schemas.microsoft.com/office/drawing/2014/main" id="{CCED8046-6786-4440-9AC3-4F4619C779E9}"/>
                  </a:ext>
                </a:extLst>
              </p:cNvPr>
              <p:cNvSpPr>
                <a:spLocks noRot="1" noChangeAspect="1" noMove="1" noResize="1" noEditPoints="1" noAdjustHandles="1" noChangeArrowheads="1" noChangeShapeType="1" noTextEdit="1"/>
              </p:cNvSpPr>
              <p:nvPr/>
            </p:nvSpPr>
            <p:spPr>
              <a:xfrm>
                <a:off x="7371815" y="3717221"/>
                <a:ext cx="448996" cy="369332"/>
              </a:xfrm>
              <a:prstGeom prst="rect">
                <a:avLst/>
              </a:prstGeom>
              <a:blipFill>
                <a:blip r:embed="rId11"/>
                <a:stretch>
                  <a:fillRect r="-18919" b="-6667"/>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5733F737-B7B0-4D98-9B8F-BE7005A64910}"/>
              </a:ext>
            </a:extLst>
          </p:cNvPr>
          <p:cNvPicPr>
            <a:picLocks noChangeAspect="1"/>
          </p:cNvPicPr>
          <p:nvPr/>
        </p:nvPicPr>
        <p:blipFill>
          <a:blip r:embed="rId12"/>
          <a:stretch>
            <a:fillRect/>
          </a:stretch>
        </p:blipFill>
        <p:spPr>
          <a:xfrm>
            <a:off x="9043119" y="3125450"/>
            <a:ext cx="2525465" cy="1768835"/>
          </a:xfrm>
          <a:prstGeom prst="rect">
            <a:avLst/>
          </a:prstGeom>
        </p:spPr>
      </p:pic>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7AF94E97-5E12-446C-80B5-833A82558886}"/>
                  </a:ext>
                </a:extLst>
              </p:cNvPr>
              <p:cNvSpPr/>
              <p:nvPr/>
            </p:nvSpPr>
            <p:spPr>
              <a:xfrm>
                <a:off x="10367653" y="3689504"/>
                <a:ext cx="44899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cs typeface="+mn-ea"/>
                              <a:sym typeface="+mn-lt"/>
                            </a:rPr>
                          </m:ctrlPr>
                        </m:sSubPr>
                        <m:e>
                          <m:r>
                            <a:rPr lang="en-US" altLang="zh-CN">
                              <a:solidFill>
                                <a:srgbClr val="C00000"/>
                              </a:solidFill>
                              <a:latin typeface="Cambria Math" panose="02040503050406030204" pitchFamily="18" charset="0"/>
                              <a:cs typeface="+mn-ea"/>
                              <a:sym typeface="+mn-lt"/>
                            </a:rPr>
                            <m:t> </m:t>
                          </m:r>
                          <m:r>
                            <a:rPr lang="el-GR" altLang="zh-CN">
                              <a:solidFill>
                                <a:srgbClr val="C00000"/>
                              </a:solidFill>
                              <a:latin typeface="Cambria Math" panose="02040503050406030204" pitchFamily="18" charset="0"/>
                              <a:cs typeface="+mn-ea"/>
                              <a:sym typeface="+mn-lt"/>
                            </a:rPr>
                            <m:t>𝝌</m:t>
                          </m:r>
                        </m:e>
                        <m:sub>
                          <m:r>
                            <a:rPr lang="en-US" altLang="zh-CN">
                              <a:solidFill>
                                <a:srgbClr val="C00000"/>
                              </a:solidFill>
                              <a:latin typeface="Cambria Math" panose="02040503050406030204" pitchFamily="18" charset="0"/>
                              <a:cs typeface="+mn-ea"/>
                              <a:sym typeface="+mn-lt"/>
                            </a:rPr>
                            <m:t>𝒄</m:t>
                          </m:r>
                          <m:r>
                            <a:rPr lang="en-US" altLang="zh-CN" b="0" i="1" smtClean="0">
                              <a:solidFill>
                                <a:srgbClr val="C00000"/>
                              </a:solidFill>
                              <a:latin typeface="Cambria Math" panose="02040503050406030204" pitchFamily="18" charset="0"/>
                              <a:cs typeface="+mn-ea"/>
                              <a:sym typeface="+mn-lt"/>
                            </a:rPr>
                            <m:t>2</m:t>
                          </m:r>
                        </m:sub>
                      </m:sSub>
                    </m:oMath>
                  </m:oMathPara>
                </a14:m>
                <a:endParaRPr lang="zh-CN" altLang="en-US" dirty="0">
                  <a:solidFill>
                    <a:srgbClr val="C00000"/>
                  </a:solidFill>
                  <a:cs typeface="+mn-ea"/>
                  <a:sym typeface="+mn-lt"/>
                </a:endParaRPr>
              </a:p>
            </p:txBody>
          </p:sp>
        </mc:Choice>
        <mc:Fallback xmlns="">
          <p:sp>
            <p:nvSpPr>
              <p:cNvPr id="30" name="矩形 29">
                <a:extLst>
                  <a:ext uri="{FF2B5EF4-FFF2-40B4-BE49-F238E27FC236}">
                    <a16:creationId xmlns:a16="http://schemas.microsoft.com/office/drawing/2014/main" id="{7AF94E97-5E12-446C-80B5-833A82558886}"/>
                  </a:ext>
                </a:extLst>
              </p:cNvPr>
              <p:cNvSpPr>
                <a:spLocks noRot="1" noChangeAspect="1" noMove="1" noResize="1" noEditPoints="1" noAdjustHandles="1" noChangeArrowheads="1" noChangeShapeType="1" noTextEdit="1"/>
              </p:cNvSpPr>
              <p:nvPr/>
            </p:nvSpPr>
            <p:spPr>
              <a:xfrm>
                <a:off x="10367653" y="3689504"/>
                <a:ext cx="448996" cy="369332"/>
              </a:xfrm>
              <a:prstGeom prst="rect">
                <a:avLst/>
              </a:prstGeom>
              <a:blipFill>
                <a:blip r:embed="rId13"/>
                <a:stretch>
                  <a:fillRect r="-20548" b="-4918"/>
                </a:stretch>
              </a:blipFill>
            </p:spPr>
            <p:txBody>
              <a:bodyPr/>
              <a:lstStyle/>
              <a:p>
                <a:r>
                  <a:rPr lang="zh-CN" altLang="en-US">
                    <a:noFill/>
                  </a:rPr>
                  <a:t> </a:t>
                </a:r>
              </a:p>
            </p:txBody>
          </p:sp>
        </mc:Fallback>
      </mc:AlternateContent>
      <p:pic>
        <p:nvPicPr>
          <p:cNvPr id="31" name="图片 30">
            <a:extLst>
              <a:ext uri="{FF2B5EF4-FFF2-40B4-BE49-F238E27FC236}">
                <a16:creationId xmlns:a16="http://schemas.microsoft.com/office/drawing/2014/main" id="{96757388-FCE9-4601-B016-70846AE991E5}"/>
              </a:ext>
            </a:extLst>
          </p:cNvPr>
          <p:cNvPicPr>
            <a:picLocks noChangeAspect="1"/>
          </p:cNvPicPr>
          <p:nvPr/>
        </p:nvPicPr>
        <p:blipFill>
          <a:blip r:embed="rId14"/>
          <a:stretch>
            <a:fillRect/>
          </a:stretch>
        </p:blipFill>
        <p:spPr>
          <a:xfrm>
            <a:off x="6075321" y="1217486"/>
            <a:ext cx="2518890" cy="1811076"/>
          </a:xfrm>
          <a:prstGeom prst="rect">
            <a:avLst/>
          </a:prstGeom>
        </p:spPr>
      </p:pic>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BD003185-996E-4940-849A-1B5C7E6BB319}"/>
                  </a:ext>
                </a:extLst>
              </p:cNvPr>
              <p:cNvSpPr/>
              <p:nvPr/>
            </p:nvSpPr>
            <p:spPr>
              <a:xfrm>
                <a:off x="7405351" y="1912974"/>
                <a:ext cx="45123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cs typeface="+mn-ea"/>
                              <a:sym typeface="+mn-lt"/>
                            </a:rPr>
                          </m:ctrlPr>
                        </m:sSubPr>
                        <m:e>
                          <m:r>
                            <a:rPr lang="en-US" altLang="zh-CN">
                              <a:solidFill>
                                <a:srgbClr val="C00000"/>
                              </a:solidFill>
                              <a:latin typeface="Cambria Math" panose="02040503050406030204" pitchFamily="18" charset="0"/>
                              <a:cs typeface="+mn-ea"/>
                              <a:sym typeface="+mn-lt"/>
                            </a:rPr>
                            <m:t> </m:t>
                          </m:r>
                          <m:r>
                            <a:rPr lang="el-GR" altLang="zh-CN">
                              <a:solidFill>
                                <a:srgbClr val="C00000"/>
                              </a:solidFill>
                              <a:latin typeface="Cambria Math" panose="02040503050406030204" pitchFamily="18" charset="0"/>
                              <a:cs typeface="+mn-ea"/>
                              <a:sym typeface="+mn-lt"/>
                            </a:rPr>
                            <m:t>𝝌</m:t>
                          </m:r>
                        </m:e>
                        <m:sub>
                          <m:r>
                            <a:rPr lang="en-US" altLang="zh-CN">
                              <a:solidFill>
                                <a:srgbClr val="C00000"/>
                              </a:solidFill>
                              <a:latin typeface="Cambria Math" panose="02040503050406030204" pitchFamily="18" charset="0"/>
                              <a:cs typeface="+mn-ea"/>
                              <a:sym typeface="+mn-lt"/>
                            </a:rPr>
                            <m:t>𝒄</m:t>
                          </m:r>
                          <m:r>
                            <a:rPr lang="en-US" altLang="zh-CN">
                              <a:solidFill>
                                <a:srgbClr val="C00000"/>
                              </a:solidFill>
                              <a:latin typeface="Cambria Math" panose="02040503050406030204" pitchFamily="18" charset="0"/>
                              <a:cs typeface="+mn-ea"/>
                              <a:sym typeface="+mn-lt"/>
                            </a:rPr>
                            <m:t>𝟎</m:t>
                          </m:r>
                        </m:sub>
                      </m:sSub>
                    </m:oMath>
                  </m:oMathPara>
                </a14:m>
                <a:endParaRPr lang="zh-CN" altLang="en-US" dirty="0">
                  <a:solidFill>
                    <a:srgbClr val="C00000"/>
                  </a:solidFill>
                  <a:cs typeface="+mn-ea"/>
                  <a:sym typeface="+mn-lt"/>
                </a:endParaRPr>
              </a:p>
            </p:txBody>
          </p:sp>
        </mc:Choice>
        <mc:Fallback xmlns="">
          <p:sp>
            <p:nvSpPr>
              <p:cNvPr id="32" name="矩形 31">
                <a:extLst>
                  <a:ext uri="{FF2B5EF4-FFF2-40B4-BE49-F238E27FC236}">
                    <a16:creationId xmlns:a16="http://schemas.microsoft.com/office/drawing/2014/main" id="{BD003185-996E-4940-849A-1B5C7E6BB319}"/>
                  </a:ext>
                </a:extLst>
              </p:cNvPr>
              <p:cNvSpPr>
                <a:spLocks noRot="1" noChangeAspect="1" noMove="1" noResize="1" noEditPoints="1" noAdjustHandles="1" noChangeArrowheads="1" noChangeShapeType="1" noTextEdit="1"/>
              </p:cNvSpPr>
              <p:nvPr/>
            </p:nvSpPr>
            <p:spPr>
              <a:xfrm>
                <a:off x="7405351" y="1912974"/>
                <a:ext cx="451235" cy="369332"/>
              </a:xfrm>
              <a:prstGeom prst="rect">
                <a:avLst/>
              </a:prstGeom>
              <a:blipFill>
                <a:blip r:embed="rId15"/>
                <a:stretch>
                  <a:fillRect r="-20270" b="-6667"/>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23C3DBCB-20E5-4C06-90FB-F9BD531C74EF}"/>
              </a:ext>
            </a:extLst>
          </p:cNvPr>
          <p:cNvPicPr>
            <a:picLocks noChangeAspect="1"/>
          </p:cNvPicPr>
          <p:nvPr/>
        </p:nvPicPr>
        <p:blipFill>
          <a:blip r:embed="rId16"/>
          <a:stretch>
            <a:fillRect/>
          </a:stretch>
        </p:blipFill>
        <p:spPr>
          <a:xfrm>
            <a:off x="9082413" y="1287102"/>
            <a:ext cx="2398547" cy="1725938"/>
          </a:xfrm>
          <a:prstGeom prst="rect">
            <a:avLst/>
          </a:prstGeom>
        </p:spPr>
      </p:pic>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BF57A42-8C53-4259-9E4A-BA5BFEE21967}"/>
                  </a:ext>
                </a:extLst>
              </p:cNvPr>
              <p:cNvSpPr/>
              <p:nvPr/>
            </p:nvSpPr>
            <p:spPr>
              <a:xfrm>
                <a:off x="10365414" y="1847926"/>
                <a:ext cx="45123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cs typeface="+mn-ea"/>
                              <a:sym typeface="+mn-lt"/>
                            </a:rPr>
                          </m:ctrlPr>
                        </m:sSubPr>
                        <m:e>
                          <m:r>
                            <a:rPr lang="en-US" altLang="zh-CN">
                              <a:solidFill>
                                <a:srgbClr val="C00000"/>
                              </a:solidFill>
                              <a:latin typeface="Cambria Math" panose="02040503050406030204" pitchFamily="18" charset="0"/>
                              <a:cs typeface="+mn-ea"/>
                              <a:sym typeface="+mn-lt"/>
                            </a:rPr>
                            <m:t> </m:t>
                          </m:r>
                          <m:r>
                            <a:rPr lang="el-GR" altLang="zh-CN">
                              <a:solidFill>
                                <a:srgbClr val="C00000"/>
                              </a:solidFill>
                              <a:latin typeface="Cambria Math" panose="02040503050406030204" pitchFamily="18" charset="0"/>
                              <a:cs typeface="+mn-ea"/>
                              <a:sym typeface="+mn-lt"/>
                            </a:rPr>
                            <m:t>𝝌</m:t>
                          </m:r>
                        </m:e>
                        <m:sub>
                          <m:r>
                            <a:rPr lang="en-US" altLang="zh-CN">
                              <a:solidFill>
                                <a:srgbClr val="C00000"/>
                              </a:solidFill>
                              <a:latin typeface="Cambria Math" panose="02040503050406030204" pitchFamily="18" charset="0"/>
                              <a:cs typeface="+mn-ea"/>
                              <a:sym typeface="+mn-lt"/>
                            </a:rPr>
                            <m:t>𝒄</m:t>
                          </m:r>
                          <m:r>
                            <a:rPr lang="en-US" altLang="zh-CN">
                              <a:solidFill>
                                <a:srgbClr val="C00000"/>
                              </a:solidFill>
                              <a:latin typeface="Cambria Math" panose="02040503050406030204" pitchFamily="18" charset="0"/>
                              <a:cs typeface="+mn-ea"/>
                              <a:sym typeface="+mn-lt"/>
                            </a:rPr>
                            <m:t>𝟎</m:t>
                          </m:r>
                        </m:sub>
                      </m:sSub>
                    </m:oMath>
                  </m:oMathPara>
                </a14:m>
                <a:endParaRPr lang="zh-CN" altLang="en-US" dirty="0">
                  <a:solidFill>
                    <a:srgbClr val="C00000"/>
                  </a:solidFill>
                  <a:cs typeface="+mn-ea"/>
                  <a:sym typeface="+mn-lt"/>
                </a:endParaRPr>
              </a:p>
            </p:txBody>
          </p:sp>
        </mc:Choice>
        <mc:Fallback xmlns="">
          <p:sp>
            <p:nvSpPr>
              <p:cNvPr id="34" name="矩形 33">
                <a:extLst>
                  <a:ext uri="{FF2B5EF4-FFF2-40B4-BE49-F238E27FC236}">
                    <a16:creationId xmlns:a16="http://schemas.microsoft.com/office/drawing/2014/main" id="{6BF57A42-8C53-4259-9E4A-BA5BFEE21967}"/>
                  </a:ext>
                </a:extLst>
              </p:cNvPr>
              <p:cNvSpPr>
                <a:spLocks noRot="1" noChangeAspect="1" noMove="1" noResize="1" noEditPoints="1" noAdjustHandles="1" noChangeArrowheads="1" noChangeShapeType="1" noTextEdit="1"/>
              </p:cNvSpPr>
              <p:nvPr/>
            </p:nvSpPr>
            <p:spPr>
              <a:xfrm>
                <a:off x="10365414" y="1847926"/>
                <a:ext cx="451235" cy="369332"/>
              </a:xfrm>
              <a:prstGeom prst="rect">
                <a:avLst/>
              </a:prstGeom>
              <a:blipFill>
                <a:blip r:embed="rId17"/>
                <a:stretch>
                  <a:fillRect r="-20270"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303D8DA-3D53-4F63-8872-1576B70DD4D5}"/>
                  </a:ext>
                </a:extLst>
              </p:cNvPr>
              <p:cNvSpPr txBox="1"/>
              <p:nvPr/>
            </p:nvSpPr>
            <p:spPr>
              <a:xfrm>
                <a:off x="8053497" y="2855882"/>
                <a:ext cx="1844702" cy="369332"/>
              </a:xfrm>
              <a:prstGeom prst="rect">
                <a:avLst/>
              </a:prstGeom>
              <a:noFill/>
            </p:spPr>
            <p:txBody>
              <a:bodyPr wrap="square" rtlCol="0">
                <a:spAutoFit/>
              </a:bodyPr>
              <a:lstStyle/>
              <a:p>
                <a14:m>
                  <m:oMath xmlns:m="http://schemas.openxmlformats.org/officeDocument/2006/math">
                    <m:sSup>
                      <m:sSupPr>
                        <m:ctrlPr>
                          <a:rPr lang="en-US" altLang="zh-CN" b="1" i="1" smtClean="0">
                            <a:solidFill>
                              <a:srgbClr val="C00000"/>
                            </a:solidFill>
                            <a:latin typeface="Cambria Math" panose="02040503050406030204" pitchFamily="18" charset="0"/>
                            <a:cs typeface="+mn-ea"/>
                            <a:sym typeface="+mn-lt"/>
                          </a:rPr>
                        </m:ctrlPr>
                      </m:sSupPr>
                      <m:e>
                        <m:r>
                          <a:rPr lang="zh-CN" altLang="en-US" b="1" i="1" smtClean="0">
                            <a:solidFill>
                              <a:srgbClr val="C00000"/>
                            </a:solidFill>
                            <a:latin typeface="Cambria Math" panose="02040503050406030204" pitchFamily="18" charset="0"/>
                            <a:cs typeface="+mn-ea"/>
                            <a:sym typeface="+mn-lt"/>
                          </a:rPr>
                          <m:t>𝝅</m:t>
                        </m:r>
                      </m:e>
                      <m:sup>
                        <m:r>
                          <a:rPr lang="en-US" altLang="zh-CN" b="1" i="1" smtClean="0">
                            <a:solidFill>
                              <a:srgbClr val="C00000"/>
                            </a:solidFill>
                            <a:latin typeface="Cambria Math" panose="02040503050406030204" pitchFamily="18" charset="0"/>
                            <a:cs typeface="+mn-ea"/>
                            <a:sym typeface="+mn-lt"/>
                          </a:rPr>
                          <m:t>+</m:t>
                        </m:r>
                      </m:sup>
                    </m:sSup>
                  </m:oMath>
                </a14:m>
                <a:r>
                  <a:rPr lang="en-US" altLang="zh-CN" b="1" dirty="0">
                    <a:solidFill>
                      <a:srgbClr val="C00000"/>
                    </a:solidFill>
                    <a:cs typeface="+mn-ea"/>
                    <a:sym typeface="+mn-lt"/>
                  </a:rPr>
                  <a:t> </a:t>
                </a:r>
                <a14:m>
                  <m:oMath xmlns:m="http://schemas.openxmlformats.org/officeDocument/2006/math">
                    <m:sSup>
                      <m:sSupPr>
                        <m:ctrlPr>
                          <a:rPr lang="en-US" altLang="zh-CN" b="1" i="1">
                            <a:solidFill>
                              <a:srgbClr val="C00000"/>
                            </a:solidFill>
                            <a:latin typeface="Cambria Math" panose="02040503050406030204" pitchFamily="18" charset="0"/>
                            <a:cs typeface="+mn-ea"/>
                            <a:sym typeface="+mn-lt"/>
                          </a:rPr>
                        </m:ctrlPr>
                      </m:sSupPr>
                      <m:e>
                        <m:r>
                          <a:rPr lang="zh-CN" altLang="en-US" b="1" i="1" smtClean="0">
                            <a:solidFill>
                              <a:srgbClr val="C00000"/>
                            </a:solidFill>
                            <a:latin typeface="Cambria Math" panose="02040503050406030204" pitchFamily="18" charset="0"/>
                            <a:cs typeface="+mn-ea"/>
                            <a:sym typeface="+mn-lt"/>
                          </a:rPr>
                          <m:t>𝝅</m:t>
                        </m:r>
                      </m:e>
                      <m:sup>
                        <m:r>
                          <a:rPr lang="en-US" altLang="zh-CN" b="1" i="1" smtClean="0">
                            <a:solidFill>
                              <a:srgbClr val="C00000"/>
                            </a:solidFill>
                            <a:latin typeface="Cambria Math" panose="02040503050406030204" pitchFamily="18" charset="0"/>
                            <a:cs typeface="+mn-ea"/>
                            <a:sym typeface="+mn-lt"/>
                          </a:rPr>
                          <m:t>−</m:t>
                        </m:r>
                      </m:sup>
                    </m:sSup>
                  </m:oMath>
                </a14:m>
                <a:r>
                  <a:rPr lang="en-US" altLang="zh-CN" b="1" dirty="0">
                    <a:solidFill>
                      <a:srgbClr val="C00000"/>
                    </a:solidFill>
                    <a:cs typeface="+mn-ea"/>
                    <a:sym typeface="+mn-lt"/>
                  </a:rPr>
                  <a:t>channel</a:t>
                </a:r>
                <a:endParaRPr lang="zh-CN" altLang="en-US" b="1" dirty="0">
                  <a:solidFill>
                    <a:srgbClr val="C00000"/>
                  </a:solidFill>
                  <a:cs typeface="+mn-ea"/>
                  <a:sym typeface="+mn-lt"/>
                </a:endParaRPr>
              </a:p>
            </p:txBody>
          </p:sp>
        </mc:Choice>
        <mc:Fallback xmlns="">
          <p:sp>
            <p:nvSpPr>
              <p:cNvPr id="35" name="文本框 34">
                <a:extLst>
                  <a:ext uri="{FF2B5EF4-FFF2-40B4-BE49-F238E27FC236}">
                    <a16:creationId xmlns:a16="http://schemas.microsoft.com/office/drawing/2014/main" id="{6303D8DA-3D53-4F63-8872-1576B70DD4D5}"/>
                  </a:ext>
                </a:extLst>
              </p:cNvPr>
              <p:cNvSpPr txBox="1">
                <a:spLocks noRot="1" noChangeAspect="1" noMove="1" noResize="1" noEditPoints="1" noAdjustHandles="1" noChangeArrowheads="1" noChangeShapeType="1" noTextEdit="1"/>
              </p:cNvSpPr>
              <p:nvPr/>
            </p:nvSpPr>
            <p:spPr>
              <a:xfrm>
                <a:off x="8053497" y="2855882"/>
                <a:ext cx="1844702" cy="369332"/>
              </a:xfrm>
              <a:prstGeom prst="rect">
                <a:avLst/>
              </a:prstGeom>
              <a:blipFill>
                <a:blip r:embed="rId18"/>
                <a:stretch>
                  <a:fillRect t="-8197" b="-2459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69F8E62-C4A5-4F3E-8DF4-55B07DEF58A7}"/>
              </a:ext>
            </a:extLst>
          </p:cNvPr>
          <p:cNvPicPr>
            <a:picLocks noChangeAspect="1"/>
          </p:cNvPicPr>
          <p:nvPr/>
        </p:nvPicPr>
        <p:blipFill>
          <a:blip r:embed="rId19"/>
          <a:stretch>
            <a:fillRect/>
          </a:stretch>
        </p:blipFill>
        <p:spPr>
          <a:xfrm>
            <a:off x="487719" y="1270505"/>
            <a:ext cx="2276249" cy="1619814"/>
          </a:xfrm>
          <a:prstGeom prst="rect">
            <a:avLst/>
          </a:prstGeom>
        </p:spPr>
      </p:pic>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FB7DE1DD-5E7A-4B76-B445-F9B3085B2E72}"/>
                  </a:ext>
                </a:extLst>
              </p:cNvPr>
              <p:cNvSpPr/>
              <p:nvPr/>
            </p:nvSpPr>
            <p:spPr>
              <a:xfrm>
                <a:off x="1654178" y="1847926"/>
                <a:ext cx="6462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cs typeface="+mn-ea"/>
                              <a:sym typeface="+mn-lt"/>
                            </a:rPr>
                          </m:ctrlPr>
                        </m:sSubPr>
                        <m:e>
                          <m:r>
                            <a:rPr lang="en-US" altLang="zh-CN">
                              <a:solidFill>
                                <a:srgbClr val="C00000"/>
                              </a:solidFill>
                              <a:latin typeface="Cambria Math" panose="02040503050406030204" pitchFamily="18" charset="0"/>
                              <a:cs typeface="+mn-ea"/>
                              <a:sym typeface="+mn-lt"/>
                            </a:rPr>
                            <m:t> </m:t>
                          </m:r>
                          <m:r>
                            <a:rPr lang="el-GR" altLang="zh-CN">
                              <a:solidFill>
                                <a:srgbClr val="C00000"/>
                              </a:solidFill>
                              <a:latin typeface="Cambria Math" panose="02040503050406030204" pitchFamily="18" charset="0"/>
                              <a:cs typeface="+mn-ea"/>
                              <a:sym typeface="+mn-lt"/>
                            </a:rPr>
                            <m:t>𝝌</m:t>
                          </m:r>
                        </m:e>
                        <m:sub>
                          <m:r>
                            <a:rPr lang="en-US" altLang="zh-CN">
                              <a:solidFill>
                                <a:srgbClr val="C00000"/>
                              </a:solidFill>
                              <a:latin typeface="Cambria Math" panose="02040503050406030204" pitchFamily="18" charset="0"/>
                              <a:cs typeface="+mn-ea"/>
                              <a:sym typeface="+mn-lt"/>
                            </a:rPr>
                            <m:t>𝒄</m:t>
                          </m:r>
                          <m:r>
                            <a:rPr lang="en-US" altLang="zh-CN">
                              <a:solidFill>
                                <a:srgbClr val="C00000"/>
                              </a:solidFill>
                              <a:latin typeface="Cambria Math" panose="02040503050406030204" pitchFamily="18" charset="0"/>
                              <a:cs typeface="+mn-ea"/>
                              <a:sym typeface="+mn-lt"/>
                            </a:rPr>
                            <m:t>𝟎</m:t>
                          </m:r>
                        </m:sub>
                      </m:sSub>
                    </m:oMath>
                  </m:oMathPara>
                </a14:m>
                <a:endParaRPr lang="zh-CN" altLang="en-US" dirty="0">
                  <a:solidFill>
                    <a:srgbClr val="C00000"/>
                  </a:solidFill>
                  <a:cs typeface="+mn-ea"/>
                  <a:sym typeface="+mn-lt"/>
                </a:endParaRPr>
              </a:p>
            </p:txBody>
          </p:sp>
        </mc:Choice>
        <mc:Fallback xmlns="">
          <p:sp>
            <p:nvSpPr>
              <p:cNvPr id="15" name="矩形 14">
                <a:extLst>
                  <a:ext uri="{FF2B5EF4-FFF2-40B4-BE49-F238E27FC236}">
                    <a16:creationId xmlns:a16="http://schemas.microsoft.com/office/drawing/2014/main" id="{FB7DE1DD-5E7A-4B76-B445-F9B3085B2E72}"/>
                  </a:ext>
                </a:extLst>
              </p:cNvPr>
              <p:cNvSpPr>
                <a:spLocks noRot="1" noChangeAspect="1" noMove="1" noResize="1" noEditPoints="1" noAdjustHandles="1" noChangeArrowheads="1" noChangeShapeType="1" noTextEdit="1"/>
              </p:cNvSpPr>
              <p:nvPr/>
            </p:nvSpPr>
            <p:spPr>
              <a:xfrm>
                <a:off x="1654178" y="1847926"/>
                <a:ext cx="646267" cy="369332"/>
              </a:xfrm>
              <a:prstGeom prst="rect">
                <a:avLst/>
              </a:prstGeom>
              <a:blipFill>
                <a:blip r:embed="rId20"/>
                <a:stretch>
                  <a:fillRect b="-4918"/>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2A01C7C5-502C-4F2E-BEB0-FFFE9B7CBDC9}"/>
              </a:ext>
            </a:extLst>
          </p:cNvPr>
          <p:cNvPicPr>
            <a:picLocks noChangeAspect="1"/>
          </p:cNvPicPr>
          <p:nvPr/>
        </p:nvPicPr>
        <p:blipFill>
          <a:blip r:embed="rId21"/>
          <a:stretch>
            <a:fillRect/>
          </a:stretch>
        </p:blipFill>
        <p:spPr>
          <a:xfrm>
            <a:off x="279007" y="3144963"/>
            <a:ext cx="2467097" cy="1765078"/>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95C88F27-4B62-43DC-88D9-3EF68429ABB2}"/>
                  </a:ext>
                </a:extLst>
              </p:cNvPr>
              <p:cNvSpPr/>
              <p:nvPr/>
            </p:nvSpPr>
            <p:spPr>
              <a:xfrm>
                <a:off x="1854249" y="3708278"/>
                <a:ext cx="47485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cs typeface="+mn-ea"/>
                              <a:sym typeface="+mn-lt"/>
                            </a:rPr>
                          </m:ctrlPr>
                        </m:sSubPr>
                        <m:e>
                          <m:r>
                            <a:rPr lang="en-US" altLang="zh-CN">
                              <a:solidFill>
                                <a:srgbClr val="C00000"/>
                              </a:solidFill>
                              <a:latin typeface="Cambria Math" panose="02040503050406030204" pitchFamily="18" charset="0"/>
                              <a:cs typeface="+mn-ea"/>
                              <a:sym typeface="+mn-lt"/>
                            </a:rPr>
                            <m:t> </m:t>
                          </m:r>
                          <m:r>
                            <a:rPr lang="el-GR" altLang="zh-CN">
                              <a:solidFill>
                                <a:srgbClr val="C00000"/>
                              </a:solidFill>
                              <a:latin typeface="Cambria Math" panose="02040503050406030204" pitchFamily="18" charset="0"/>
                              <a:cs typeface="+mn-ea"/>
                              <a:sym typeface="+mn-lt"/>
                            </a:rPr>
                            <m:t>𝝌</m:t>
                          </m:r>
                        </m:e>
                        <m:sub>
                          <m:r>
                            <a:rPr lang="en-US" altLang="zh-CN">
                              <a:solidFill>
                                <a:srgbClr val="C00000"/>
                              </a:solidFill>
                              <a:latin typeface="Cambria Math" panose="02040503050406030204" pitchFamily="18" charset="0"/>
                              <a:cs typeface="+mn-ea"/>
                              <a:sym typeface="+mn-lt"/>
                            </a:rPr>
                            <m:t>𝒄</m:t>
                          </m:r>
                          <m:r>
                            <a:rPr lang="en-US" altLang="zh-CN" b="0" i="1" smtClean="0">
                              <a:solidFill>
                                <a:srgbClr val="C00000"/>
                              </a:solidFill>
                              <a:latin typeface="Cambria Math" panose="02040503050406030204" pitchFamily="18" charset="0"/>
                              <a:cs typeface="+mn-ea"/>
                              <a:sym typeface="+mn-lt"/>
                            </a:rPr>
                            <m:t>2</m:t>
                          </m:r>
                        </m:sub>
                      </m:sSub>
                    </m:oMath>
                  </m:oMathPara>
                </a14:m>
                <a:endParaRPr lang="zh-CN" altLang="en-US" dirty="0">
                  <a:solidFill>
                    <a:srgbClr val="C00000"/>
                  </a:solidFill>
                  <a:cs typeface="+mn-ea"/>
                  <a:sym typeface="+mn-lt"/>
                </a:endParaRPr>
              </a:p>
            </p:txBody>
          </p:sp>
        </mc:Choice>
        <mc:Fallback xmlns="">
          <p:sp>
            <p:nvSpPr>
              <p:cNvPr id="17" name="矩形 16">
                <a:extLst>
                  <a:ext uri="{FF2B5EF4-FFF2-40B4-BE49-F238E27FC236}">
                    <a16:creationId xmlns:a16="http://schemas.microsoft.com/office/drawing/2014/main" id="{95C88F27-4B62-43DC-88D9-3EF68429ABB2}"/>
                  </a:ext>
                </a:extLst>
              </p:cNvPr>
              <p:cNvSpPr>
                <a:spLocks noRot="1" noChangeAspect="1" noMove="1" noResize="1" noEditPoints="1" noAdjustHandles="1" noChangeArrowheads="1" noChangeShapeType="1" noTextEdit="1"/>
              </p:cNvSpPr>
              <p:nvPr/>
            </p:nvSpPr>
            <p:spPr>
              <a:xfrm>
                <a:off x="1854249" y="3708278"/>
                <a:ext cx="474853" cy="369332"/>
              </a:xfrm>
              <a:prstGeom prst="rect">
                <a:avLst/>
              </a:prstGeom>
              <a:blipFill>
                <a:blip r:embed="rId22"/>
                <a:stretch>
                  <a:fillRect r="-12821" b="-49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9530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9540" y="-133555"/>
            <a:ext cx="6362519"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Systematic Uncertainties</a:t>
            </a: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9F39BF6-89AA-DFEA-771B-9A844BEB350E}"/>
                  </a:ext>
                </a:extLst>
              </p:cNvPr>
              <p:cNvSpPr txBox="1"/>
              <p:nvPr/>
            </p:nvSpPr>
            <p:spPr>
              <a:xfrm>
                <a:off x="725486" y="3650996"/>
                <a:ext cx="6082094" cy="369332"/>
              </a:xfrm>
              <a:prstGeom prst="rect">
                <a:avLst/>
              </a:prstGeom>
              <a:noFill/>
            </p:spPr>
            <p:txBody>
              <a:bodyPr wrap="square" rtlCol="0">
                <a:spAutoFit/>
              </a:bodyPr>
              <a:lstStyle/>
              <a:p>
                <a:pPr marL="285750" lvl="0" indent="-285750">
                  <a:buFont typeface="Wingdings" panose="05000000000000000000" pitchFamily="2" charset="2"/>
                  <a:buChar char="Ø"/>
                </a:pPr>
                <a:r>
                  <a:rPr lang="en-US" altLang="zh-CN" b="1" dirty="0">
                    <a:cs typeface="+mn-ea"/>
                    <a:sym typeface="+mn-lt"/>
                  </a:rPr>
                  <a:t>Systematic Uncertainties of mass split and width of</a:t>
                </a:r>
                <a14:m>
                  <m:oMath xmlns:m="http://schemas.openxmlformats.org/officeDocument/2006/math">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r>
                          <a:rPr kumimoji="0" lang="el-GR" altLang="zh-CN"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𝟎</m:t>
                        </m:r>
                      </m:sub>
                    </m:sSub>
                  </m:oMath>
                </a14:m>
                <a:r>
                  <a:rPr kumimoji="0" lang="en-US" altLang="zh-CN" sz="1800" b="1" i="0" u="none" strike="noStrike" kern="1200" cap="none" spc="0" normalizeH="0" baseline="0" noProof="0" dirty="0">
                    <a:ln>
                      <a:noFill/>
                    </a:ln>
                    <a:solidFill>
                      <a:srgbClr val="000000"/>
                    </a:solidFill>
                    <a:effectLst/>
                    <a:uLnTx/>
                    <a:uFillTx/>
                    <a:latin typeface="Times New Roman"/>
                    <a:ea typeface="微软雅黑"/>
                    <a:cs typeface="+mn-ea"/>
                    <a:sym typeface="+mn-lt"/>
                  </a:rPr>
                  <a:t> </a:t>
                </a:r>
              </a:p>
            </p:txBody>
          </p:sp>
        </mc:Choice>
        <mc:Fallback xmlns="">
          <p:sp>
            <p:nvSpPr>
              <p:cNvPr id="6" name="文本框 5">
                <a:extLst>
                  <a:ext uri="{FF2B5EF4-FFF2-40B4-BE49-F238E27FC236}">
                    <a16:creationId xmlns:a16="http://schemas.microsoft.com/office/drawing/2014/main" id="{59F39BF6-89AA-DFEA-771B-9A844BEB350E}"/>
                  </a:ext>
                </a:extLst>
              </p:cNvPr>
              <p:cNvSpPr txBox="1">
                <a:spLocks noRot="1" noChangeAspect="1" noMove="1" noResize="1" noEditPoints="1" noAdjustHandles="1" noChangeArrowheads="1" noChangeShapeType="1" noTextEdit="1"/>
              </p:cNvSpPr>
              <p:nvPr/>
            </p:nvSpPr>
            <p:spPr>
              <a:xfrm>
                <a:off x="725486" y="3650996"/>
                <a:ext cx="6082094" cy="369332"/>
              </a:xfrm>
              <a:prstGeom prst="rect">
                <a:avLst/>
              </a:prstGeom>
              <a:blipFill>
                <a:blip r:embed="rId3"/>
                <a:stretch>
                  <a:fillRect l="-601"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529DC34-E985-E9CB-C305-40885F74BBDB}"/>
                  </a:ext>
                </a:extLst>
              </p:cNvPr>
              <p:cNvSpPr txBox="1"/>
              <p:nvPr/>
            </p:nvSpPr>
            <p:spPr>
              <a:xfrm>
                <a:off x="7052296" y="1675117"/>
                <a:ext cx="6082094" cy="58477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b="1" dirty="0">
                    <a:cs typeface="+mn-ea"/>
                    <a:sym typeface="+mn-lt"/>
                  </a:rPr>
                  <a:t>Systematic Uncertainties of </a:t>
                </a:r>
                <a14:m>
                  <m:oMath xmlns:m="http://schemas.openxmlformats.org/officeDocument/2006/math">
                    <m:sSub>
                      <m:sSubPr>
                        <m:ctrlPr>
                          <a:rPr lang="en-US" altLang="zh-CN" sz="1600" b="1" i="1">
                            <a:latin typeface="Cambria Math" panose="02040503050406030204" pitchFamily="18" charset="0"/>
                            <a:cs typeface="+mn-ea"/>
                            <a:sym typeface="+mn-lt"/>
                          </a:rPr>
                        </m:ctrlPr>
                      </m:sSubPr>
                      <m:e>
                        <m:r>
                          <a:rPr lang="en-US" altLang="zh-CN" sz="1600" b="1" i="1">
                            <a:latin typeface="Cambria Math" panose="02040503050406030204" pitchFamily="18" charset="0"/>
                            <a:cs typeface="+mn-ea"/>
                            <a:sym typeface="+mn-lt"/>
                          </a:rPr>
                          <m:t> </m:t>
                        </m:r>
                        <m:r>
                          <a:rPr lang="el-GR" altLang="zh-CN" sz="1600" b="1" i="1">
                            <a:latin typeface="Cambria Math" panose="02040503050406030204" pitchFamily="18" charset="0"/>
                            <a:cs typeface="+mn-ea"/>
                            <a:sym typeface="+mn-lt"/>
                          </a:rPr>
                          <m:t>𝝌</m:t>
                        </m:r>
                      </m:e>
                      <m:sub>
                        <m:r>
                          <a:rPr lang="en-US" altLang="zh-CN" sz="1600" b="1" i="1">
                            <a:latin typeface="Cambria Math" panose="02040503050406030204" pitchFamily="18" charset="0"/>
                            <a:cs typeface="+mn-ea"/>
                            <a:sym typeface="+mn-lt"/>
                          </a:rPr>
                          <m:t>𝒄</m:t>
                        </m:r>
                        <m:r>
                          <a:rPr lang="en-US" altLang="zh-CN" sz="1600" b="1" i="1">
                            <a:latin typeface="Cambria Math" panose="02040503050406030204" pitchFamily="18" charset="0"/>
                            <a:cs typeface="+mn-ea"/>
                            <a:sym typeface="+mn-lt"/>
                          </a:rPr>
                          <m:t>𝟎</m:t>
                        </m:r>
                      </m:sub>
                    </m:sSub>
                    <m:r>
                      <a:rPr lang="en-US" altLang="zh-CN" sz="1600" b="1">
                        <a:latin typeface="Cambria Math" panose="02040503050406030204" pitchFamily="18" charset="0"/>
                        <a:cs typeface="+mn-ea"/>
                        <a:sym typeface="+mn-lt"/>
                      </a:rPr>
                      <m:t>/</m:t>
                    </m:r>
                    <m:sSub>
                      <m:sSubPr>
                        <m:ctrlPr>
                          <a:rPr lang="en-US" altLang="zh-CN" sz="1600" b="1" i="1">
                            <a:solidFill>
                              <a:srgbClr val="000000"/>
                            </a:solidFill>
                            <a:latin typeface="Cambria Math" panose="02040503050406030204" pitchFamily="18" charset="0"/>
                            <a:cs typeface="+mn-ea"/>
                            <a:sym typeface="+mn-lt"/>
                          </a:rPr>
                        </m:ctrlPr>
                      </m:sSubPr>
                      <m:e>
                        <m:r>
                          <a:rPr lang="en-US" altLang="zh-CN" sz="1600" b="1" i="1">
                            <a:solidFill>
                              <a:srgbClr val="000000"/>
                            </a:solidFill>
                            <a:latin typeface="Cambria Math" panose="02040503050406030204" pitchFamily="18" charset="0"/>
                            <a:cs typeface="+mn-ea"/>
                            <a:sym typeface="+mn-lt"/>
                          </a:rPr>
                          <m:t> </m:t>
                        </m:r>
                        <m:r>
                          <a:rPr lang="el-GR" altLang="zh-CN" sz="1600" b="1" i="1">
                            <a:solidFill>
                              <a:srgbClr val="000000"/>
                            </a:solidFill>
                            <a:latin typeface="Cambria Math" panose="02040503050406030204" pitchFamily="18" charset="0"/>
                            <a:cs typeface="+mn-ea"/>
                            <a:sym typeface="+mn-lt"/>
                          </a:rPr>
                          <m:t>𝝌</m:t>
                        </m:r>
                      </m:e>
                      <m:sub>
                        <m:r>
                          <a:rPr lang="en-US" altLang="zh-CN" sz="1600" b="1" i="1">
                            <a:solidFill>
                              <a:srgbClr val="000000"/>
                            </a:solidFill>
                            <a:latin typeface="Cambria Math" panose="02040503050406030204" pitchFamily="18" charset="0"/>
                            <a:cs typeface="+mn-ea"/>
                            <a:sym typeface="+mn-lt"/>
                          </a:rPr>
                          <m:t>𝒄</m:t>
                        </m:r>
                        <m:r>
                          <a:rPr lang="en-US" altLang="zh-CN" sz="1600" b="1" i="1">
                            <a:solidFill>
                              <a:srgbClr val="000000"/>
                            </a:solidFill>
                            <a:latin typeface="Cambria Math" panose="02040503050406030204" pitchFamily="18" charset="0"/>
                            <a:cs typeface="+mn-ea"/>
                            <a:sym typeface="+mn-lt"/>
                          </a:rPr>
                          <m:t>𝟐</m:t>
                        </m:r>
                      </m:sub>
                    </m:sSub>
                    <m:r>
                      <a:rPr lang="zh-CN" altLang="en-US" sz="1600" b="1" kern="0">
                        <a:solidFill>
                          <a:prstClr val="black"/>
                        </a:solidFill>
                        <a:latin typeface="Cambria Math" panose="02040503050406030204" pitchFamily="18" charset="0"/>
                        <a:cs typeface="+mn-ea"/>
                        <a:sym typeface="+mn-lt"/>
                      </a:rPr>
                      <m:t>→</m:t>
                    </m:r>
                    <m:sSup>
                      <m:sSupPr>
                        <m:ctrlPr>
                          <a:rPr lang="zh-CN" altLang="en-US" sz="1600" b="1" i="1" kern="0">
                            <a:solidFill>
                              <a:prstClr val="black"/>
                            </a:solidFill>
                            <a:latin typeface="Cambria Math" panose="02040503050406030204" pitchFamily="18" charset="0"/>
                            <a:cs typeface="+mn-ea"/>
                            <a:sym typeface="+mn-lt"/>
                          </a:rPr>
                        </m:ctrlPr>
                      </m:sSupPr>
                      <m:e>
                        <m:sSup>
                          <m:sSupPr>
                            <m:ctrlPr>
                              <a:rPr lang="zh-CN" altLang="en-US" sz="1600" b="1" i="1" kern="0">
                                <a:solidFill>
                                  <a:prstClr val="black"/>
                                </a:solidFill>
                                <a:latin typeface="Cambria Math" panose="02040503050406030204" pitchFamily="18" charset="0"/>
                                <a:cs typeface="+mn-ea"/>
                                <a:sym typeface="+mn-lt"/>
                              </a:rPr>
                            </m:ctrlPr>
                          </m:sSupPr>
                          <m:e>
                            <m:r>
                              <a:rPr lang="zh-CN" altLang="en-US" sz="1600" b="1" i="1" kern="0">
                                <a:solidFill>
                                  <a:prstClr val="black"/>
                                </a:solidFill>
                                <a:latin typeface="Cambria Math" panose="02040503050406030204" pitchFamily="18" charset="0"/>
                                <a:cs typeface="+mn-ea"/>
                                <a:sym typeface="+mn-lt"/>
                              </a:rPr>
                              <m:t>𝝅</m:t>
                            </m:r>
                          </m:e>
                          <m:sup>
                            <m:r>
                              <a:rPr lang="zh-CN" altLang="en-US" sz="1600" b="1" kern="0">
                                <a:solidFill>
                                  <a:prstClr val="black"/>
                                </a:solidFill>
                                <a:latin typeface="Cambria Math" panose="02040503050406030204" pitchFamily="18" charset="0"/>
                                <a:cs typeface="+mn-ea"/>
                                <a:sym typeface="+mn-lt"/>
                              </a:rPr>
                              <m:t>+</m:t>
                            </m:r>
                          </m:sup>
                        </m:sSup>
                        <m:sSup>
                          <m:sSupPr>
                            <m:ctrlPr>
                              <a:rPr lang="zh-CN" altLang="en-US" sz="1600" b="1" i="1" kern="0">
                                <a:solidFill>
                                  <a:prstClr val="black"/>
                                </a:solidFill>
                                <a:latin typeface="Cambria Math" panose="02040503050406030204" pitchFamily="18" charset="0"/>
                                <a:cs typeface="+mn-ea"/>
                                <a:sym typeface="+mn-lt"/>
                              </a:rPr>
                            </m:ctrlPr>
                          </m:sSupPr>
                          <m:e>
                            <m:r>
                              <a:rPr lang="zh-CN" altLang="en-US" sz="1600" b="1" i="1" kern="0">
                                <a:solidFill>
                                  <a:prstClr val="black"/>
                                </a:solidFill>
                                <a:latin typeface="Cambria Math" panose="02040503050406030204" pitchFamily="18" charset="0"/>
                                <a:cs typeface="+mn-ea"/>
                                <a:sym typeface="+mn-lt"/>
                              </a:rPr>
                              <m:t>𝝅</m:t>
                            </m:r>
                          </m:e>
                          <m:sup>
                            <m:r>
                              <a:rPr lang="zh-CN" altLang="en-US" sz="1600" b="1" kern="0">
                                <a:solidFill>
                                  <a:prstClr val="black"/>
                                </a:solidFill>
                                <a:latin typeface="Cambria Math" panose="02040503050406030204" pitchFamily="18" charset="0"/>
                                <a:cs typeface="+mn-ea"/>
                                <a:sym typeface="+mn-lt"/>
                              </a:rPr>
                              <m:t>−</m:t>
                            </m:r>
                          </m:sup>
                        </m:sSup>
                        <m:r>
                          <a:rPr lang="en-US" altLang="zh-CN" sz="1600" b="1" i="1" kern="0">
                            <a:solidFill>
                              <a:prstClr val="black"/>
                            </a:solidFill>
                            <a:latin typeface="Cambria Math" panose="02040503050406030204" pitchFamily="18" charset="0"/>
                            <a:cs typeface="+mn-ea"/>
                            <a:sym typeface="+mn-lt"/>
                          </a:rPr>
                          <m:t>/</m:t>
                        </m:r>
                        <m:r>
                          <a:rPr lang="en-US" altLang="zh-CN" sz="1600" b="1" i="1" kern="0">
                            <a:solidFill>
                              <a:prstClr val="black"/>
                            </a:solidFill>
                            <a:latin typeface="Cambria Math" panose="02040503050406030204" pitchFamily="18" charset="0"/>
                            <a:cs typeface="+mn-ea"/>
                            <a:sym typeface="+mn-lt"/>
                          </a:rPr>
                          <m:t>𝑲</m:t>
                        </m:r>
                      </m:e>
                      <m:sup>
                        <m:r>
                          <a:rPr lang="zh-CN" altLang="en-US" sz="1600" b="1" kern="0">
                            <a:solidFill>
                              <a:prstClr val="black"/>
                            </a:solidFill>
                            <a:latin typeface="Cambria Math" panose="02040503050406030204" pitchFamily="18" charset="0"/>
                            <a:cs typeface="+mn-ea"/>
                            <a:sym typeface="+mn-lt"/>
                          </a:rPr>
                          <m:t>+</m:t>
                        </m:r>
                      </m:sup>
                    </m:sSup>
                    <m:sSup>
                      <m:sSupPr>
                        <m:ctrlPr>
                          <a:rPr lang="zh-CN" altLang="en-US" sz="1600" b="1" i="1" kern="0">
                            <a:solidFill>
                              <a:prstClr val="black"/>
                            </a:solidFill>
                            <a:latin typeface="Cambria Math" panose="02040503050406030204" pitchFamily="18" charset="0"/>
                            <a:cs typeface="+mn-ea"/>
                            <a:sym typeface="+mn-lt"/>
                          </a:rPr>
                        </m:ctrlPr>
                      </m:sSupPr>
                      <m:e>
                        <m:r>
                          <a:rPr lang="en-US" altLang="zh-CN" sz="1600" b="1" i="1" kern="0">
                            <a:solidFill>
                              <a:prstClr val="black"/>
                            </a:solidFill>
                            <a:latin typeface="Cambria Math" panose="02040503050406030204" pitchFamily="18" charset="0"/>
                            <a:cs typeface="+mn-ea"/>
                            <a:sym typeface="+mn-lt"/>
                          </a:rPr>
                          <m:t>𝑲</m:t>
                        </m:r>
                      </m:e>
                      <m:sup>
                        <m:r>
                          <a:rPr lang="zh-CN" altLang="en-US" sz="1600" b="1" kern="0">
                            <a:solidFill>
                              <a:prstClr val="black"/>
                            </a:solidFill>
                            <a:latin typeface="Cambria Math" panose="02040503050406030204" pitchFamily="18" charset="0"/>
                            <a:cs typeface="+mn-ea"/>
                            <a:sym typeface="+mn-lt"/>
                          </a:rPr>
                          <m:t>−</m:t>
                        </m:r>
                      </m:sup>
                    </m:sSup>
                  </m:oMath>
                </a14:m>
                <a:r>
                  <a:rPr lang="en-US" altLang="zh-CN" sz="1600" b="1" dirty="0">
                    <a:cs typeface="+mn-ea"/>
                    <a:sym typeface="+mn-lt"/>
                  </a:rPr>
                  <a:t> </a:t>
                </a:r>
              </a:p>
              <a:p>
                <a:pPr marR="0" lvl="0" algn="l" defTabSz="914400" rtl="0" eaLnBrk="1" fontAlgn="auto" latinLnBrk="0" hangingPunct="1">
                  <a:lnSpc>
                    <a:spcPct val="100000"/>
                  </a:lnSpc>
                  <a:spcBef>
                    <a:spcPts val="0"/>
                  </a:spcBef>
                  <a:spcAft>
                    <a:spcPts val="0"/>
                  </a:spcAft>
                  <a:buClrTx/>
                  <a:buSzTx/>
                  <a:tabLst/>
                  <a:defRPr/>
                </a:pPr>
                <a:endParaRPr kumimoji="0" lang="en-US" altLang="zh-CN" sz="1600" b="1" i="0" u="none" strike="noStrike" kern="1200" cap="none" spc="0" normalizeH="0" baseline="0" noProof="0" dirty="0">
                  <a:ln>
                    <a:noFill/>
                  </a:ln>
                  <a:solidFill>
                    <a:srgbClr val="000000"/>
                  </a:solidFill>
                  <a:effectLst/>
                  <a:uLnTx/>
                  <a:uFillTx/>
                  <a:latin typeface="Times New Roman"/>
                  <a:ea typeface="微软雅黑"/>
                  <a:cs typeface="+mn-ea"/>
                  <a:sym typeface="+mn-lt"/>
                </a:endParaRPr>
              </a:p>
            </p:txBody>
          </p:sp>
        </mc:Choice>
        <mc:Fallback xmlns="">
          <p:sp>
            <p:nvSpPr>
              <p:cNvPr id="7" name="文本框 6">
                <a:extLst>
                  <a:ext uri="{FF2B5EF4-FFF2-40B4-BE49-F238E27FC236}">
                    <a16:creationId xmlns:a16="http://schemas.microsoft.com/office/drawing/2014/main" id="{E529DC34-E985-E9CB-C305-40885F74BBDB}"/>
                  </a:ext>
                </a:extLst>
              </p:cNvPr>
              <p:cNvSpPr txBox="1">
                <a:spLocks noRot="1" noChangeAspect="1" noMove="1" noResize="1" noEditPoints="1" noAdjustHandles="1" noChangeArrowheads="1" noChangeShapeType="1" noTextEdit="1"/>
              </p:cNvSpPr>
              <p:nvPr/>
            </p:nvSpPr>
            <p:spPr>
              <a:xfrm>
                <a:off x="7052296" y="1675117"/>
                <a:ext cx="6082094" cy="584775"/>
              </a:xfrm>
              <a:prstGeom prst="rect">
                <a:avLst/>
              </a:prstGeom>
              <a:blipFill>
                <a:blip r:embed="rId4"/>
                <a:stretch>
                  <a:fillRect l="-401" t="-3125"/>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1B088CCA-DC39-3C50-5274-3DA2DCD24D30}"/>
              </a:ext>
            </a:extLst>
          </p:cNvPr>
          <p:cNvGrpSpPr/>
          <p:nvPr/>
        </p:nvGrpSpPr>
        <p:grpSpPr>
          <a:xfrm>
            <a:off x="6492059" y="3878318"/>
            <a:ext cx="5819687" cy="2132420"/>
            <a:chOff x="7508066" y="1506593"/>
            <a:chExt cx="5819687" cy="2132420"/>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C43F4C2-6316-5E9C-F140-AA55DA389ED3}"/>
                    </a:ext>
                  </a:extLst>
                </p:cNvPr>
                <p:cNvSpPr txBox="1"/>
                <p:nvPr/>
              </p:nvSpPr>
              <p:spPr>
                <a:xfrm>
                  <a:off x="7538147" y="1638473"/>
                  <a:ext cx="5789606" cy="1854097"/>
                </a:xfrm>
                <a:prstGeom prst="rect">
                  <a:avLst/>
                </a:prstGeom>
                <a:noFill/>
                <a:ln w="19050">
                  <a:noFill/>
                </a:ln>
              </p:spPr>
              <p:txBody>
                <a:bodyPr wrap="square" rtlCol="0">
                  <a:spAutoFit/>
                </a:bodyPr>
                <a:lstStyle>
                  <a:defPPr>
                    <a:defRPr lang="zh-CN"/>
                  </a:defPPr>
                  <a:lvl1pPr>
                    <a:defRPr kumimoji="0" b="0" i="1" u="none" strike="noStrike" cap="none" spc="0" normalizeH="0" baseline="0">
                      <a:ln>
                        <a:noFill/>
                      </a:ln>
                      <a:solidFill>
                        <a:prstClr val="black"/>
                      </a:solidFill>
                      <a:effectLst/>
                      <a:uLnTx/>
                      <a:uFillTx/>
                      <a:latin typeface="Cambria Math" panose="020405030504060302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𝑴</m:t>
                            </m:r>
                          </m:e>
                          <m:sub>
                            <m:sSub>
                              <m:sSub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𝟐</m:t>
                                </m:r>
                              </m:sub>
                            </m:sSub>
                          </m:sub>
                        </m:sSub>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b>
                          <m:sSubPr>
                            <m:ctrlP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𝑴</m:t>
                            </m:r>
                          </m:e>
                          <m:sub>
                            <m:sSub>
                              <m:sSubPr>
                                <m:ctrlP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𝟎</m:t>
                                </m:r>
                              </m:sub>
                            </m:sSub>
                          </m:sub>
                        </m:sSub>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𝟏𝟒𝟎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𝟑𝟕</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𝟎𝟑</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𝟎𝟔</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𝑴𝒆𝑽</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p>
                          <m:sSup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𝒄</m:t>
                            </m:r>
                          </m:e>
                          <m:sup>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𝟐</m:t>
                            </m:r>
                          </m:sup>
                        </m:sSup>
                      </m:oMath>
                    </m:oMathPara>
                  </a14:m>
                  <a:endParaRPr kumimoji="0" lang="en-US" altLang="zh-CN" sz="1800" b="1" i="1" u="none" strike="noStrike" kern="1200" cap="none" spc="0" normalizeH="0" baseline="0" noProof="0" dirty="0">
                    <a:ln>
                      <a:noFill/>
                    </a:ln>
                    <a:solidFill>
                      <a:srgbClr val="023054"/>
                    </a:solidFill>
                    <a:effectLst/>
                    <a:uLnTx/>
                    <a:uFillTx/>
                    <a:latin typeface="Times New Roman"/>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bPr>
                          <m:e>
                            <m:r>
                              <m:rPr>
                                <m:sty m:val="p"/>
                              </m:r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Γ</m:t>
                            </m:r>
                          </m:e>
                          <m:sub>
                            <m:sSub>
                              <m:sSub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𝟎</m:t>
                                </m:r>
                              </m:sub>
                            </m:sSub>
                          </m:sub>
                        </m:sSub>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𝟏𝟐</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𝟑𝟑</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 </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𝟎𝟔</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𝟏𝟕</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𝑴𝒆𝑽</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m:t>
                        </m:r>
                        <m:sSup>
                          <m:sSup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𝒄</m:t>
                            </m:r>
                          </m:e>
                          <m:sup>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𝟐</m:t>
                            </m:r>
                          </m:sup>
                        </m:sSup>
                      </m:oMath>
                    </m:oMathPara>
                  </a14:m>
                  <a:endParaRPr kumimoji="0" lang="en-US" altLang="zh-CN" sz="1800" b="1" i="1" u="none" strike="noStrike" kern="1200" cap="none" spc="0" normalizeH="0" baseline="0" noProof="0" dirty="0">
                    <a:ln>
                      <a:noFill/>
                    </a:ln>
                    <a:solidFill>
                      <a:srgbClr val="023054"/>
                    </a:solidFill>
                    <a:effectLst/>
                    <a:uLnTx/>
                    <a:uFillTx/>
                    <a:latin typeface="Times New Roman"/>
                    <a:ea typeface="微软雅黑"/>
                    <a:cs typeface="+mn-ea"/>
                    <a:sym typeface="+mn-lt"/>
                  </a:endParaRPr>
                </a:p>
                <a:p>
                  <a:pPr lvl="0"/>
                  <a14:m>
                    <m:oMath xmlns:m="http://schemas.openxmlformats.org/officeDocument/2006/math">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𝑩𝒓</m:t>
                      </m:r>
                      <m:d>
                        <m:d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dPr>
                        <m:e>
                          <m:sSub>
                            <m:sSub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b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𝝌</m:t>
                              </m:r>
                            </m:e>
                            <m:sub>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𝒄</m:t>
                              </m:r>
                              <m:r>
                                <a:rPr kumimoji="0" lang="zh-CN" altLang="en-US" sz="1800" b="1" i="0"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sub>
                          </m:sSub>
                          <m:r>
                            <a:rPr kumimoji="0" lang="zh-CN" altLang="en-US" sz="1800" b="1" i="0"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𝝅</m:t>
                              </m:r>
                            </m:e>
                            <m:sup>
                              <m:r>
                                <a:rPr kumimoji="0" lang="zh-CN" altLang="en-US" sz="1800" b="1" i="0"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up>
                          </m:sSup>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𝝅</m:t>
                              </m:r>
                            </m:e>
                            <m:sup>
                              <m:r>
                                <a:rPr kumimoji="0" lang="zh-CN" altLang="en-US" sz="1800" b="1" i="0"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up>
                          </m:sSup>
                        </m:e>
                      </m:d>
                    </m:oMath>
                  </a14:m>
                  <a:r>
                    <a:rPr kumimoji="0" lang="zh-CN" altLang="en-US" sz="1800" b="1" i="1" u="none" strike="noStrike" kern="1200" cap="none" spc="0" normalizeH="0" baseline="0" noProof="0" dirty="0">
                      <a:ln>
                        <a:noFill/>
                      </a:ln>
                      <a:solidFill>
                        <a:srgbClr val="023054"/>
                      </a:solidFill>
                      <a:effectLst/>
                      <a:uLnTx/>
                      <a:uFillTx/>
                      <a:latin typeface="Times New Roman"/>
                      <a:ea typeface="微软雅黑"/>
                      <a:cs typeface="+mn-ea"/>
                      <a:sym typeface="+mn-lt"/>
                    </a:rPr>
                    <a:t> </a:t>
                  </a:r>
                  <a14:m>
                    <m:oMath xmlns:m="http://schemas.openxmlformats.org/officeDocument/2006/math">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𝟔</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 </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𝟏𝟏</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𝟎𝟐</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lang="en-US" altLang="zh-CN" b="1">
                          <a:solidFill>
                            <a:srgbClr val="023054"/>
                          </a:solidFill>
                          <a:latin typeface="Cambria Math" panose="02040503050406030204" pitchFamily="18" charset="0"/>
                          <a:cs typeface="+mn-ea"/>
                          <a:sym typeface="+mn-lt"/>
                        </a:rPr>
                        <m:t>𝟎𝟖</m:t>
                      </m:r>
                      <m:r>
                        <a:rPr lang="en-US" altLang="zh-CN" b="1">
                          <a:solidFill>
                            <a:srgbClr val="023054"/>
                          </a:solidFill>
                          <a:latin typeface="Cambria Math" panose="02040503050406030204" pitchFamily="18" charset="0"/>
                          <a:cs typeface="+mn-ea"/>
                          <a:sym typeface="+mn-lt"/>
                        </a:rPr>
                        <m:t>±</m:t>
                      </m:r>
                      <m:r>
                        <a:rPr lang="en-US" altLang="zh-CN" b="1" i="1" smtClean="0">
                          <a:solidFill>
                            <a:srgbClr val="023054"/>
                          </a:solidFill>
                          <a:latin typeface="Cambria Math" panose="02040503050406030204" pitchFamily="18" charset="0"/>
                          <a:cs typeface="+mn-ea"/>
                          <a:sym typeface="+mn-lt"/>
                        </a:rPr>
                        <m:t>𝟎</m:t>
                      </m:r>
                      <m:r>
                        <a:rPr lang="en-US" altLang="zh-CN" b="1" i="1" smtClean="0">
                          <a:solidFill>
                            <a:srgbClr val="023054"/>
                          </a:solidFill>
                          <a:latin typeface="Cambria Math" panose="02040503050406030204" pitchFamily="18" charset="0"/>
                          <a:cs typeface="+mn-ea"/>
                          <a:sym typeface="+mn-lt"/>
                        </a:rPr>
                        <m:t>.</m:t>
                      </m:r>
                      <m:r>
                        <a:rPr lang="en-US" altLang="zh-CN" b="1" i="1" smtClean="0">
                          <a:solidFill>
                            <a:srgbClr val="023054"/>
                          </a:solidFill>
                          <a:latin typeface="Cambria Math" panose="02040503050406030204" pitchFamily="18" charset="0"/>
                          <a:cs typeface="+mn-ea"/>
                          <a:sym typeface="+mn-lt"/>
                        </a:rPr>
                        <m:t>𝟏𝟐</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𝟏𝟎</m:t>
                          </m:r>
                        </m:e>
                        <m: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𝟑</m:t>
                          </m:r>
                        </m:sup>
                      </m:sSup>
                    </m:oMath>
                  </a14:m>
                  <a:endParaRPr kumimoji="0" lang="en-US" altLang="zh-CN" sz="1800" b="1" i="1" u="none" strike="noStrike" kern="1200" cap="none" spc="0" normalizeH="0" baseline="0" noProof="0" dirty="0">
                    <a:ln>
                      <a:noFill/>
                    </a:ln>
                    <a:solidFill>
                      <a:srgbClr val="023054"/>
                    </a:solidFill>
                    <a:effectLst/>
                    <a:uLnTx/>
                    <a:uFillTx/>
                    <a:latin typeface="Times New Roman"/>
                    <a:ea typeface="微软雅黑"/>
                    <a:cs typeface="+mn-ea"/>
                    <a:sym typeface="+mn-lt"/>
                  </a:endParaRPr>
                </a:p>
                <a:p>
                  <a:pPr lvl="0"/>
                  <a14:m>
                    <m:oMath xmlns:m="http://schemas.openxmlformats.org/officeDocument/2006/math">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𝑩𝒓</m:t>
                      </m:r>
                      <m:d>
                        <m:d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dPr>
                        <m:e>
                          <m:sSub>
                            <m:sSub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b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𝝌</m:t>
                              </m:r>
                            </m:e>
                            <m:sub>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𝒄</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𝟐</m:t>
                              </m:r>
                            </m:sub>
                          </m:sSub>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𝝅</m:t>
                              </m:r>
                            </m:e>
                            <m: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up>
                          </m:sSup>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𝝅</m:t>
                              </m:r>
                            </m:e>
                            <m: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up>
                          </m:sSup>
                        </m:e>
                      </m:d>
                      <m:r>
                        <a:rPr kumimoji="0" lang="en-US" altLang="zh-CN" sz="1800" b="1" i="0"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oMath>
                  </a14:m>
                  <a:r>
                    <a:rPr kumimoji="0" lang="zh-CN" altLang="en-US" sz="1800" b="1" i="1" u="none" strike="noStrike" kern="1200" cap="none" spc="0" normalizeH="0" baseline="0" noProof="0" dirty="0">
                      <a:ln>
                        <a:noFill/>
                      </a:ln>
                      <a:solidFill>
                        <a:srgbClr val="023054"/>
                      </a:solidFill>
                      <a:effectLst/>
                      <a:uLnTx/>
                      <a:uFillTx/>
                      <a:latin typeface="Times New Roman"/>
                      <a:ea typeface="微软雅黑"/>
                      <a:cs typeface="+mn-ea"/>
                      <a:sym typeface="+mn-lt"/>
                    </a:rPr>
                    <a:t> </a:t>
                  </a:r>
                  <a14:m>
                    <m:oMath xmlns:m="http://schemas.openxmlformats.org/officeDocument/2006/math">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 </m:t>
                      </m:r>
                      <m:r>
                        <a:rPr kumimoji="0" lang="en-US" altLang="zh-CN" sz="1800" b="1" i="0"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𝟔</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𝟒</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en-US" altLang="zh-CN" sz="1800" b="1" i="0"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lang="en-US" altLang="zh-CN" b="1">
                          <a:solidFill>
                            <a:srgbClr val="023054"/>
                          </a:solidFill>
                          <a:latin typeface="Cambria Math" panose="02040503050406030204" pitchFamily="18" charset="0"/>
                          <a:cs typeface="+mn-ea"/>
                          <a:sym typeface="+mn-lt"/>
                        </a:rPr>
                        <m:t>𝟎𝟐</m:t>
                      </m:r>
                      <m:r>
                        <a:rPr lang="en-US" altLang="zh-CN" b="1">
                          <a:solidFill>
                            <a:srgbClr val="023054"/>
                          </a:solidFill>
                          <a:latin typeface="Cambria Math" panose="02040503050406030204" pitchFamily="18" charset="0"/>
                          <a:cs typeface="+mn-ea"/>
                          <a:sym typeface="+mn-lt"/>
                        </a:rPr>
                        <m:t>±</m:t>
                      </m:r>
                      <m:r>
                        <a:rPr lang="en-US" altLang="zh-CN" b="1" i="1" smtClean="0">
                          <a:solidFill>
                            <a:srgbClr val="023054"/>
                          </a:solidFill>
                          <a:latin typeface="Cambria Math" panose="02040503050406030204" pitchFamily="18" charset="0"/>
                          <a:cs typeface="+mn-ea"/>
                          <a:sym typeface="+mn-lt"/>
                        </a:rPr>
                        <m:t>𝟎</m:t>
                      </m:r>
                      <m:r>
                        <a:rPr lang="en-US" altLang="zh-CN" b="1" i="1" smtClean="0">
                          <a:solidFill>
                            <a:srgbClr val="023054"/>
                          </a:solidFill>
                          <a:latin typeface="Cambria Math" panose="02040503050406030204" pitchFamily="18" charset="0"/>
                          <a:cs typeface="+mn-ea"/>
                          <a:sym typeface="+mn-lt"/>
                        </a:rPr>
                        <m:t>.</m:t>
                      </m:r>
                      <m:r>
                        <a:rPr lang="en-US" altLang="zh-CN" b="1" i="1" smtClean="0">
                          <a:solidFill>
                            <a:srgbClr val="023054"/>
                          </a:solidFill>
                          <a:latin typeface="Cambria Math" panose="02040503050406030204" pitchFamily="18" charset="0"/>
                          <a:cs typeface="+mn-ea"/>
                          <a:sym typeface="+mn-lt"/>
                        </a:rPr>
                        <m:t>𝟎𝟑</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𝟏𝟎</m:t>
                          </m:r>
                        </m:e>
                        <m: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𝟑</m:t>
                          </m:r>
                        </m:sup>
                      </m:sSup>
                    </m:oMath>
                  </a14:m>
                  <a:endParaRPr kumimoji="0" lang="en-US" altLang="zh-CN" sz="1800" b="1" i="1" u="none" strike="noStrike" kern="1200" cap="none" spc="0" normalizeH="0" baseline="0" noProof="0" dirty="0">
                    <a:ln>
                      <a:noFill/>
                    </a:ln>
                    <a:solidFill>
                      <a:srgbClr val="023054"/>
                    </a:solidFill>
                    <a:effectLst/>
                    <a:uLnTx/>
                    <a:uFillTx/>
                    <a:latin typeface="Times New Roman"/>
                    <a:ea typeface="微软雅黑"/>
                    <a:cs typeface="+mn-ea"/>
                    <a:sym typeface="+mn-lt"/>
                  </a:endParaRPr>
                </a:p>
                <a:p>
                  <a:pPr lvl="0"/>
                  <a14:m>
                    <m:oMath xmlns:m="http://schemas.openxmlformats.org/officeDocument/2006/math">
                      <m:r>
                        <a:rPr kumimoji="0" lang="zh-CN" altLang="en-US"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𝑩𝒓</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b>
                        <m:sSub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b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𝝌</m:t>
                          </m:r>
                        </m:e>
                        <m:sub>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𝒄</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sub>
                      </m:sSub>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𝑲</m:t>
                          </m:r>
                        </m:e>
                        <m: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up>
                      </m:sSup>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𝑲</m:t>
                          </m:r>
                        </m:e>
                        <m: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up>
                      </m:s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oMath>
                  </a14:m>
                  <a:r>
                    <a:rPr kumimoji="0" lang="en-US" altLang="zh-CN" sz="1800" b="1" i="1" u="none" strike="noStrike" kern="1200" cap="none" spc="0" normalizeH="0" baseline="0" noProof="0" dirty="0">
                      <a:ln>
                        <a:noFill/>
                      </a:ln>
                      <a:solidFill>
                        <a:srgbClr val="023054"/>
                      </a:solidFill>
                      <a:effectLst/>
                      <a:uLnTx/>
                      <a:uFillTx/>
                      <a:latin typeface="Times New Roman"/>
                      <a:ea typeface="微软雅黑"/>
                      <a:cs typeface="+mn-ea"/>
                      <a:sym typeface="+mn-lt"/>
                    </a:rPr>
                    <a:t>= </a:t>
                  </a:r>
                  <a14:m>
                    <m:oMath xmlns:m="http://schemas.openxmlformats.org/officeDocument/2006/math">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𝟔</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𝟒𝟑</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𝟎𝟐</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lang="en-US" altLang="zh-CN" b="1">
                          <a:solidFill>
                            <a:srgbClr val="023054"/>
                          </a:solidFill>
                          <a:latin typeface="Cambria Math" panose="02040503050406030204" pitchFamily="18" charset="0"/>
                          <a:cs typeface="+mn-ea"/>
                          <a:sym typeface="+mn-lt"/>
                        </a:rPr>
                        <m:t>𝟎𝟗</m:t>
                      </m:r>
                      <m:r>
                        <a:rPr lang="en-US" altLang="zh-CN" b="1">
                          <a:solidFill>
                            <a:srgbClr val="023054"/>
                          </a:solidFill>
                          <a:latin typeface="Cambria Math" panose="02040503050406030204" pitchFamily="18" charset="0"/>
                          <a:cs typeface="+mn-ea"/>
                          <a:sym typeface="+mn-lt"/>
                        </a:rPr>
                        <m:t>±</m:t>
                      </m:r>
                      <m:r>
                        <a:rPr lang="en-US" altLang="zh-CN" b="1" i="1" smtClean="0">
                          <a:solidFill>
                            <a:srgbClr val="023054"/>
                          </a:solidFill>
                          <a:latin typeface="Cambria Math" panose="02040503050406030204" pitchFamily="18" charset="0"/>
                          <a:cs typeface="+mn-ea"/>
                          <a:sym typeface="+mn-lt"/>
                        </a:rPr>
                        <m:t>𝟎</m:t>
                      </m:r>
                      <m:r>
                        <a:rPr lang="en-US" altLang="zh-CN" b="1" i="1" smtClean="0">
                          <a:solidFill>
                            <a:srgbClr val="023054"/>
                          </a:solidFill>
                          <a:latin typeface="Cambria Math" panose="02040503050406030204" pitchFamily="18" charset="0"/>
                          <a:cs typeface="+mn-ea"/>
                          <a:sym typeface="+mn-lt"/>
                        </a:rPr>
                        <m:t>.</m:t>
                      </m:r>
                      <m:r>
                        <a:rPr lang="en-US" altLang="zh-CN" b="1" i="1" smtClean="0">
                          <a:solidFill>
                            <a:srgbClr val="023054"/>
                          </a:solidFill>
                          <a:latin typeface="Cambria Math" panose="02040503050406030204" pitchFamily="18" charset="0"/>
                          <a:cs typeface="+mn-ea"/>
                          <a:sym typeface="+mn-lt"/>
                        </a:rPr>
                        <m:t>𝟏𝟑</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𝟏𝟎</m:t>
                          </m:r>
                        </m:e>
                        <m: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𝟑</m:t>
                          </m:r>
                        </m:sup>
                      </m:sSup>
                    </m:oMath>
                  </a14:m>
                  <a:endParaRPr kumimoji="0" lang="en-US" altLang="zh-CN" sz="1800" b="1" i="1" u="none" strike="noStrike" kern="1200" cap="none" spc="0" normalizeH="0" baseline="0" noProof="0" dirty="0">
                    <a:ln>
                      <a:noFill/>
                    </a:ln>
                    <a:solidFill>
                      <a:srgbClr val="023054"/>
                    </a:solidFill>
                    <a:effectLst/>
                    <a:uLnTx/>
                    <a:uFillTx/>
                    <a:latin typeface="Times New Roman"/>
                    <a:ea typeface="微软雅黑"/>
                    <a:cs typeface="+mn-ea"/>
                    <a:sym typeface="+mn-lt"/>
                  </a:endParaRPr>
                </a:p>
                <a:p>
                  <a:pPr lvl="0"/>
                  <a14:m>
                    <m:oMath xmlns:m="http://schemas.openxmlformats.org/officeDocument/2006/math">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𝑩𝒓</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b>
                        <m:sSub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b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𝝌</m:t>
                          </m:r>
                        </m:e>
                        <m:sub>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𝒄</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𝟐</m:t>
                          </m:r>
                        </m:sub>
                      </m:sSub>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𝑲</m:t>
                          </m:r>
                        </m:e>
                        <m: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up>
                      </m:sSup>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𝑲</m:t>
                          </m:r>
                        </m:e>
                        <m: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up>
                      </m:s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oMath>
                  </a14:m>
                  <a:r>
                    <a:rPr kumimoji="0" lang="en-US" altLang="zh-CN" sz="1800" b="1" i="1" u="none" strike="noStrike" kern="1200" cap="none" spc="0" normalizeH="0" baseline="0" noProof="0" dirty="0">
                      <a:ln>
                        <a:noFill/>
                      </a:ln>
                      <a:solidFill>
                        <a:srgbClr val="023054"/>
                      </a:solidFill>
                      <a:effectLst/>
                      <a:uLnTx/>
                      <a:uFillTx/>
                      <a:latin typeface="Times New Roman"/>
                      <a:ea typeface="微软雅黑"/>
                      <a:cs typeface="+mn-ea"/>
                      <a:sym typeface="+mn-lt"/>
                    </a:rPr>
                    <a:t>=</a:t>
                  </a:r>
                  <a:r>
                    <a:rPr kumimoji="0" lang="zh-CN" altLang="en-US" sz="1800" b="1" i="1" u="none" strike="noStrike" kern="1200" cap="none" spc="0" normalizeH="0" baseline="0" noProof="0" dirty="0">
                      <a:ln>
                        <a:noFill/>
                      </a:ln>
                      <a:solidFill>
                        <a:srgbClr val="023054"/>
                      </a:solidFill>
                      <a:effectLst/>
                      <a:uLnTx/>
                      <a:uFillTx/>
                      <a:latin typeface="Times New Roman"/>
                      <a:ea typeface="微软雅黑"/>
                      <a:cs typeface="+mn-ea"/>
                      <a:sym typeface="+mn-lt"/>
                    </a:rPr>
                    <a:t> </a:t>
                  </a:r>
                  <a14:m>
                    <m:oMath xmlns:m="http://schemas.openxmlformats.org/officeDocument/2006/math">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𝟐𝟑</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𝟎𝟏</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lang="en-US" altLang="zh-CN" b="1">
                          <a:solidFill>
                            <a:srgbClr val="023054"/>
                          </a:solidFill>
                          <a:latin typeface="Cambria Math" panose="02040503050406030204" pitchFamily="18" charset="0"/>
                          <a:cs typeface="+mn-ea"/>
                          <a:sym typeface="+mn-lt"/>
                        </a:rPr>
                        <m:t>𝟎𝟐</m:t>
                      </m:r>
                      <m:r>
                        <a:rPr lang="en-US" altLang="zh-CN" b="1">
                          <a:solidFill>
                            <a:srgbClr val="023054"/>
                          </a:solidFill>
                          <a:latin typeface="Cambria Math" panose="02040503050406030204" pitchFamily="18" charset="0"/>
                          <a:cs typeface="+mn-ea"/>
                          <a:sym typeface="+mn-lt"/>
                        </a:rPr>
                        <m:t>±</m:t>
                      </m:r>
                      <m:r>
                        <a:rPr lang="en-US" altLang="zh-CN" b="1" i="1" smtClean="0">
                          <a:solidFill>
                            <a:srgbClr val="023054"/>
                          </a:solidFill>
                          <a:latin typeface="Cambria Math" panose="02040503050406030204" pitchFamily="18" charset="0"/>
                          <a:cs typeface="+mn-ea"/>
                          <a:sym typeface="+mn-lt"/>
                        </a:rPr>
                        <m:t>𝟎</m:t>
                      </m:r>
                      <m:r>
                        <a:rPr lang="en-US" altLang="zh-CN" b="1" i="1" smtClean="0">
                          <a:solidFill>
                            <a:srgbClr val="023054"/>
                          </a:solidFill>
                          <a:latin typeface="Cambria Math" panose="02040503050406030204" pitchFamily="18" charset="0"/>
                          <a:cs typeface="+mn-ea"/>
                          <a:sym typeface="+mn-lt"/>
                        </a:rPr>
                        <m:t>.</m:t>
                      </m:r>
                      <m:r>
                        <a:rPr lang="en-US" altLang="zh-CN" b="1" i="1" smtClean="0">
                          <a:solidFill>
                            <a:srgbClr val="023054"/>
                          </a:solidFill>
                          <a:latin typeface="Cambria Math" panose="02040503050406030204" pitchFamily="18" charset="0"/>
                          <a:cs typeface="+mn-ea"/>
                          <a:sym typeface="+mn-lt"/>
                        </a:rPr>
                        <m:t>𝟎𝟑</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p>
                        <m:sSupPr>
                          <m:ctrlP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𝟏𝟎</m:t>
                          </m:r>
                        </m:e>
                        <m:sup>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zh-CN" altLang="en-US"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𝟑</m:t>
                          </m:r>
                        </m:sup>
                      </m:sSup>
                    </m:oMath>
                  </a14:m>
                  <a:endParaRPr kumimoji="0" lang="zh-CN" altLang="en-US" sz="1800" b="1" i="1" u="none" strike="noStrike" kern="1200" cap="none" spc="0" normalizeH="0" baseline="0" noProof="0" dirty="0">
                    <a:ln>
                      <a:noFill/>
                    </a:ln>
                    <a:solidFill>
                      <a:prstClr val="black"/>
                    </a:solidFill>
                    <a:effectLst/>
                    <a:uLnTx/>
                    <a:uFillTx/>
                    <a:latin typeface="Times New Roman"/>
                    <a:ea typeface="微软雅黑"/>
                    <a:cs typeface="+mn-ea"/>
                    <a:sym typeface="+mn-lt"/>
                  </a:endParaRPr>
                </a:p>
              </p:txBody>
            </p:sp>
          </mc:Choice>
          <mc:Fallback xmlns="">
            <p:sp>
              <p:nvSpPr>
                <p:cNvPr id="11" name="文本框 10">
                  <a:extLst>
                    <a:ext uri="{FF2B5EF4-FFF2-40B4-BE49-F238E27FC236}">
                      <a16:creationId xmlns:a16="http://schemas.microsoft.com/office/drawing/2014/main" id="{1C43F4C2-6316-5E9C-F140-AA55DA389ED3}"/>
                    </a:ext>
                  </a:extLst>
                </p:cNvPr>
                <p:cNvSpPr txBox="1">
                  <a:spLocks noRot="1" noChangeAspect="1" noMove="1" noResize="1" noEditPoints="1" noAdjustHandles="1" noChangeArrowheads="1" noChangeShapeType="1" noTextEdit="1"/>
                </p:cNvSpPr>
                <p:nvPr/>
              </p:nvSpPr>
              <p:spPr>
                <a:xfrm>
                  <a:off x="7538147" y="1638473"/>
                  <a:ext cx="5789606" cy="1854097"/>
                </a:xfrm>
                <a:prstGeom prst="rect">
                  <a:avLst/>
                </a:prstGeom>
                <a:blipFill>
                  <a:blip r:embed="rId5"/>
                  <a:stretch>
                    <a:fillRect b="-4605"/>
                  </a:stretch>
                </a:blipFill>
                <a:ln w="19050">
                  <a:noFill/>
                </a:ln>
              </p:spPr>
              <p:txBody>
                <a:bodyPr/>
                <a:lstStyle/>
                <a:p>
                  <a:r>
                    <a:rPr lang="zh-CN" altLang="en-US">
                      <a:noFill/>
                    </a:rPr>
                    <a:t> </a:t>
                  </a:r>
                </a:p>
              </p:txBody>
            </p:sp>
          </mc:Fallback>
        </mc:AlternateContent>
        <p:sp>
          <p:nvSpPr>
            <p:cNvPr id="12" name="矩形: 圆角 11">
              <a:extLst>
                <a:ext uri="{FF2B5EF4-FFF2-40B4-BE49-F238E27FC236}">
                  <a16:creationId xmlns:a16="http://schemas.microsoft.com/office/drawing/2014/main" id="{52D8C40A-0FE9-005A-2F5A-E3D30B6BE136}"/>
                </a:ext>
              </a:extLst>
            </p:cNvPr>
            <p:cNvSpPr/>
            <p:nvPr/>
          </p:nvSpPr>
          <p:spPr>
            <a:xfrm>
              <a:off x="7508066" y="1506593"/>
              <a:ext cx="5707872" cy="213242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ea"/>
                <a:sym typeface="+mn-lt"/>
              </a:endParaRPr>
            </a:p>
          </p:txBody>
        </p:sp>
      </p:grpSp>
      <p:pic>
        <p:nvPicPr>
          <p:cNvPr id="13" name="图片 12">
            <a:extLst>
              <a:ext uri="{FF2B5EF4-FFF2-40B4-BE49-F238E27FC236}">
                <a16:creationId xmlns:a16="http://schemas.microsoft.com/office/drawing/2014/main" id="{11B9C5EC-6FE3-CBBB-AAFF-0C9019E4CA05}"/>
              </a:ext>
            </a:extLst>
          </p:cNvPr>
          <p:cNvPicPr>
            <a:picLocks noChangeAspect="1"/>
          </p:cNvPicPr>
          <p:nvPr/>
        </p:nvPicPr>
        <p:blipFill rotWithShape="1">
          <a:blip r:embed="rId6"/>
          <a:srcRect l="1414" r="2277"/>
          <a:stretch/>
        </p:blipFill>
        <p:spPr>
          <a:xfrm>
            <a:off x="66971" y="4008737"/>
            <a:ext cx="6429527" cy="2347613"/>
          </a:xfrm>
          <a:prstGeom prst="rect">
            <a:avLst/>
          </a:prstGeom>
        </p:spPr>
      </p:pic>
      <p:pic>
        <p:nvPicPr>
          <p:cNvPr id="16" name="图片 15">
            <a:extLst>
              <a:ext uri="{FF2B5EF4-FFF2-40B4-BE49-F238E27FC236}">
                <a16:creationId xmlns:a16="http://schemas.microsoft.com/office/drawing/2014/main" id="{D2839075-573E-2C9C-9E08-D90246B5FBA2}"/>
              </a:ext>
            </a:extLst>
          </p:cNvPr>
          <p:cNvPicPr>
            <a:picLocks noChangeAspect="1"/>
          </p:cNvPicPr>
          <p:nvPr/>
        </p:nvPicPr>
        <p:blipFill>
          <a:blip r:embed="rId7"/>
          <a:stretch>
            <a:fillRect/>
          </a:stretch>
        </p:blipFill>
        <p:spPr>
          <a:xfrm>
            <a:off x="56423" y="693847"/>
            <a:ext cx="7104731" cy="2825867"/>
          </a:xfrm>
          <a:prstGeom prst="rect">
            <a:avLst/>
          </a:prstGeom>
        </p:spPr>
      </p:pic>
    </p:spTree>
    <p:extLst>
      <p:ext uri="{BB962C8B-B14F-4D97-AF65-F5344CB8AC3E}">
        <p14:creationId xmlns:p14="http://schemas.microsoft.com/office/powerpoint/2010/main" val="1811082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5522" y="-166160"/>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Summary </a:t>
            </a: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14" name="文本框 13">
            <a:extLst>
              <a:ext uri="{FF2B5EF4-FFF2-40B4-BE49-F238E27FC236}">
                <a16:creationId xmlns:a16="http://schemas.microsoft.com/office/drawing/2014/main" id="{31AF877C-DB8B-4CF0-937A-102121EA81DB}"/>
              </a:ext>
            </a:extLst>
          </p:cNvPr>
          <p:cNvSpPr txBox="1"/>
          <p:nvPr/>
        </p:nvSpPr>
        <p:spPr>
          <a:xfrm>
            <a:off x="1674420" y="5921415"/>
            <a:ext cx="6005324" cy="646331"/>
          </a:xfrm>
          <a:prstGeom prst="rect">
            <a:avLst/>
          </a:prstGeom>
          <a:noFill/>
        </p:spPr>
        <p:txBody>
          <a:bodyPr wrap="square" rtlCol="0">
            <a:spAutoFit/>
          </a:bodyPr>
          <a:lstStyle/>
          <a:p>
            <a:pPr marL="285750" indent="-285750">
              <a:buFont typeface="Wingdings" panose="05000000000000000000" pitchFamily="2" charset="2"/>
              <a:buChar char="u"/>
            </a:pPr>
            <a:endParaRPr lang="en-US" altLang="zh-CN" b="1" dirty="0">
              <a:cs typeface="+mn-ea"/>
              <a:sym typeface="+mn-lt"/>
            </a:endParaRPr>
          </a:p>
          <a:p>
            <a:endParaRPr lang="zh-CN" altLang="en-US" dirty="0">
              <a:cs typeface="+mn-ea"/>
              <a:sym typeface="+mn-lt"/>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F2E4DB6-59E4-44F0-9812-ED0AF88B3C27}"/>
                  </a:ext>
                </a:extLst>
              </p:cNvPr>
              <p:cNvSpPr txBox="1"/>
              <p:nvPr/>
            </p:nvSpPr>
            <p:spPr>
              <a:xfrm>
                <a:off x="943346" y="1116431"/>
                <a:ext cx="9120249" cy="3438057"/>
              </a:xfrm>
              <a:prstGeom prst="rect">
                <a:avLst/>
              </a:prstGeom>
              <a:noFill/>
            </p:spPr>
            <p:txBody>
              <a:bodyPr wrap="square" rtlCol="0">
                <a:spAutoFit/>
              </a:bodyPr>
              <a:lstStyle/>
              <a:p>
                <a:pPr marL="285750" lvl="0" indent="-285750">
                  <a:buFont typeface="Wingdings" panose="05000000000000000000" pitchFamily="2" charset="2"/>
                  <a:buChar char="ü"/>
                  <a:defRPr/>
                </a:pPr>
                <a:r>
                  <a:rPr lang="en-US" altLang="zh-CN" b="1" dirty="0">
                    <a:solidFill>
                      <a:srgbClr val="000000"/>
                    </a:solidFill>
                    <a:cs typeface="+mn-ea"/>
                    <a:sym typeface="+mn-lt"/>
                  </a:rPr>
                  <a:t>T</a:t>
                </a:r>
                <a:r>
                  <a:rPr kumimoji="0" lang="en-US" altLang="zh-CN" b="1" i="0" u="none" strike="noStrike" kern="1200" cap="none" spc="0" normalizeH="0" baseline="0" noProof="0" dirty="0">
                    <a:ln>
                      <a:noFill/>
                    </a:ln>
                    <a:solidFill>
                      <a:srgbClr val="000000"/>
                    </a:solidFill>
                    <a:effectLst/>
                    <a:uLnTx/>
                    <a:uFillTx/>
                    <a:cs typeface="+mn-ea"/>
                    <a:sym typeface="+mn-lt"/>
                  </a:rPr>
                  <a:t>he </a:t>
                </a:r>
                <a:r>
                  <a:rPr lang="en-US" altLang="zh-CN" b="1" dirty="0">
                    <a:solidFill>
                      <a:srgbClr val="000000"/>
                    </a:solidFill>
                    <a:cs typeface="+mn-ea"/>
                    <a:sym typeface="+mn-lt"/>
                  </a:rPr>
                  <a:t>branch fraction </a:t>
                </a:r>
                <a:r>
                  <a:rPr kumimoji="0" lang="en-US" altLang="zh-CN" b="1" i="0" u="none" strike="noStrike" kern="1200" cap="none" spc="0" normalizeH="0" baseline="0" noProof="0" dirty="0">
                    <a:ln>
                      <a:noFill/>
                    </a:ln>
                    <a:solidFill>
                      <a:srgbClr val="000000"/>
                    </a:solidFill>
                    <a:effectLst/>
                    <a:uLnTx/>
                    <a:uFillTx/>
                    <a:cs typeface="+mn-ea"/>
                    <a:sym typeface="+mn-lt"/>
                  </a:rPr>
                  <a:t>of </a:t>
                </a:r>
                <a14:m>
                  <m:oMath xmlns:m="http://schemas.openxmlformats.org/officeDocument/2006/math">
                    <m:sSub>
                      <m:sSubPr>
                        <m:ctrlPr>
                          <a:rPr kumimoji="0" lang="en-US" altLang="zh-CN"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 </m:t>
                        </m:r>
                        <m:r>
                          <a:rPr kumimoji="0" lang="el-GR" altLang="zh-CN" b="1"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𝛘</m:t>
                        </m:r>
                      </m:e>
                      <m:sub>
                        <m:r>
                          <a:rPr kumimoji="0" lang="en-US" altLang="zh-CN" b="1"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𝐜</m:t>
                        </m:r>
                        <m:r>
                          <a:rPr kumimoji="0" lang="en-US" altLang="zh-CN"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𝐉</m:t>
                        </m:r>
                      </m:sub>
                    </m:sSub>
                    <m:r>
                      <a:rPr kumimoji="0" lang="en-US" altLang="zh-CN"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sSup>
                      <m:sSupPr>
                        <m:ctrlPr>
                          <a:rPr kumimoji="0" lang="en-US" altLang="zh-CN" b="1"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ctrlPr>
                      </m:sSupPr>
                      <m:e>
                        <m:r>
                          <a:rPr kumimoji="0" lang="zh-CN" altLang="en-US"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𝛑</m:t>
                        </m:r>
                      </m:e>
                      <m:sup>
                        <m:r>
                          <a:rPr kumimoji="0" lang="en-US" altLang="zh-CN"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sup>
                    </m:sSup>
                    <m:sSup>
                      <m:sSupPr>
                        <m:ctrlPr>
                          <a:rPr kumimoji="0" lang="en-US" altLang="zh-CN" b="1"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ctrlPr>
                      </m:sSupPr>
                      <m:e>
                        <m:r>
                          <a:rPr kumimoji="0" lang="zh-CN" altLang="en-US"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𝛑</m:t>
                        </m:r>
                      </m:e>
                      <m:sup>
                        <m:r>
                          <a:rPr kumimoji="0" lang="en-US" altLang="zh-CN" b="1" i="0"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sup>
                    </m:sSup>
                  </m:oMath>
                </a14:m>
                <a:r>
                  <a:rPr kumimoji="0" lang="en-US" altLang="zh-CN" b="1" i="0" u="none" strike="noStrike" kern="1200" cap="none" spc="0" normalizeH="0" baseline="0" noProof="0" dirty="0">
                    <a:ln>
                      <a:noFill/>
                    </a:ln>
                    <a:solidFill>
                      <a:srgbClr val="000000"/>
                    </a:solidFill>
                    <a:effectLst/>
                    <a:uLnTx/>
                    <a:uFillTx/>
                    <a:cs typeface="+mn-ea"/>
                    <a:sym typeface="+mn-lt"/>
                  </a:rPr>
                  <a:t>/</a:t>
                </a:r>
                <a:r>
                  <a:rPr lang="en-US" altLang="zh-CN" b="1" dirty="0">
                    <a:cs typeface="+mn-ea"/>
                    <a:sym typeface="+mn-lt"/>
                  </a:rPr>
                  <a:t> </a:t>
                </a:r>
                <a14:m>
                  <m:oMath xmlns:m="http://schemas.openxmlformats.org/officeDocument/2006/math">
                    <m:sSup>
                      <m:sSupPr>
                        <m:ctrlPr>
                          <a:rPr lang="en-US" altLang="zh-CN" b="1" i="1">
                            <a:latin typeface="Cambria Math" panose="02040503050406030204" pitchFamily="18" charset="0"/>
                            <a:cs typeface="+mn-ea"/>
                            <a:sym typeface="+mn-lt"/>
                          </a:rPr>
                        </m:ctrlPr>
                      </m:sSupPr>
                      <m:e>
                        <m:r>
                          <a:rPr lang="en-US" altLang="zh-CN" b="1" i="1">
                            <a:latin typeface="Cambria Math" panose="02040503050406030204" pitchFamily="18" charset="0"/>
                            <a:cs typeface="+mn-ea"/>
                            <a:sym typeface="+mn-lt"/>
                          </a:rPr>
                          <m:t>𝑲</m:t>
                        </m:r>
                      </m:e>
                      <m:sup>
                        <m:r>
                          <a:rPr lang="en-US" altLang="zh-CN" b="1">
                            <a:latin typeface="Cambria Math" panose="02040503050406030204" pitchFamily="18" charset="0"/>
                            <a:cs typeface="+mn-ea"/>
                            <a:sym typeface="+mn-lt"/>
                          </a:rPr>
                          <m:t>+</m:t>
                        </m:r>
                      </m:sup>
                    </m:sSup>
                    <m:sSup>
                      <m:sSupPr>
                        <m:ctrlPr>
                          <a:rPr lang="en-US" altLang="zh-CN" b="1" i="1">
                            <a:latin typeface="Cambria Math" panose="02040503050406030204" pitchFamily="18" charset="0"/>
                            <a:cs typeface="+mn-ea"/>
                            <a:sym typeface="+mn-lt"/>
                          </a:rPr>
                        </m:ctrlPr>
                      </m:sSupPr>
                      <m:e>
                        <m:r>
                          <a:rPr lang="en-US" altLang="zh-CN" b="1" i="1">
                            <a:latin typeface="Cambria Math" panose="02040503050406030204" pitchFamily="18" charset="0"/>
                            <a:cs typeface="+mn-ea"/>
                            <a:sym typeface="+mn-lt"/>
                          </a:rPr>
                          <m:t>𝑲</m:t>
                        </m:r>
                      </m:e>
                      <m:sup>
                        <m:r>
                          <a:rPr lang="en-US" altLang="zh-CN" b="1">
                            <a:latin typeface="Cambria Math" panose="02040503050406030204" pitchFamily="18" charset="0"/>
                            <a:cs typeface="+mn-ea"/>
                            <a:sym typeface="+mn-lt"/>
                          </a:rPr>
                          <m:t>−</m:t>
                        </m:r>
                      </m:sup>
                    </m:sSup>
                  </m:oMath>
                </a14:m>
                <a:r>
                  <a:rPr lang="en-US" altLang="zh-CN" b="1" dirty="0">
                    <a:cs typeface="+mn-ea"/>
                    <a:sym typeface="+mn-lt"/>
                  </a:rPr>
                  <a:t> are measured:</a:t>
                </a:r>
              </a:p>
              <a:p>
                <a:pPr marL="285750" lvl="0" indent="-285750">
                  <a:buFont typeface="Wingdings" panose="05000000000000000000" pitchFamily="2" charset="2"/>
                  <a:buChar char="ü"/>
                  <a:defRPr/>
                </a:pPr>
                <a:endParaRPr lang="en-US" altLang="zh-CN" b="1" dirty="0">
                  <a:cs typeface="+mn-ea"/>
                  <a:sym typeface="+mn-lt"/>
                </a:endParaRPr>
              </a:p>
              <a:p>
                <a:pPr marL="285750" lvl="0" indent="-285750">
                  <a:buFont typeface="Wingdings" panose="05000000000000000000" pitchFamily="2" charset="2"/>
                  <a:buChar char="ü"/>
                  <a:defRPr/>
                </a:pPr>
                <a:endParaRPr lang="en-US" altLang="zh-CN" b="1" dirty="0">
                  <a:cs typeface="+mn-ea"/>
                  <a:sym typeface="+mn-lt"/>
                </a:endParaRPr>
              </a:p>
              <a:p>
                <a:pPr marL="285750" lvl="0" indent="-285750">
                  <a:buFont typeface="Wingdings" panose="05000000000000000000" pitchFamily="2" charset="2"/>
                  <a:buChar char="ü"/>
                  <a:defRPr/>
                </a:pPr>
                <a:endParaRPr lang="en-US" altLang="zh-CN" b="1" dirty="0">
                  <a:cs typeface="+mn-ea"/>
                  <a:sym typeface="+mn-lt"/>
                </a:endParaRPr>
              </a:p>
              <a:p>
                <a:pPr marL="285750" lvl="0" indent="-285750">
                  <a:buFont typeface="Wingdings" panose="05000000000000000000" pitchFamily="2" charset="2"/>
                  <a:buChar char="ü"/>
                  <a:defRPr/>
                </a:pPr>
                <a:endParaRPr lang="en-US" altLang="zh-CN" b="1" dirty="0">
                  <a:cs typeface="+mn-ea"/>
                  <a:sym typeface="+mn-lt"/>
                </a:endParaRPr>
              </a:p>
              <a:p>
                <a:pPr lvl="0">
                  <a:defRPr/>
                </a:pPr>
                <a:endParaRPr lang="en-US" altLang="zh-CN" b="1" dirty="0">
                  <a:cs typeface="+mn-ea"/>
                  <a:sym typeface="+mn-lt"/>
                </a:endParaRPr>
              </a:p>
              <a:p>
                <a:pPr marL="285750" lvl="0" indent="-285750">
                  <a:buFont typeface="Wingdings" panose="05000000000000000000" pitchFamily="2" charset="2"/>
                  <a:buChar char="ü"/>
                  <a:defRPr/>
                </a:pPr>
                <a:r>
                  <a:rPr lang="en-US" altLang="zh-CN" b="1" dirty="0">
                    <a:cs typeface="+mn-ea"/>
                    <a:sym typeface="+mn-lt"/>
                  </a:rPr>
                  <a:t>The mass split of </a:t>
                </a:r>
                <a14:m>
                  <m:oMath xmlns:m="http://schemas.openxmlformats.org/officeDocument/2006/math">
                    <m:sSub>
                      <m:sSubPr>
                        <m:ctrlPr>
                          <a:rPr lang="zh-CN" altLang="zh-CN" b="1" i="1">
                            <a:solidFill>
                              <a:srgbClr val="000000"/>
                            </a:solidFill>
                            <a:latin typeface="Cambria Math" panose="02040503050406030204" pitchFamily="18" charset="0"/>
                            <a:cs typeface="+mn-ea"/>
                            <a:sym typeface="+mn-lt"/>
                          </a:rPr>
                        </m:ctrlPr>
                      </m:sSubPr>
                      <m:e>
                        <m:r>
                          <a:rPr lang="en-US" altLang="zh-CN" b="1" i="1">
                            <a:solidFill>
                              <a:srgbClr val="000000"/>
                            </a:solidFill>
                            <a:latin typeface="Cambria Math" panose="02040503050406030204" pitchFamily="18" charset="0"/>
                            <a:cs typeface="+mn-ea"/>
                            <a:sym typeface="+mn-lt"/>
                          </a:rPr>
                          <m:t>𝝌</m:t>
                        </m:r>
                      </m:e>
                      <m:sub>
                        <m:r>
                          <a:rPr lang="en-US" altLang="zh-CN" b="1" i="1">
                            <a:solidFill>
                              <a:srgbClr val="000000"/>
                            </a:solidFill>
                            <a:latin typeface="Cambria Math" panose="02040503050406030204" pitchFamily="18" charset="0"/>
                            <a:cs typeface="+mn-ea"/>
                            <a:sym typeface="+mn-lt"/>
                          </a:rPr>
                          <m:t>𝒄</m:t>
                        </m:r>
                        <m:r>
                          <a:rPr lang="en-US" altLang="zh-CN" b="1" i="1">
                            <a:solidFill>
                              <a:srgbClr val="000000"/>
                            </a:solidFill>
                            <a:latin typeface="Cambria Math" panose="02040503050406030204" pitchFamily="18" charset="0"/>
                            <a:cs typeface="+mn-ea"/>
                            <a:sym typeface="+mn-lt"/>
                          </a:rPr>
                          <m:t>𝟐</m:t>
                        </m:r>
                      </m:sub>
                    </m:sSub>
                  </m:oMath>
                </a14:m>
                <a:r>
                  <a:rPr lang="en-US" altLang="zh-CN" b="1" dirty="0">
                    <a:cs typeface="+mn-ea"/>
                    <a:sym typeface="+mn-lt"/>
                  </a:rPr>
                  <a:t> and </a:t>
                </a:r>
                <a14:m>
                  <m:oMath xmlns:m="http://schemas.openxmlformats.org/officeDocument/2006/math">
                    <m:sSub>
                      <m:sSubPr>
                        <m:ctrlPr>
                          <a:rPr lang="zh-CN" altLang="zh-CN" b="1" i="1">
                            <a:solidFill>
                              <a:srgbClr val="000000"/>
                            </a:solidFill>
                            <a:latin typeface="Cambria Math" panose="02040503050406030204" pitchFamily="18" charset="0"/>
                            <a:cs typeface="+mn-ea"/>
                            <a:sym typeface="+mn-lt"/>
                          </a:rPr>
                        </m:ctrlPr>
                      </m:sSubPr>
                      <m:e>
                        <m:r>
                          <a:rPr lang="en-US" altLang="zh-CN" b="1" i="1">
                            <a:solidFill>
                              <a:srgbClr val="000000"/>
                            </a:solidFill>
                            <a:latin typeface="Cambria Math" panose="02040503050406030204" pitchFamily="18" charset="0"/>
                            <a:cs typeface="+mn-ea"/>
                            <a:sym typeface="+mn-lt"/>
                          </a:rPr>
                          <m:t>𝝌</m:t>
                        </m:r>
                      </m:e>
                      <m:sub>
                        <m:r>
                          <a:rPr lang="en-US" altLang="zh-CN" b="1" i="1">
                            <a:solidFill>
                              <a:srgbClr val="000000"/>
                            </a:solidFill>
                            <a:latin typeface="Cambria Math" panose="02040503050406030204" pitchFamily="18" charset="0"/>
                            <a:cs typeface="+mn-ea"/>
                            <a:sym typeface="+mn-lt"/>
                          </a:rPr>
                          <m:t>𝒄</m:t>
                        </m:r>
                        <m:r>
                          <a:rPr lang="en-US" altLang="zh-CN" b="1" i="1">
                            <a:solidFill>
                              <a:srgbClr val="000000"/>
                            </a:solidFill>
                            <a:latin typeface="Cambria Math" panose="02040503050406030204" pitchFamily="18" charset="0"/>
                            <a:cs typeface="+mn-ea"/>
                            <a:sym typeface="+mn-lt"/>
                          </a:rPr>
                          <m:t>𝟎</m:t>
                        </m:r>
                      </m:sub>
                    </m:sSub>
                  </m:oMath>
                </a14:m>
                <a:r>
                  <a:rPr lang="en-US" altLang="zh-CN" b="1" dirty="0">
                    <a:cs typeface="+mn-ea"/>
                    <a:sym typeface="+mn-lt"/>
                  </a:rPr>
                  <a:t> </a:t>
                </a:r>
                <a:r>
                  <a:rPr lang="en-US" altLang="zh-CN" b="1" dirty="0">
                    <a:solidFill>
                      <a:srgbClr val="000000"/>
                    </a:solidFill>
                    <a:cs typeface="+mn-ea"/>
                    <a:sym typeface="+mn-lt"/>
                  </a:rPr>
                  <a:t>are measured</a:t>
                </a:r>
                <a:r>
                  <a:rPr lang="en-US" altLang="zh-CN" dirty="0">
                    <a:solidFill>
                      <a:srgbClr val="000000"/>
                    </a:solidFill>
                    <a:cs typeface="+mn-ea"/>
                    <a:sym typeface="+mn-lt"/>
                  </a:rPr>
                  <a:t>:</a:t>
                </a:r>
              </a:p>
              <a:p>
                <a:endParaRPr lang="en-US" altLang="zh-CN" dirty="0">
                  <a:cs typeface="+mn-ea"/>
                  <a:sym typeface="+mn-lt"/>
                </a:endParaRPr>
              </a:p>
              <a:p>
                <a:endParaRPr lang="en-US" altLang="zh-CN" dirty="0">
                  <a:cs typeface="+mn-ea"/>
                  <a:sym typeface="+mn-lt"/>
                </a:endParaRPr>
              </a:p>
              <a:p>
                <a:pPr marL="285750" indent="-285750">
                  <a:buFont typeface="Wingdings" panose="05000000000000000000" pitchFamily="2" charset="2"/>
                  <a:buChar char="ü"/>
                </a:pPr>
                <a:r>
                  <a:rPr lang="en-US" altLang="zh-CN" b="1" dirty="0">
                    <a:cs typeface="+mn-ea"/>
                    <a:sym typeface="+mn-lt"/>
                  </a:rPr>
                  <a:t>We get the width of </a:t>
                </a:r>
                <a14:m>
                  <m:oMath xmlns:m="http://schemas.openxmlformats.org/officeDocument/2006/math">
                    <m:sSub>
                      <m:sSubPr>
                        <m:ctrlPr>
                          <a:rPr lang="zh-CN" altLang="zh-CN" b="1" i="1">
                            <a:solidFill>
                              <a:srgbClr val="000000"/>
                            </a:solidFill>
                            <a:latin typeface="Cambria Math" panose="02040503050406030204" pitchFamily="18" charset="0"/>
                            <a:cs typeface="+mn-ea"/>
                            <a:sym typeface="+mn-lt"/>
                          </a:rPr>
                        </m:ctrlPr>
                      </m:sSubPr>
                      <m:e>
                        <m:r>
                          <a:rPr lang="en-US" altLang="zh-CN" b="1" i="1">
                            <a:solidFill>
                              <a:srgbClr val="000000"/>
                            </a:solidFill>
                            <a:latin typeface="Cambria Math" panose="02040503050406030204" pitchFamily="18" charset="0"/>
                            <a:cs typeface="+mn-ea"/>
                            <a:sym typeface="+mn-lt"/>
                          </a:rPr>
                          <m:t>𝝌</m:t>
                        </m:r>
                      </m:e>
                      <m:sub>
                        <m:r>
                          <a:rPr lang="en-US" altLang="zh-CN" b="1" i="1">
                            <a:solidFill>
                              <a:srgbClr val="000000"/>
                            </a:solidFill>
                            <a:latin typeface="Cambria Math" panose="02040503050406030204" pitchFamily="18" charset="0"/>
                            <a:cs typeface="+mn-ea"/>
                            <a:sym typeface="+mn-lt"/>
                          </a:rPr>
                          <m:t>𝒄</m:t>
                        </m:r>
                        <m:r>
                          <a:rPr lang="en-US" altLang="zh-CN" b="1" i="1">
                            <a:solidFill>
                              <a:srgbClr val="000000"/>
                            </a:solidFill>
                            <a:latin typeface="Cambria Math" panose="02040503050406030204" pitchFamily="18" charset="0"/>
                            <a:cs typeface="+mn-ea"/>
                            <a:sym typeface="+mn-lt"/>
                          </a:rPr>
                          <m:t>𝟎</m:t>
                        </m:r>
                      </m:sub>
                    </m:sSub>
                  </m:oMath>
                </a14:m>
                <a:r>
                  <a:rPr lang="en-US" altLang="zh-CN" b="1" dirty="0">
                    <a:cs typeface="+mn-ea"/>
                    <a:sym typeface="+mn-lt"/>
                  </a:rPr>
                  <a:t> :</a:t>
                </a:r>
              </a:p>
              <a:p>
                <a:endParaRPr lang="en-US" altLang="zh-CN" b="1" dirty="0">
                  <a:cs typeface="+mn-ea"/>
                  <a:sym typeface="+mn-lt"/>
                </a:endParaRPr>
              </a:p>
              <a:p>
                <a:endParaRPr lang="zh-CN" altLang="en-US" dirty="0">
                  <a:cs typeface="+mn-ea"/>
                  <a:sym typeface="+mn-lt"/>
                </a:endParaRPr>
              </a:p>
            </p:txBody>
          </p:sp>
        </mc:Choice>
        <mc:Fallback xmlns="">
          <p:sp>
            <p:nvSpPr>
              <p:cNvPr id="8" name="文本框 7">
                <a:extLst>
                  <a:ext uri="{FF2B5EF4-FFF2-40B4-BE49-F238E27FC236}">
                    <a16:creationId xmlns:a16="http://schemas.microsoft.com/office/drawing/2014/main" id="{6F2E4DB6-59E4-44F0-9812-ED0AF88B3C27}"/>
                  </a:ext>
                </a:extLst>
              </p:cNvPr>
              <p:cNvSpPr txBox="1">
                <a:spLocks noRot="1" noChangeAspect="1" noMove="1" noResize="1" noEditPoints="1" noAdjustHandles="1" noChangeArrowheads="1" noChangeShapeType="1" noTextEdit="1"/>
              </p:cNvSpPr>
              <p:nvPr/>
            </p:nvSpPr>
            <p:spPr>
              <a:xfrm>
                <a:off x="943346" y="1116431"/>
                <a:ext cx="9120249" cy="3438057"/>
              </a:xfrm>
              <a:prstGeom prst="rect">
                <a:avLst/>
              </a:prstGeom>
              <a:blipFill>
                <a:blip r:embed="rId3"/>
                <a:stretch>
                  <a:fillRect l="-468" t="-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486B24F-7D72-C67C-4FEA-B2B245C2EF04}"/>
                  </a:ext>
                </a:extLst>
              </p:cNvPr>
              <p:cNvSpPr txBox="1"/>
              <p:nvPr/>
            </p:nvSpPr>
            <p:spPr>
              <a:xfrm>
                <a:off x="1612860" y="1464195"/>
                <a:ext cx="6276067" cy="1225207"/>
              </a:xfrm>
              <a:prstGeom prst="rect">
                <a:avLst/>
              </a:prstGeom>
              <a:noFill/>
            </p:spPr>
            <p:txBody>
              <a:bodyPr wrap="square" rtlCol="0">
                <a:spAutoFit/>
              </a:bodyPr>
              <a:lstStyle/>
              <a:p>
                <a:pPr lvl="0"/>
                <a14:m>
                  <m:oMath xmlns:m="http://schemas.openxmlformats.org/officeDocument/2006/math">
                    <m:r>
                      <a:rPr lang="zh-CN" altLang="en-US" b="1" i="1">
                        <a:solidFill>
                          <a:srgbClr val="023054"/>
                        </a:solidFill>
                        <a:latin typeface="Cambria Math" panose="02040503050406030204" pitchFamily="18" charset="0"/>
                        <a:cs typeface="+mn-ea"/>
                        <a:sym typeface="+mn-lt"/>
                      </a:rPr>
                      <m:t>𝑩𝒓</m:t>
                    </m:r>
                    <m:d>
                      <m:dPr>
                        <m:ctrlPr>
                          <a:rPr lang="zh-CN" altLang="en-US" b="1" i="1">
                            <a:solidFill>
                              <a:srgbClr val="023054"/>
                            </a:solidFill>
                            <a:latin typeface="Cambria Math" panose="02040503050406030204" pitchFamily="18" charset="0"/>
                            <a:cs typeface="+mn-ea"/>
                            <a:sym typeface="+mn-lt"/>
                          </a:rPr>
                        </m:ctrlPr>
                      </m:dPr>
                      <m:e>
                        <m:sSub>
                          <m:sSubPr>
                            <m:ctrlPr>
                              <a:rPr lang="zh-CN" altLang="en-US" b="1" i="1">
                                <a:solidFill>
                                  <a:srgbClr val="023054"/>
                                </a:solidFill>
                                <a:latin typeface="Cambria Math" panose="02040503050406030204" pitchFamily="18" charset="0"/>
                                <a:cs typeface="+mn-ea"/>
                                <a:sym typeface="+mn-lt"/>
                              </a:rPr>
                            </m:ctrlPr>
                          </m:sSubPr>
                          <m:e>
                            <m:r>
                              <a:rPr lang="zh-CN" altLang="en-US" b="1" i="1">
                                <a:solidFill>
                                  <a:srgbClr val="023054"/>
                                </a:solidFill>
                                <a:latin typeface="Cambria Math" panose="02040503050406030204" pitchFamily="18" charset="0"/>
                                <a:cs typeface="+mn-ea"/>
                                <a:sym typeface="+mn-lt"/>
                              </a:rPr>
                              <m:t>𝝌</m:t>
                            </m:r>
                          </m:e>
                          <m:sub>
                            <m:r>
                              <a:rPr lang="zh-CN" altLang="en-US" b="1" i="1">
                                <a:solidFill>
                                  <a:srgbClr val="023054"/>
                                </a:solidFill>
                                <a:latin typeface="Cambria Math" panose="02040503050406030204" pitchFamily="18" charset="0"/>
                                <a:cs typeface="+mn-ea"/>
                                <a:sym typeface="+mn-lt"/>
                              </a:rPr>
                              <m:t>𝒄</m:t>
                            </m:r>
                            <m:r>
                              <a:rPr lang="zh-CN" altLang="en-US" b="1">
                                <a:solidFill>
                                  <a:srgbClr val="023054"/>
                                </a:solidFill>
                                <a:latin typeface="Cambria Math" panose="02040503050406030204" pitchFamily="18" charset="0"/>
                                <a:cs typeface="+mn-ea"/>
                                <a:sym typeface="+mn-lt"/>
                              </a:rPr>
                              <m:t>𝟎</m:t>
                            </m:r>
                          </m:sub>
                        </m:sSub>
                        <m:r>
                          <a:rPr lang="zh-CN" altLang="en-US" b="1">
                            <a:solidFill>
                              <a:srgbClr val="023054"/>
                            </a:solidFill>
                            <a:latin typeface="Cambria Math" panose="02040503050406030204" pitchFamily="18" charset="0"/>
                            <a:cs typeface="+mn-ea"/>
                            <a:sym typeface="+mn-lt"/>
                          </a:rPr>
                          <m:t>→</m:t>
                        </m:r>
                        <m:sSup>
                          <m:sSupPr>
                            <m:ctrlPr>
                              <a:rPr lang="zh-CN" altLang="en-US" b="1" i="1">
                                <a:solidFill>
                                  <a:srgbClr val="023054"/>
                                </a:solidFill>
                                <a:latin typeface="Cambria Math" panose="02040503050406030204" pitchFamily="18" charset="0"/>
                                <a:cs typeface="+mn-ea"/>
                                <a:sym typeface="+mn-lt"/>
                              </a:rPr>
                            </m:ctrlPr>
                          </m:sSupPr>
                          <m:e>
                            <m:r>
                              <a:rPr lang="zh-CN" altLang="en-US" b="1" i="1">
                                <a:solidFill>
                                  <a:srgbClr val="023054"/>
                                </a:solidFill>
                                <a:latin typeface="Cambria Math" panose="02040503050406030204" pitchFamily="18" charset="0"/>
                                <a:cs typeface="+mn-ea"/>
                                <a:sym typeface="+mn-lt"/>
                              </a:rPr>
                              <m:t>𝝅</m:t>
                            </m:r>
                          </m:e>
                          <m:sup>
                            <m:r>
                              <a:rPr lang="zh-CN" altLang="en-US" b="1">
                                <a:solidFill>
                                  <a:srgbClr val="023054"/>
                                </a:solidFill>
                                <a:latin typeface="Cambria Math" panose="02040503050406030204" pitchFamily="18" charset="0"/>
                                <a:cs typeface="+mn-ea"/>
                                <a:sym typeface="+mn-lt"/>
                              </a:rPr>
                              <m:t>+</m:t>
                            </m:r>
                          </m:sup>
                        </m:sSup>
                        <m:sSup>
                          <m:sSupPr>
                            <m:ctrlPr>
                              <a:rPr lang="zh-CN" altLang="en-US" b="1" i="1">
                                <a:solidFill>
                                  <a:srgbClr val="023054"/>
                                </a:solidFill>
                                <a:latin typeface="Cambria Math" panose="02040503050406030204" pitchFamily="18" charset="0"/>
                                <a:cs typeface="+mn-ea"/>
                                <a:sym typeface="+mn-lt"/>
                              </a:rPr>
                            </m:ctrlPr>
                          </m:sSupPr>
                          <m:e>
                            <m:r>
                              <a:rPr lang="zh-CN" altLang="en-US" b="1" i="1">
                                <a:solidFill>
                                  <a:srgbClr val="023054"/>
                                </a:solidFill>
                                <a:latin typeface="Cambria Math" panose="02040503050406030204" pitchFamily="18" charset="0"/>
                                <a:cs typeface="+mn-ea"/>
                                <a:sym typeface="+mn-lt"/>
                              </a:rPr>
                              <m:t>𝝅</m:t>
                            </m:r>
                          </m:e>
                          <m:sup>
                            <m:r>
                              <a:rPr lang="zh-CN" altLang="en-US" b="1">
                                <a:solidFill>
                                  <a:srgbClr val="023054"/>
                                </a:solidFill>
                                <a:latin typeface="Cambria Math" panose="02040503050406030204" pitchFamily="18" charset="0"/>
                                <a:cs typeface="+mn-ea"/>
                                <a:sym typeface="+mn-lt"/>
                              </a:rPr>
                              <m:t>−</m:t>
                            </m:r>
                          </m:sup>
                        </m:sSup>
                      </m:e>
                    </m:d>
                  </m:oMath>
                </a14:m>
                <a:r>
                  <a:rPr lang="zh-CN" altLang="en-US" b="1" i="1" dirty="0">
                    <a:solidFill>
                      <a:srgbClr val="023054"/>
                    </a:solidFill>
                    <a:cs typeface="+mn-ea"/>
                    <a:sym typeface="+mn-lt"/>
                  </a:rPr>
                  <a:t> </a:t>
                </a:r>
                <a14:m>
                  <m:oMath xmlns:m="http://schemas.openxmlformats.org/officeDocument/2006/math">
                    <m:r>
                      <a:rPr lang="zh-CN" altLang="en-US"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𝟔</m:t>
                    </m:r>
                    <m:r>
                      <a:rPr lang="en-US" altLang="zh-CN" b="1" i="1">
                        <a:solidFill>
                          <a:srgbClr val="023054"/>
                        </a:solidFill>
                        <a:latin typeface="Cambria Math" panose="02040503050406030204" pitchFamily="18" charset="0"/>
                        <a:cs typeface="+mn-ea"/>
                        <a:sym typeface="+mn-lt"/>
                      </a:rPr>
                      <m:t>. </m:t>
                    </m:r>
                    <m:r>
                      <a:rPr lang="en-US" altLang="zh-CN" b="1" i="1">
                        <a:solidFill>
                          <a:srgbClr val="023054"/>
                        </a:solidFill>
                        <a:latin typeface="Cambria Math" panose="02040503050406030204" pitchFamily="18" charset="0"/>
                        <a:cs typeface="+mn-ea"/>
                        <a:sym typeface="+mn-lt"/>
                      </a:rPr>
                      <m:t>𝟏𝟏</m:t>
                    </m:r>
                    <m:r>
                      <a:rPr lang="zh-CN" altLang="en-US" b="1" i="1">
                        <a:solidFill>
                          <a:srgbClr val="023054"/>
                        </a:solidFill>
                        <a:latin typeface="Cambria Math" panose="02040503050406030204" pitchFamily="18" charset="0"/>
                        <a:cs typeface="+mn-ea"/>
                        <a:sym typeface="+mn-lt"/>
                      </a:rPr>
                      <m:t>±</m:t>
                    </m:r>
                    <m:r>
                      <a:rPr lang="zh-CN" altLang="en-US" b="1" i="1">
                        <a:solidFill>
                          <a:srgbClr val="023054"/>
                        </a:solidFill>
                        <a:latin typeface="Cambria Math" panose="02040503050406030204" pitchFamily="18" charset="0"/>
                        <a:cs typeface="+mn-ea"/>
                        <a:sym typeface="+mn-lt"/>
                      </a:rPr>
                      <m:t>𝟎</m:t>
                    </m:r>
                    <m:r>
                      <a:rPr lang="zh-CN" altLang="en-US" b="1" i="1">
                        <a:solidFill>
                          <a:srgbClr val="023054"/>
                        </a:solidFill>
                        <a:latin typeface="Cambria Math" panose="02040503050406030204" pitchFamily="18" charset="0"/>
                        <a:cs typeface="+mn-ea"/>
                        <a:sym typeface="+mn-lt"/>
                      </a:rPr>
                      <m:t>.</m:t>
                    </m:r>
                    <m:r>
                      <a:rPr lang="zh-CN" altLang="en-US" b="1" i="1">
                        <a:solidFill>
                          <a:srgbClr val="023054"/>
                        </a:solidFill>
                        <a:latin typeface="Cambria Math" panose="02040503050406030204" pitchFamily="18" charset="0"/>
                        <a:cs typeface="+mn-ea"/>
                        <a:sym typeface="+mn-lt"/>
                      </a:rPr>
                      <m:t>𝟎𝟐</m:t>
                    </m:r>
                    <m:r>
                      <a:rPr lang="en-US" altLang="zh-CN"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m:t>
                    </m:r>
                    <m:r>
                      <a:rPr lang="en-US" altLang="zh-CN" b="1" i="1">
                        <a:solidFill>
                          <a:srgbClr val="023054"/>
                        </a:solidFill>
                        <a:latin typeface="Cambria Math" panose="02040503050406030204" pitchFamily="18" charset="0"/>
                        <a:cs typeface="+mn-ea"/>
                        <a:sym typeface="+mn-lt"/>
                      </a:rPr>
                      <m:t>.</m:t>
                    </m:r>
                    <m:r>
                      <a:rPr lang="en-US" altLang="zh-CN" b="1">
                        <a:solidFill>
                          <a:srgbClr val="023054"/>
                        </a:solidFill>
                        <a:latin typeface="Cambria Math" panose="02040503050406030204" pitchFamily="18" charset="0"/>
                        <a:cs typeface="+mn-ea"/>
                        <a:sym typeface="+mn-lt"/>
                      </a:rPr>
                      <m:t>𝟎𝟖</m:t>
                    </m:r>
                    <m:r>
                      <a:rPr lang="en-US" altLang="zh-CN" b="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m:t>
                    </m:r>
                    <m:r>
                      <a:rPr lang="en-US" altLang="zh-CN"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𝟏𝟐</m:t>
                    </m:r>
                    <m:r>
                      <a:rPr lang="zh-CN" altLang="en-US" b="1" i="1">
                        <a:solidFill>
                          <a:srgbClr val="023054"/>
                        </a:solidFill>
                        <a:latin typeface="Cambria Math" panose="02040503050406030204" pitchFamily="18" charset="0"/>
                        <a:cs typeface="+mn-ea"/>
                        <a:sym typeface="+mn-lt"/>
                      </a:rPr>
                      <m:t>×</m:t>
                    </m:r>
                    <m:sSup>
                      <m:sSupPr>
                        <m:ctrlPr>
                          <a:rPr lang="zh-CN" altLang="en-US" b="1" i="1">
                            <a:solidFill>
                              <a:srgbClr val="023054"/>
                            </a:solidFill>
                            <a:latin typeface="Cambria Math" panose="02040503050406030204" pitchFamily="18" charset="0"/>
                            <a:cs typeface="+mn-ea"/>
                            <a:sym typeface="+mn-lt"/>
                          </a:rPr>
                        </m:ctrlPr>
                      </m:sSupPr>
                      <m:e>
                        <m:r>
                          <a:rPr lang="zh-CN" altLang="en-US" b="1" i="1">
                            <a:solidFill>
                              <a:srgbClr val="023054"/>
                            </a:solidFill>
                            <a:latin typeface="Cambria Math" panose="02040503050406030204" pitchFamily="18" charset="0"/>
                            <a:cs typeface="+mn-ea"/>
                            <a:sym typeface="+mn-lt"/>
                          </a:rPr>
                          <m:t>𝟏𝟎</m:t>
                        </m:r>
                      </m:e>
                      <m:sup>
                        <m:r>
                          <a:rPr lang="zh-CN" altLang="en-US" b="1" i="1">
                            <a:solidFill>
                              <a:srgbClr val="023054"/>
                            </a:solidFill>
                            <a:latin typeface="Cambria Math" panose="02040503050406030204" pitchFamily="18" charset="0"/>
                            <a:cs typeface="+mn-ea"/>
                            <a:sym typeface="+mn-lt"/>
                          </a:rPr>
                          <m:t>−</m:t>
                        </m:r>
                        <m:r>
                          <a:rPr lang="zh-CN" altLang="en-US" b="1" i="1">
                            <a:solidFill>
                              <a:srgbClr val="023054"/>
                            </a:solidFill>
                            <a:latin typeface="Cambria Math" panose="02040503050406030204" pitchFamily="18" charset="0"/>
                            <a:cs typeface="+mn-ea"/>
                            <a:sym typeface="+mn-lt"/>
                          </a:rPr>
                          <m:t>𝟑</m:t>
                        </m:r>
                      </m:sup>
                    </m:sSup>
                  </m:oMath>
                </a14:m>
                <a:endParaRPr lang="en-US" altLang="zh-CN" b="1" i="1" dirty="0">
                  <a:solidFill>
                    <a:srgbClr val="023054"/>
                  </a:solidFill>
                  <a:cs typeface="+mn-ea"/>
                  <a:sym typeface="+mn-lt"/>
                </a:endParaRPr>
              </a:p>
              <a:p>
                <a:pPr lvl="0"/>
                <a14:m>
                  <m:oMath xmlns:m="http://schemas.openxmlformats.org/officeDocument/2006/math">
                    <m:r>
                      <a:rPr lang="zh-CN" altLang="en-US" b="1" i="1">
                        <a:solidFill>
                          <a:srgbClr val="023054"/>
                        </a:solidFill>
                        <a:latin typeface="Cambria Math" panose="02040503050406030204" pitchFamily="18" charset="0"/>
                        <a:cs typeface="+mn-ea"/>
                        <a:sym typeface="+mn-lt"/>
                      </a:rPr>
                      <m:t>𝑩𝒓</m:t>
                    </m:r>
                    <m:d>
                      <m:dPr>
                        <m:ctrlPr>
                          <a:rPr lang="zh-CN" altLang="en-US" b="1" i="1">
                            <a:solidFill>
                              <a:srgbClr val="023054"/>
                            </a:solidFill>
                            <a:latin typeface="Cambria Math" panose="02040503050406030204" pitchFamily="18" charset="0"/>
                            <a:cs typeface="+mn-ea"/>
                            <a:sym typeface="+mn-lt"/>
                          </a:rPr>
                        </m:ctrlPr>
                      </m:dPr>
                      <m:e>
                        <m:sSub>
                          <m:sSubPr>
                            <m:ctrlPr>
                              <a:rPr lang="zh-CN" altLang="en-US" b="1" i="1">
                                <a:solidFill>
                                  <a:srgbClr val="023054"/>
                                </a:solidFill>
                                <a:latin typeface="Cambria Math" panose="02040503050406030204" pitchFamily="18" charset="0"/>
                                <a:cs typeface="+mn-ea"/>
                                <a:sym typeface="+mn-lt"/>
                              </a:rPr>
                            </m:ctrlPr>
                          </m:sSubPr>
                          <m:e>
                            <m:r>
                              <a:rPr lang="zh-CN" altLang="en-US" b="1" i="1">
                                <a:solidFill>
                                  <a:srgbClr val="023054"/>
                                </a:solidFill>
                                <a:latin typeface="Cambria Math" panose="02040503050406030204" pitchFamily="18" charset="0"/>
                                <a:cs typeface="+mn-ea"/>
                                <a:sym typeface="+mn-lt"/>
                              </a:rPr>
                              <m:t>𝝌</m:t>
                            </m:r>
                          </m:e>
                          <m:sub>
                            <m:r>
                              <a:rPr lang="zh-CN" altLang="en-US" b="1" i="1">
                                <a:solidFill>
                                  <a:srgbClr val="023054"/>
                                </a:solidFill>
                                <a:latin typeface="Cambria Math" panose="02040503050406030204" pitchFamily="18" charset="0"/>
                                <a:cs typeface="+mn-ea"/>
                                <a:sym typeface="+mn-lt"/>
                              </a:rPr>
                              <m:t>𝒄</m:t>
                            </m:r>
                            <m:r>
                              <a:rPr lang="zh-CN" altLang="en-US" b="1" i="1">
                                <a:solidFill>
                                  <a:srgbClr val="023054"/>
                                </a:solidFill>
                                <a:latin typeface="Cambria Math" panose="02040503050406030204" pitchFamily="18" charset="0"/>
                                <a:cs typeface="+mn-ea"/>
                                <a:sym typeface="+mn-lt"/>
                              </a:rPr>
                              <m:t>𝟐</m:t>
                            </m:r>
                          </m:sub>
                        </m:sSub>
                        <m:r>
                          <a:rPr lang="zh-CN" altLang="en-US" b="1" i="1">
                            <a:solidFill>
                              <a:srgbClr val="023054"/>
                            </a:solidFill>
                            <a:latin typeface="Cambria Math" panose="02040503050406030204" pitchFamily="18" charset="0"/>
                            <a:cs typeface="+mn-ea"/>
                            <a:sym typeface="+mn-lt"/>
                          </a:rPr>
                          <m:t>→</m:t>
                        </m:r>
                        <m:sSup>
                          <m:sSupPr>
                            <m:ctrlPr>
                              <a:rPr lang="zh-CN" altLang="en-US" b="1" i="1">
                                <a:solidFill>
                                  <a:srgbClr val="023054"/>
                                </a:solidFill>
                                <a:latin typeface="Cambria Math" panose="02040503050406030204" pitchFamily="18" charset="0"/>
                                <a:cs typeface="+mn-ea"/>
                                <a:sym typeface="+mn-lt"/>
                              </a:rPr>
                            </m:ctrlPr>
                          </m:sSupPr>
                          <m:e>
                            <m:r>
                              <a:rPr lang="zh-CN" altLang="en-US" b="1" i="1">
                                <a:solidFill>
                                  <a:srgbClr val="023054"/>
                                </a:solidFill>
                                <a:latin typeface="Cambria Math" panose="02040503050406030204" pitchFamily="18" charset="0"/>
                                <a:cs typeface="+mn-ea"/>
                                <a:sym typeface="+mn-lt"/>
                              </a:rPr>
                              <m:t>𝝅</m:t>
                            </m:r>
                          </m:e>
                          <m:sup>
                            <m:r>
                              <a:rPr lang="zh-CN" altLang="en-US" b="1" i="1">
                                <a:solidFill>
                                  <a:srgbClr val="023054"/>
                                </a:solidFill>
                                <a:latin typeface="Cambria Math" panose="02040503050406030204" pitchFamily="18" charset="0"/>
                                <a:cs typeface="+mn-ea"/>
                                <a:sym typeface="+mn-lt"/>
                              </a:rPr>
                              <m:t>+</m:t>
                            </m:r>
                          </m:sup>
                        </m:sSup>
                        <m:sSup>
                          <m:sSupPr>
                            <m:ctrlPr>
                              <a:rPr lang="zh-CN" altLang="en-US" b="1" i="1">
                                <a:solidFill>
                                  <a:srgbClr val="023054"/>
                                </a:solidFill>
                                <a:latin typeface="Cambria Math" panose="02040503050406030204" pitchFamily="18" charset="0"/>
                                <a:cs typeface="+mn-ea"/>
                                <a:sym typeface="+mn-lt"/>
                              </a:rPr>
                            </m:ctrlPr>
                          </m:sSupPr>
                          <m:e>
                            <m:r>
                              <a:rPr lang="zh-CN" altLang="en-US" b="1" i="1">
                                <a:solidFill>
                                  <a:srgbClr val="023054"/>
                                </a:solidFill>
                                <a:latin typeface="Cambria Math" panose="02040503050406030204" pitchFamily="18" charset="0"/>
                                <a:cs typeface="+mn-ea"/>
                                <a:sym typeface="+mn-lt"/>
                              </a:rPr>
                              <m:t>𝝅</m:t>
                            </m:r>
                          </m:e>
                          <m:sup>
                            <m:r>
                              <a:rPr lang="zh-CN" altLang="en-US" b="1" i="1">
                                <a:solidFill>
                                  <a:srgbClr val="023054"/>
                                </a:solidFill>
                                <a:latin typeface="Cambria Math" panose="02040503050406030204" pitchFamily="18" charset="0"/>
                                <a:cs typeface="+mn-ea"/>
                                <a:sym typeface="+mn-lt"/>
                              </a:rPr>
                              <m:t>−</m:t>
                            </m:r>
                          </m:sup>
                        </m:sSup>
                      </m:e>
                    </m:d>
                    <m:r>
                      <a:rPr lang="en-US" altLang="zh-CN" b="1">
                        <a:solidFill>
                          <a:srgbClr val="023054"/>
                        </a:solidFill>
                        <a:latin typeface="Cambria Math" panose="02040503050406030204" pitchFamily="18" charset="0"/>
                        <a:cs typeface="+mn-ea"/>
                        <a:sym typeface="+mn-lt"/>
                      </a:rPr>
                      <m:t>=</m:t>
                    </m:r>
                  </m:oMath>
                </a14:m>
                <a:r>
                  <a:rPr lang="zh-CN" altLang="en-US" b="1" i="1" dirty="0">
                    <a:solidFill>
                      <a:srgbClr val="023054"/>
                    </a:solidFill>
                    <a:cs typeface="+mn-ea"/>
                    <a:sym typeface="+mn-lt"/>
                  </a:rPr>
                  <a:t> </a:t>
                </a:r>
                <a14:m>
                  <m:oMath xmlns:m="http://schemas.openxmlformats.org/officeDocument/2006/math">
                    <m:r>
                      <a:rPr lang="zh-CN" altLang="en-US" b="1" i="1">
                        <a:solidFill>
                          <a:srgbClr val="023054"/>
                        </a:solidFill>
                        <a:latin typeface="Cambria Math" panose="02040503050406030204" pitchFamily="18" charset="0"/>
                        <a:cs typeface="+mn-ea"/>
                        <a:sym typeface="+mn-lt"/>
                      </a:rPr>
                      <m:t>𝟏</m:t>
                    </m:r>
                    <m:r>
                      <a:rPr lang="zh-CN" altLang="en-US" b="1" i="1">
                        <a:solidFill>
                          <a:srgbClr val="023054"/>
                        </a:solidFill>
                        <a:latin typeface="Cambria Math" panose="02040503050406030204" pitchFamily="18" charset="0"/>
                        <a:cs typeface="+mn-ea"/>
                        <a:sym typeface="+mn-lt"/>
                      </a:rPr>
                      <m:t>. </m:t>
                    </m:r>
                    <m:r>
                      <a:rPr lang="en-US" altLang="zh-CN" b="1">
                        <a:solidFill>
                          <a:srgbClr val="023054"/>
                        </a:solidFill>
                        <a:latin typeface="Cambria Math" panose="02040503050406030204" pitchFamily="18" charset="0"/>
                        <a:cs typeface="+mn-ea"/>
                        <a:sym typeface="+mn-lt"/>
                      </a:rPr>
                      <m:t>𝟔</m:t>
                    </m:r>
                    <m:r>
                      <a:rPr lang="en-US" altLang="zh-CN" b="1" i="1">
                        <a:solidFill>
                          <a:srgbClr val="023054"/>
                        </a:solidFill>
                        <a:latin typeface="Cambria Math" panose="02040503050406030204" pitchFamily="18" charset="0"/>
                        <a:cs typeface="+mn-ea"/>
                        <a:sym typeface="+mn-lt"/>
                      </a:rPr>
                      <m:t>𝟒</m:t>
                    </m:r>
                    <m:r>
                      <a:rPr lang="zh-CN" altLang="en-US" b="1" i="1">
                        <a:solidFill>
                          <a:srgbClr val="023054"/>
                        </a:solidFill>
                        <a:latin typeface="Cambria Math" panose="02040503050406030204" pitchFamily="18" charset="0"/>
                        <a:cs typeface="+mn-ea"/>
                        <a:sym typeface="+mn-lt"/>
                      </a:rPr>
                      <m:t>±</m:t>
                    </m:r>
                    <m:r>
                      <a:rPr lang="zh-CN" altLang="en-US" b="1" i="1">
                        <a:solidFill>
                          <a:srgbClr val="023054"/>
                        </a:solidFill>
                        <a:latin typeface="Cambria Math" panose="02040503050406030204" pitchFamily="18" charset="0"/>
                        <a:cs typeface="+mn-ea"/>
                        <a:sym typeface="+mn-lt"/>
                      </a:rPr>
                      <m:t>𝟎</m:t>
                    </m:r>
                    <m:r>
                      <a:rPr lang="zh-CN" altLang="en-US"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m:t>
                    </m:r>
                    <m:r>
                      <a:rPr lang="en-US" altLang="zh-CN" b="1">
                        <a:solidFill>
                          <a:srgbClr val="023054"/>
                        </a:solidFill>
                        <a:latin typeface="Cambria Math" panose="02040503050406030204" pitchFamily="18" charset="0"/>
                        <a:cs typeface="+mn-ea"/>
                        <a:sym typeface="+mn-lt"/>
                      </a:rPr>
                      <m:t>𝟏</m:t>
                    </m:r>
                    <m:r>
                      <a:rPr lang="en-US" altLang="zh-CN"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m:t>
                    </m:r>
                    <m:r>
                      <a:rPr lang="en-US" altLang="zh-CN" b="1" i="1">
                        <a:solidFill>
                          <a:srgbClr val="023054"/>
                        </a:solidFill>
                        <a:latin typeface="Cambria Math" panose="02040503050406030204" pitchFamily="18" charset="0"/>
                        <a:cs typeface="+mn-ea"/>
                        <a:sym typeface="+mn-lt"/>
                      </a:rPr>
                      <m:t>.</m:t>
                    </m:r>
                    <m:r>
                      <a:rPr lang="en-US" altLang="zh-CN" b="1">
                        <a:solidFill>
                          <a:srgbClr val="023054"/>
                        </a:solidFill>
                        <a:latin typeface="Cambria Math" panose="02040503050406030204" pitchFamily="18" charset="0"/>
                        <a:cs typeface="+mn-ea"/>
                        <a:sym typeface="+mn-lt"/>
                      </a:rPr>
                      <m:t>𝟎𝟐</m:t>
                    </m:r>
                    <m:r>
                      <a:rPr lang="en-US" altLang="zh-CN" b="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m:t>
                    </m:r>
                    <m:r>
                      <a:rPr lang="en-US" altLang="zh-CN"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𝟎𝟑</m:t>
                    </m:r>
                    <m:r>
                      <a:rPr lang="zh-CN" altLang="en-US" b="1" i="1">
                        <a:solidFill>
                          <a:srgbClr val="023054"/>
                        </a:solidFill>
                        <a:latin typeface="Cambria Math" panose="02040503050406030204" pitchFamily="18" charset="0"/>
                        <a:cs typeface="+mn-ea"/>
                        <a:sym typeface="+mn-lt"/>
                      </a:rPr>
                      <m:t>×</m:t>
                    </m:r>
                    <m:sSup>
                      <m:sSupPr>
                        <m:ctrlPr>
                          <a:rPr lang="zh-CN" altLang="en-US" b="1" i="1">
                            <a:solidFill>
                              <a:srgbClr val="023054"/>
                            </a:solidFill>
                            <a:latin typeface="Cambria Math" panose="02040503050406030204" pitchFamily="18" charset="0"/>
                            <a:cs typeface="+mn-ea"/>
                            <a:sym typeface="+mn-lt"/>
                          </a:rPr>
                        </m:ctrlPr>
                      </m:sSupPr>
                      <m:e>
                        <m:r>
                          <a:rPr lang="zh-CN" altLang="en-US" b="1" i="1">
                            <a:solidFill>
                              <a:srgbClr val="023054"/>
                            </a:solidFill>
                            <a:latin typeface="Cambria Math" panose="02040503050406030204" pitchFamily="18" charset="0"/>
                            <a:cs typeface="+mn-ea"/>
                            <a:sym typeface="+mn-lt"/>
                          </a:rPr>
                          <m:t>𝟏𝟎</m:t>
                        </m:r>
                      </m:e>
                      <m:sup>
                        <m:r>
                          <a:rPr lang="zh-CN" altLang="en-US" b="1" i="1">
                            <a:solidFill>
                              <a:srgbClr val="023054"/>
                            </a:solidFill>
                            <a:latin typeface="Cambria Math" panose="02040503050406030204" pitchFamily="18" charset="0"/>
                            <a:cs typeface="+mn-ea"/>
                            <a:sym typeface="+mn-lt"/>
                          </a:rPr>
                          <m:t>−</m:t>
                        </m:r>
                        <m:r>
                          <a:rPr lang="zh-CN" altLang="en-US" b="1" i="1">
                            <a:solidFill>
                              <a:srgbClr val="023054"/>
                            </a:solidFill>
                            <a:latin typeface="Cambria Math" panose="02040503050406030204" pitchFamily="18" charset="0"/>
                            <a:cs typeface="+mn-ea"/>
                            <a:sym typeface="+mn-lt"/>
                          </a:rPr>
                          <m:t>𝟑</m:t>
                        </m:r>
                      </m:sup>
                    </m:sSup>
                  </m:oMath>
                </a14:m>
                <a:endParaRPr lang="en-US" altLang="zh-CN" b="1" i="1" dirty="0">
                  <a:solidFill>
                    <a:srgbClr val="023054"/>
                  </a:solidFill>
                  <a:cs typeface="+mn-ea"/>
                  <a:sym typeface="+mn-lt"/>
                </a:endParaRPr>
              </a:p>
              <a:p>
                <a:pPr lvl="0"/>
                <a14:m>
                  <m:oMath xmlns:m="http://schemas.openxmlformats.org/officeDocument/2006/math">
                    <m:r>
                      <a:rPr lang="zh-CN" altLang="en-US" b="1" i="1">
                        <a:solidFill>
                          <a:srgbClr val="023054"/>
                        </a:solidFill>
                        <a:latin typeface="Cambria Math" panose="02040503050406030204" pitchFamily="18" charset="0"/>
                        <a:cs typeface="+mn-ea"/>
                        <a:sym typeface="+mn-lt"/>
                      </a:rPr>
                      <m:t>𝑩𝒓</m:t>
                    </m:r>
                    <m:r>
                      <a:rPr lang="zh-CN" altLang="en-US" b="1" i="1">
                        <a:solidFill>
                          <a:srgbClr val="023054"/>
                        </a:solidFill>
                        <a:latin typeface="Cambria Math" panose="02040503050406030204" pitchFamily="18" charset="0"/>
                        <a:cs typeface="+mn-ea"/>
                        <a:sym typeface="+mn-lt"/>
                      </a:rPr>
                      <m:t>(</m:t>
                    </m:r>
                    <m:sSub>
                      <m:sSubPr>
                        <m:ctrlPr>
                          <a:rPr lang="zh-CN" altLang="en-US" b="1" i="1">
                            <a:solidFill>
                              <a:srgbClr val="023054"/>
                            </a:solidFill>
                            <a:latin typeface="Cambria Math" panose="02040503050406030204" pitchFamily="18" charset="0"/>
                            <a:cs typeface="+mn-ea"/>
                            <a:sym typeface="+mn-lt"/>
                          </a:rPr>
                        </m:ctrlPr>
                      </m:sSubPr>
                      <m:e>
                        <m:r>
                          <a:rPr lang="zh-CN" altLang="en-US" b="1" i="1">
                            <a:solidFill>
                              <a:srgbClr val="023054"/>
                            </a:solidFill>
                            <a:latin typeface="Cambria Math" panose="02040503050406030204" pitchFamily="18" charset="0"/>
                            <a:cs typeface="+mn-ea"/>
                            <a:sym typeface="+mn-lt"/>
                          </a:rPr>
                          <m:t>𝝌</m:t>
                        </m:r>
                      </m:e>
                      <m:sub>
                        <m:r>
                          <a:rPr lang="zh-CN" altLang="en-US" b="1" i="1">
                            <a:solidFill>
                              <a:srgbClr val="023054"/>
                            </a:solidFill>
                            <a:latin typeface="Cambria Math" panose="02040503050406030204" pitchFamily="18" charset="0"/>
                            <a:cs typeface="+mn-ea"/>
                            <a:sym typeface="+mn-lt"/>
                          </a:rPr>
                          <m:t>𝒄</m:t>
                        </m:r>
                        <m:r>
                          <a:rPr lang="zh-CN" altLang="en-US" b="1" i="1">
                            <a:solidFill>
                              <a:srgbClr val="023054"/>
                            </a:solidFill>
                            <a:latin typeface="Cambria Math" panose="02040503050406030204" pitchFamily="18" charset="0"/>
                            <a:cs typeface="+mn-ea"/>
                            <a:sym typeface="+mn-lt"/>
                          </a:rPr>
                          <m:t>𝟎</m:t>
                        </m:r>
                      </m:sub>
                    </m:sSub>
                    <m:r>
                      <a:rPr lang="zh-CN" altLang="en-US" b="1" i="1">
                        <a:solidFill>
                          <a:srgbClr val="023054"/>
                        </a:solidFill>
                        <a:latin typeface="Cambria Math" panose="02040503050406030204" pitchFamily="18" charset="0"/>
                        <a:cs typeface="+mn-ea"/>
                        <a:sym typeface="+mn-lt"/>
                      </a:rPr>
                      <m:t>→</m:t>
                    </m:r>
                    <m:sSup>
                      <m:sSupPr>
                        <m:ctrlPr>
                          <a:rPr lang="zh-CN" altLang="en-US"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𝑲</m:t>
                        </m:r>
                      </m:e>
                      <m:sup>
                        <m:r>
                          <a:rPr lang="zh-CN" altLang="en-US" b="1" i="1">
                            <a:solidFill>
                              <a:srgbClr val="023054"/>
                            </a:solidFill>
                            <a:latin typeface="Cambria Math" panose="02040503050406030204" pitchFamily="18" charset="0"/>
                            <a:cs typeface="+mn-ea"/>
                            <a:sym typeface="+mn-lt"/>
                          </a:rPr>
                          <m:t>+</m:t>
                        </m:r>
                      </m:sup>
                    </m:sSup>
                    <m:sSup>
                      <m:sSupPr>
                        <m:ctrlPr>
                          <a:rPr lang="zh-CN" altLang="en-US"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𝑲</m:t>
                        </m:r>
                      </m:e>
                      <m:sup>
                        <m:r>
                          <a:rPr lang="zh-CN" altLang="en-US" b="1" i="1">
                            <a:solidFill>
                              <a:srgbClr val="023054"/>
                            </a:solidFill>
                            <a:latin typeface="Cambria Math" panose="02040503050406030204" pitchFamily="18" charset="0"/>
                            <a:cs typeface="+mn-ea"/>
                            <a:sym typeface="+mn-lt"/>
                          </a:rPr>
                          <m:t>−</m:t>
                        </m:r>
                      </m:sup>
                    </m:sSup>
                    <m:r>
                      <a:rPr lang="zh-CN" altLang="en-US" b="1" i="1">
                        <a:solidFill>
                          <a:srgbClr val="023054"/>
                        </a:solidFill>
                        <a:latin typeface="Cambria Math" panose="02040503050406030204" pitchFamily="18" charset="0"/>
                        <a:cs typeface="+mn-ea"/>
                        <a:sym typeface="+mn-lt"/>
                      </a:rPr>
                      <m:t>)</m:t>
                    </m:r>
                  </m:oMath>
                </a14:m>
                <a:r>
                  <a:rPr lang="en-US" altLang="zh-CN" b="1" i="1" dirty="0">
                    <a:solidFill>
                      <a:srgbClr val="023054"/>
                    </a:solidFill>
                    <a:cs typeface="+mn-ea"/>
                    <a:sym typeface="+mn-lt"/>
                  </a:rPr>
                  <a:t>= </a:t>
                </a:r>
                <a14:m>
                  <m:oMath xmlns:m="http://schemas.openxmlformats.org/officeDocument/2006/math">
                    <m:r>
                      <a:rPr lang="en-US" altLang="zh-CN" b="1" i="1">
                        <a:solidFill>
                          <a:srgbClr val="023054"/>
                        </a:solidFill>
                        <a:latin typeface="Cambria Math" panose="02040503050406030204" pitchFamily="18" charset="0"/>
                        <a:cs typeface="+mn-ea"/>
                        <a:sym typeface="+mn-lt"/>
                      </a:rPr>
                      <m:t>𝟔</m:t>
                    </m:r>
                    <m:r>
                      <a:rPr lang="en-US" altLang="zh-CN"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𝟒𝟑</m:t>
                    </m:r>
                    <m:r>
                      <a:rPr lang="zh-CN" altLang="en-US" b="1" i="1">
                        <a:solidFill>
                          <a:srgbClr val="023054"/>
                        </a:solidFill>
                        <a:latin typeface="Cambria Math" panose="02040503050406030204" pitchFamily="18" charset="0"/>
                        <a:cs typeface="+mn-ea"/>
                        <a:sym typeface="+mn-lt"/>
                      </a:rPr>
                      <m:t>±</m:t>
                    </m:r>
                    <m:r>
                      <a:rPr lang="zh-CN" altLang="en-US" b="1" i="1">
                        <a:solidFill>
                          <a:srgbClr val="023054"/>
                        </a:solidFill>
                        <a:latin typeface="Cambria Math" panose="02040503050406030204" pitchFamily="18" charset="0"/>
                        <a:cs typeface="+mn-ea"/>
                        <a:sym typeface="+mn-lt"/>
                      </a:rPr>
                      <m:t>𝟎</m:t>
                    </m:r>
                    <m:r>
                      <a:rPr lang="zh-CN" altLang="en-US"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𝟎𝟐</m:t>
                    </m:r>
                    <m:r>
                      <a:rPr lang="en-US" altLang="zh-CN"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m:t>
                    </m:r>
                    <m:r>
                      <a:rPr lang="en-US" altLang="zh-CN" b="1" i="1">
                        <a:solidFill>
                          <a:srgbClr val="023054"/>
                        </a:solidFill>
                        <a:latin typeface="Cambria Math" panose="02040503050406030204" pitchFamily="18" charset="0"/>
                        <a:cs typeface="+mn-ea"/>
                        <a:sym typeface="+mn-lt"/>
                      </a:rPr>
                      <m:t>.</m:t>
                    </m:r>
                    <m:r>
                      <a:rPr lang="en-US" altLang="zh-CN" b="1">
                        <a:solidFill>
                          <a:srgbClr val="023054"/>
                        </a:solidFill>
                        <a:latin typeface="Cambria Math" panose="02040503050406030204" pitchFamily="18" charset="0"/>
                        <a:cs typeface="+mn-ea"/>
                        <a:sym typeface="+mn-lt"/>
                      </a:rPr>
                      <m:t>𝟎𝟗</m:t>
                    </m:r>
                    <m:r>
                      <a:rPr lang="en-US" altLang="zh-CN" b="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m:t>
                    </m:r>
                    <m:r>
                      <a:rPr lang="en-US" altLang="zh-CN"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𝟏𝟑</m:t>
                    </m:r>
                    <m:r>
                      <a:rPr lang="zh-CN" altLang="en-US" b="1" i="1">
                        <a:solidFill>
                          <a:srgbClr val="023054"/>
                        </a:solidFill>
                        <a:latin typeface="Cambria Math" panose="02040503050406030204" pitchFamily="18" charset="0"/>
                        <a:cs typeface="+mn-ea"/>
                        <a:sym typeface="+mn-lt"/>
                      </a:rPr>
                      <m:t>×</m:t>
                    </m:r>
                    <m:sSup>
                      <m:sSupPr>
                        <m:ctrlPr>
                          <a:rPr lang="zh-CN" altLang="en-US" b="1" i="1">
                            <a:solidFill>
                              <a:srgbClr val="023054"/>
                            </a:solidFill>
                            <a:latin typeface="Cambria Math" panose="02040503050406030204" pitchFamily="18" charset="0"/>
                            <a:cs typeface="+mn-ea"/>
                            <a:sym typeface="+mn-lt"/>
                          </a:rPr>
                        </m:ctrlPr>
                      </m:sSupPr>
                      <m:e>
                        <m:r>
                          <a:rPr lang="zh-CN" altLang="en-US" b="1" i="1">
                            <a:solidFill>
                              <a:srgbClr val="023054"/>
                            </a:solidFill>
                            <a:latin typeface="Cambria Math" panose="02040503050406030204" pitchFamily="18" charset="0"/>
                            <a:cs typeface="+mn-ea"/>
                            <a:sym typeface="+mn-lt"/>
                          </a:rPr>
                          <m:t>𝟏𝟎</m:t>
                        </m:r>
                      </m:e>
                      <m:sup>
                        <m:r>
                          <a:rPr lang="zh-CN" altLang="en-US" b="1" i="1">
                            <a:solidFill>
                              <a:srgbClr val="023054"/>
                            </a:solidFill>
                            <a:latin typeface="Cambria Math" panose="02040503050406030204" pitchFamily="18" charset="0"/>
                            <a:cs typeface="+mn-ea"/>
                            <a:sym typeface="+mn-lt"/>
                          </a:rPr>
                          <m:t>−</m:t>
                        </m:r>
                        <m:r>
                          <a:rPr lang="zh-CN" altLang="en-US" b="1" i="1">
                            <a:solidFill>
                              <a:srgbClr val="023054"/>
                            </a:solidFill>
                            <a:latin typeface="Cambria Math" panose="02040503050406030204" pitchFamily="18" charset="0"/>
                            <a:cs typeface="+mn-ea"/>
                            <a:sym typeface="+mn-lt"/>
                          </a:rPr>
                          <m:t>𝟑</m:t>
                        </m:r>
                      </m:sup>
                    </m:sSup>
                  </m:oMath>
                </a14:m>
                <a:endParaRPr lang="en-US" altLang="zh-CN" b="1" i="1" dirty="0">
                  <a:solidFill>
                    <a:srgbClr val="023054"/>
                  </a:solidFill>
                  <a:cs typeface="+mn-ea"/>
                  <a:sym typeface="+mn-lt"/>
                </a:endParaRPr>
              </a:p>
              <a:p>
                <a:pPr lvl="0"/>
                <a14:m>
                  <m:oMath xmlns:m="http://schemas.openxmlformats.org/officeDocument/2006/math">
                    <m:r>
                      <a:rPr lang="zh-CN" altLang="en-US" b="1" i="1">
                        <a:solidFill>
                          <a:srgbClr val="023054"/>
                        </a:solidFill>
                        <a:latin typeface="Cambria Math" panose="02040503050406030204" pitchFamily="18" charset="0"/>
                        <a:cs typeface="+mn-ea"/>
                        <a:sym typeface="+mn-lt"/>
                      </a:rPr>
                      <m:t>𝑩𝒓</m:t>
                    </m:r>
                    <m:r>
                      <a:rPr lang="zh-CN" altLang="en-US" b="1" i="1">
                        <a:solidFill>
                          <a:srgbClr val="023054"/>
                        </a:solidFill>
                        <a:latin typeface="Cambria Math" panose="02040503050406030204" pitchFamily="18" charset="0"/>
                        <a:cs typeface="+mn-ea"/>
                        <a:sym typeface="+mn-lt"/>
                      </a:rPr>
                      <m:t>(</m:t>
                    </m:r>
                    <m:sSub>
                      <m:sSubPr>
                        <m:ctrlPr>
                          <a:rPr lang="zh-CN" altLang="en-US" b="1" i="1">
                            <a:solidFill>
                              <a:srgbClr val="023054"/>
                            </a:solidFill>
                            <a:latin typeface="Cambria Math" panose="02040503050406030204" pitchFamily="18" charset="0"/>
                            <a:cs typeface="+mn-ea"/>
                            <a:sym typeface="+mn-lt"/>
                          </a:rPr>
                        </m:ctrlPr>
                      </m:sSubPr>
                      <m:e>
                        <m:r>
                          <a:rPr lang="zh-CN" altLang="en-US" b="1" i="1">
                            <a:solidFill>
                              <a:srgbClr val="023054"/>
                            </a:solidFill>
                            <a:latin typeface="Cambria Math" panose="02040503050406030204" pitchFamily="18" charset="0"/>
                            <a:cs typeface="+mn-ea"/>
                            <a:sym typeface="+mn-lt"/>
                          </a:rPr>
                          <m:t>𝝌</m:t>
                        </m:r>
                      </m:e>
                      <m:sub>
                        <m:r>
                          <a:rPr lang="zh-CN" altLang="en-US" b="1" i="1">
                            <a:solidFill>
                              <a:srgbClr val="023054"/>
                            </a:solidFill>
                            <a:latin typeface="Cambria Math" panose="02040503050406030204" pitchFamily="18" charset="0"/>
                            <a:cs typeface="+mn-ea"/>
                            <a:sym typeface="+mn-lt"/>
                          </a:rPr>
                          <m:t>𝒄</m:t>
                        </m:r>
                        <m:r>
                          <a:rPr lang="zh-CN" altLang="en-US" b="1" i="1">
                            <a:solidFill>
                              <a:srgbClr val="023054"/>
                            </a:solidFill>
                            <a:latin typeface="Cambria Math" panose="02040503050406030204" pitchFamily="18" charset="0"/>
                            <a:cs typeface="+mn-ea"/>
                            <a:sym typeface="+mn-lt"/>
                          </a:rPr>
                          <m:t>𝟐</m:t>
                        </m:r>
                      </m:sub>
                    </m:sSub>
                    <m:r>
                      <a:rPr lang="zh-CN" altLang="en-US" b="1" i="1">
                        <a:solidFill>
                          <a:srgbClr val="023054"/>
                        </a:solidFill>
                        <a:latin typeface="Cambria Math" panose="02040503050406030204" pitchFamily="18" charset="0"/>
                        <a:cs typeface="+mn-ea"/>
                        <a:sym typeface="+mn-lt"/>
                      </a:rPr>
                      <m:t>→</m:t>
                    </m:r>
                    <m:sSup>
                      <m:sSupPr>
                        <m:ctrlPr>
                          <a:rPr lang="zh-CN" altLang="en-US"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𝑲</m:t>
                        </m:r>
                      </m:e>
                      <m:sup>
                        <m:r>
                          <a:rPr lang="zh-CN" altLang="en-US" b="1" i="1">
                            <a:solidFill>
                              <a:srgbClr val="023054"/>
                            </a:solidFill>
                            <a:latin typeface="Cambria Math" panose="02040503050406030204" pitchFamily="18" charset="0"/>
                            <a:cs typeface="+mn-ea"/>
                            <a:sym typeface="+mn-lt"/>
                          </a:rPr>
                          <m:t>+</m:t>
                        </m:r>
                      </m:sup>
                    </m:sSup>
                    <m:sSup>
                      <m:sSupPr>
                        <m:ctrlPr>
                          <a:rPr lang="zh-CN" altLang="en-US"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𝑲</m:t>
                        </m:r>
                      </m:e>
                      <m:sup>
                        <m:r>
                          <a:rPr lang="zh-CN" altLang="en-US" b="1" i="1">
                            <a:solidFill>
                              <a:srgbClr val="023054"/>
                            </a:solidFill>
                            <a:latin typeface="Cambria Math" panose="02040503050406030204" pitchFamily="18" charset="0"/>
                            <a:cs typeface="+mn-ea"/>
                            <a:sym typeface="+mn-lt"/>
                          </a:rPr>
                          <m:t>−</m:t>
                        </m:r>
                      </m:sup>
                    </m:sSup>
                    <m:r>
                      <a:rPr lang="zh-CN" altLang="en-US" b="1" i="1">
                        <a:solidFill>
                          <a:srgbClr val="023054"/>
                        </a:solidFill>
                        <a:latin typeface="Cambria Math" panose="02040503050406030204" pitchFamily="18" charset="0"/>
                        <a:cs typeface="+mn-ea"/>
                        <a:sym typeface="+mn-lt"/>
                      </a:rPr>
                      <m:t>)</m:t>
                    </m:r>
                  </m:oMath>
                </a14:m>
                <a:r>
                  <a:rPr lang="en-US" altLang="zh-CN" b="1" i="1" dirty="0">
                    <a:solidFill>
                      <a:srgbClr val="023054"/>
                    </a:solidFill>
                    <a:cs typeface="+mn-ea"/>
                    <a:sym typeface="+mn-lt"/>
                  </a:rPr>
                  <a:t>=</a:t>
                </a:r>
                <a:r>
                  <a:rPr lang="zh-CN" altLang="en-US" b="1" i="1" dirty="0">
                    <a:solidFill>
                      <a:srgbClr val="023054"/>
                    </a:solidFill>
                    <a:cs typeface="+mn-ea"/>
                    <a:sym typeface="+mn-lt"/>
                  </a:rPr>
                  <a:t> </a:t>
                </a:r>
                <a14:m>
                  <m:oMath xmlns:m="http://schemas.openxmlformats.org/officeDocument/2006/math">
                    <m:r>
                      <a:rPr lang="zh-CN" altLang="en-US" b="1" i="1">
                        <a:solidFill>
                          <a:srgbClr val="023054"/>
                        </a:solidFill>
                        <a:latin typeface="Cambria Math" panose="02040503050406030204" pitchFamily="18" charset="0"/>
                        <a:cs typeface="+mn-ea"/>
                        <a:sym typeface="+mn-lt"/>
                      </a:rPr>
                      <m:t>𝟏</m:t>
                    </m:r>
                    <m:r>
                      <a:rPr lang="en-US" altLang="zh-CN"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𝟐𝟑</m:t>
                    </m:r>
                    <m:r>
                      <a:rPr lang="zh-CN" altLang="en-US" b="1" i="1">
                        <a:solidFill>
                          <a:srgbClr val="023054"/>
                        </a:solidFill>
                        <a:latin typeface="Cambria Math" panose="02040503050406030204" pitchFamily="18" charset="0"/>
                        <a:cs typeface="+mn-ea"/>
                        <a:sym typeface="+mn-lt"/>
                      </a:rPr>
                      <m:t>±</m:t>
                    </m:r>
                    <m:r>
                      <a:rPr lang="zh-CN" altLang="en-US" b="1" i="1">
                        <a:solidFill>
                          <a:srgbClr val="023054"/>
                        </a:solidFill>
                        <a:latin typeface="Cambria Math" panose="02040503050406030204" pitchFamily="18" charset="0"/>
                        <a:cs typeface="+mn-ea"/>
                        <a:sym typeface="+mn-lt"/>
                      </a:rPr>
                      <m:t>𝟎</m:t>
                    </m:r>
                    <m:r>
                      <a:rPr lang="zh-CN" altLang="en-US" b="1" i="1">
                        <a:solidFill>
                          <a:srgbClr val="023054"/>
                        </a:solidFill>
                        <a:latin typeface="Cambria Math" panose="02040503050406030204" pitchFamily="18" charset="0"/>
                        <a:cs typeface="+mn-ea"/>
                        <a:sym typeface="+mn-lt"/>
                      </a:rPr>
                      <m:t>.</m:t>
                    </m:r>
                    <m:r>
                      <a:rPr lang="zh-CN" altLang="en-US" b="1" i="1">
                        <a:solidFill>
                          <a:srgbClr val="023054"/>
                        </a:solidFill>
                        <a:latin typeface="Cambria Math" panose="02040503050406030204" pitchFamily="18" charset="0"/>
                        <a:cs typeface="+mn-ea"/>
                        <a:sym typeface="+mn-lt"/>
                      </a:rPr>
                      <m:t>𝟎𝟏</m:t>
                    </m:r>
                    <m:r>
                      <a:rPr lang="en-US" altLang="zh-CN"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m:t>
                    </m:r>
                    <m:r>
                      <a:rPr lang="en-US" altLang="zh-CN" b="1" i="1">
                        <a:solidFill>
                          <a:srgbClr val="023054"/>
                        </a:solidFill>
                        <a:latin typeface="Cambria Math" panose="02040503050406030204" pitchFamily="18" charset="0"/>
                        <a:cs typeface="+mn-ea"/>
                        <a:sym typeface="+mn-lt"/>
                      </a:rPr>
                      <m:t>.</m:t>
                    </m:r>
                    <m:r>
                      <a:rPr lang="en-US" altLang="zh-CN" b="1">
                        <a:solidFill>
                          <a:srgbClr val="023054"/>
                        </a:solidFill>
                        <a:latin typeface="Cambria Math" panose="02040503050406030204" pitchFamily="18" charset="0"/>
                        <a:cs typeface="+mn-ea"/>
                        <a:sym typeface="+mn-lt"/>
                      </a:rPr>
                      <m:t>𝟎𝟐</m:t>
                    </m:r>
                    <m:r>
                      <a:rPr lang="en-US" altLang="zh-CN" b="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m:t>
                    </m:r>
                    <m:r>
                      <a:rPr lang="en-US" altLang="zh-CN" b="1" i="1">
                        <a:solidFill>
                          <a:srgbClr val="023054"/>
                        </a:solidFill>
                        <a:latin typeface="Cambria Math" panose="02040503050406030204" pitchFamily="18" charset="0"/>
                        <a:cs typeface="+mn-ea"/>
                        <a:sym typeface="+mn-lt"/>
                      </a:rPr>
                      <m:t>.</m:t>
                    </m:r>
                    <m:r>
                      <a:rPr lang="en-US" altLang="zh-CN" b="1" i="1">
                        <a:solidFill>
                          <a:srgbClr val="023054"/>
                        </a:solidFill>
                        <a:latin typeface="Cambria Math" panose="02040503050406030204" pitchFamily="18" charset="0"/>
                        <a:cs typeface="+mn-ea"/>
                        <a:sym typeface="+mn-lt"/>
                      </a:rPr>
                      <m:t>𝟎𝟑</m:t>
                    </m:r>
                    <m:r>
                      <a:rPr lang="zh-CN" altLang="en-US" b="1" i="1">
                        <a:solidFill>
                          <a:srgbClr val="023054"/>
                        </a:solidFill>
                        <a:latin typeface="Cambria Math" panose="02040503050406030204" pitchFamily="18" charset="0"/>
                        <a:cs typeface="+mn-ea"/>
                        <a:sym typeface="+mn-lt"/>
                      </a:rPr>
                      <m:t>×</m:t>
                    </m:r>
                    <m:sSup>
                      <m:sSupPr>
                        <m:ctrlPr>
                          <a:rPr lang="zh-CN" altLang="en-US" b="1" i="1">
                            <a:solidFill>
                              <a:srgbClr val="023054"/>
                            </a:solidFill>
                            <a:latin typeface="Cambria Math" panose="02040503050406030204" pitchFamily="18" charset="0"/>
                            <a:cs typeface="+mn-ea"/>
                            <a:sym typeface="+mn-lt"/>
                          </a:rPr>
                        </m:ctrlPr>
                      </m:sSupPr>
                      <m:e>
                        <m:r>
                          <a:rPr lang="zh-CN" altLang="en-US" b="1" i="1">
                            <a:solidFill>
                              <a:srgbClr val="023054"/>
                            </a:solidFill>
                            <a:latin typeface="Cambria Math" panose="02040503050406030204" pitchFamily="18" charset="0"/>
                            <a:cs typeface="+mn-ea"/>
                            <a:sym typeface="+mn-lt"/>
                          </a:rPr>
                          <m:t>𝟏𝟎</m:t>
                        </m:r>
                      </m:e>
                      <m:sup>
                        <m:r>
                          <a:rPr lang="zh-CN" altLang="en-US" b="1" i="1">
                            <a:solidFill>
                              <a:srgbClr val="023054"/>
                            </a:solidFill>
                            <a:latin typeface="Cambria Math" panose="02040503050406030204" pitchFamily="18" charset="0"/>
                            <a:cs typeface="+mn-ea"/>
                            <a:sym typeface="+mn-lt"/>
                          </a:rPr>
                          <m:t>−</m:t>
                        </m:r>
                        <m:r>
                          <a:rPr lang="zh-CN" altLang="en-US" b="1" i="1">
                            <a:solidFill>
                              <a:srgbClr val="023054"/>
                            </a:solidFill>
                            <a:latin typeface="Cambria Math" panose="02040503050406030204" pitchFamily="18" charset="0"/>
                            <a:cs typeface="+mn-ea"/>
                            <a:sym typeface="+mn-lt"/>
                          </a:rPr>
                          <m:t>𝟑</m:t>
                        </m:r>
                      </m:sup>
                    </m:sSup>
                  </m:oMath>
                </a14:m>
                <a:endParaRPr lang="zh-CN" altLang="en-US" dirty="0">
                  <a:cs typeface="+mn-ea"/>
                  <a:sym typeface="+mn-lt"/>
                </a:endParaRPr>
              </a:p>
            </p:txBody>
          </p:sp>
        </mc:Choice>
        <mc:Fallback xmlns="">
          <p:sp>
            <p:nvSpPr>
              <p:cNvPr id="23" name="文本框 22">
                <a:extLst>
                  <a:ext uri="{FF2B5EF4-FFF2-40B4-BE49-F238E27FC236}">
                    <a16:creationId xmlns:a16="http://schemas.microsoft.com/office/drawing/2014/main" id="{E486B24F-7D72-C67C-4FEA-B2B245C2EF04}"/>
                  </a:ext>
                </a:extLst>
              </p:cNvPr>
              <p:cNvSpPr txBox="1">
                <a:spLocks noRot="1" noChangeAspect="1" noMove="1" noResize="1" noEditPoints="1" noAdjustHandles="1" noChangeArrowheads="1" noChangeShapeType="1" noTextEdit="1"/>
              </p:cNvSpPr>
              <p:nvPr/>
            </p:nvSpPr>
            <p:spPr>
              <a:xfrm>
                <a:off x="1612860" y="1464195"/>
                <a:ext cx="6276067" cy="1225207"/>
              </a:xfrm>
              <a:prstGeom prst="rect">
                <a:avLst/>
              </a:prstGeom>
              <a:blipFill>
                <a:blip r:embed="rId4"/>
                <a:stretch>
                  <a:fillRect b="-69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798B33B-4953-2883-359E-2EFF7F993882}"/>
                  </a:ext>
                </a:extLst>
              </p:cNvPr>
              <p:cNvSpPr txBox="1"/>
              <p:nvPr/>
            </p:nvSpPr>
            <p:spPr>
              <a:xfrm>
                <a:off x="898587" y="3144369"/>
                <a:ext cx="6270170" cy="4067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𝑴</m:t>
                          </m:r>
                        </m:e>
                        <m:sub>
                          <m:sSub>
                            <m:sSub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𝟐</m:t>
                              </m:r>
                            </m:sub>
                          </m:sSub>
                        </m:sub>
                      </m:sSub>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b>
                        <m:sSubPr>
                          <m:ctrlP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𝑴</m:t>
                          </m:r>
                        </m:e>
                        <m:sub>
                          <m:sSub>
                            <m:sSubPr>
                              <m:ctrlP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𝟎</m:t>
                              </m:r>
                            </m:sub>
                          </m:sSub>
                        </m:sub>
                      </m:sSub>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𝟏𝟒𝟎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𝟑𝟕</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𝟎𝟑</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𝟎𝟔</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𝑴𝒆𝑽</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sSup>
                        <m:sSup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𝒄</m:t>
                          </m:r>
                        </m:e>
                        <m:sup>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𝟐</m:t>
                          </m:r>
                        </m:sup>
                      </m:sSup>
                    </m:oMath>
                  </m:oMathPara>
                </a14:m>
                <a:endParaRPr lang="zh-CN" altLang="en-US" dirty="0"/>
              </a:p>
            </p:txBody>
          </p:sp>
        </mc:Choice>
        <mc:Fallback xmlns="">
          <p:sp>
            <p:nvSpPr>
              <p:cNvPr id="4" name="文本框 3">
                <a:extLst>
                  <a:ext uri="{FF2B5EF4-FFF2-40B4-BE49-F238E27FC236}">
                    <a16:creationId xmlns:a16="http://schemas.microsoft.com/office/drawing/2014/main" id="{4798B33B-4953-2883-359E-2EFF7F993882}"/>
                  </a:ext>
                </a:extLst>
              </p:cNvPr>
              <p:cNvSpPr txBox="1">
                <a:spLocks noRot="1" noChangeAspect="1" noMove="1" noResize="1" noEditPoints="1" noAdjustHandles="1" noChangeArrowheads="1" noChangeShapeType="1" noTextEdit="1"/>
              </p:cNvSpPr>
              <p:nvPr/>
            </p:nvSpPr>
            <p:spPr>
              <a:xfrm>
                <a:off x="898587" y="3144369"/>
                <a:ext cx="6270170" cy="406778"/>
              </a:xfrm>
              <a:prstGeom prst="rect">
                <a:avLst/>
              </a:prstGeom>
              <a:blipFill>
                <a:blip r:embed="rId5"/>
                <a:stretch>
                  <a:fillRect b="-59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7580CF5-D867-9E02-AD0C-0844BE7D7679}"/>
                  </a:ext>
                </a:extLst>
              </p:cNvPr>
              <p:cNvSpPr txBox="1"/>
              <p:nvPr/>
            </p:nvSpPr>
            <p:spPr>
              <a:xfrm>
                <a:off x="473242" y="3968810"/>
                <a:ext cx="6270170" cy="40677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bPr>
                        <m:e>
                          <m:r>
                            <m:rPr>
                              <m:sty m:val="p"/>
                            </m:r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Γ</m:t>
                          </m:r>
                        </m:e>
                        <m:sub>
                          <m:sSub>
                            <m:sSub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𝝌</m:t>
                              </m:r>
                            </m:e>
                            <m:sub>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𝟎</m:t>
                              </m:r>
                            </m:sub>
                          </m:sSub>
                        </m:sub>
                      </m:sSub>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𝟏𝟐</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𝟑𝟑</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 </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𝟎𝟔</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𝟎</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𝟏𝟕</m:t>
                      </m:r>
                      <m:r>
                        <a:rPr kumimoji="0" lang="en-US" altLang="zh-CN" sz="1800" b="1" i="1" u="none" strike="noStrike" kern="1200" cap="none" spc="0" normalizeH="0" baseline="0" noProof="0">
                          <a:ln>
                            <a:noFill/>
                          </a:ln>
                          <a:solidFill>
                            <a:srgbClr val="023054"/>
                          </a:solidFill>
                          <a:effectLst/>
                          <a:uLnTx/>
                          <a:uFillTx/>
                          <a:latin typeface="Cambria Math" panose="02040503050406030204" pitchFamily="18" charset="0"/>
                          <a:cs typeface="+mn-ea"/>
                          <a:sym typeface="+mn-lt"/>
                        </a:rPr>
                        <m:t>𝑴𝒆𝑽</m:t>
                      </m:r>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m:t>
                      </m:r>
                      <m:sSup>
                        <m:sSupPr>
                          <m:ctrlP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𝒄</m:t>
                          </m:r>
                        </m:e>
                        <m:sup>
                          <m:r>
                            <a:rPr kumimoji="0" lang="en-US" altLang="zh-CN" sz="1800" b="1" i="1" u="none" strike="noStrike" kern="1200" cap="none" spc="0" normalizeH="0" baseline="0" noProof="0" smtClean="0">
                              <a:ln>
                                <a:noFill/>
                              </a:ln>
                              <a:solidFill>
                                <a:srgbClr val="023054"/>
                              </a:solidFill>
                              <a:effectLst/>
                              <a:uLnTx/>
                              <a:uFillTx/>
                              <a:latin typeface="Cambria Math" panose="02040503050406030204" pitchFamily="18" charset="0"/>
                              <a:cs typeface="+mn-ea"/>
                              <a:sym typeface="+mn-lt"/>
                            </a:rPr>
                            <m:t>𝟐</m:t>
                          </m:r>
                        </m:sup>
                      </m:sSup>
                    </m:oMath>
                  </m:oMathPara>
                </a14:m>
                <a:endParaRPr kumimoji="0" lang="en-US" altLang="zh-CN" sz="1800" b="1" i="1" u="none" strike="noStrike" kern="1200" cap="none" spc="0" normalizeH="0" baseline="0" noProof="0" dirty="0">
                  <a:ln>
                    <a:noFill/>
                  </a:ln>
                  <a:solidFill>
                    <a:srgbClr val="023054"/>
                  </a:solidFill>
                  <a:effectLst/>
                  <a:uLnTx/>
                  <a:uFillTx/>
                  <a:latin typeface="Times New Roman"/>
                  <a:ea typeface="微软雅黑"/>
                  <a:cs typeface="+mn-ea"/>
                  <a:sym typeface="+mn-lt"/>
                </a:endParaRPr>
              </a:p>
            </p:txBody>
          </p:sp>
        </mc:Choice>
        <mc:Fallback xmlns="">
          <p:sp>
            <p:nvSpPr>
              <p:cNvPr id="7" name="文本框 6">
                <a:extLst>
                  <a:ext uri="{FF2B5EF4-FFF2-40B4-BE49-F238E27FC236}">
                    <a16:creationId xmlns:a16="http://schemas.microsoft.com/office/drawing/2014/main" id="{67580CF5-D867-9E02-AD0C-0844BE7D7679}"/>
                  </a:ext>
                </a:extLst>
              </p:cNvPr>
              <p:cNvSpPr txBox="1">
                <a:spLocks noRot="1" noChangeAspect="1" noMove="1" noResize="1" noEditPoints="1" noAdjustHandles="1" noChangeArrowheads="1" noChangeShapeType="1" noTextEdit="1"/>
              </p:cNvSpPr>
              <p:nvPr/>
            </p:nvSpPr>
            <p:spPr>
              <a:xfrm>
                <a:off x="473242" y="3968810"/>
                <a:ext cx="6270170" cy="406778"/>
              </a:xfrm>
              <a:prstGeom prst="rect">
                <a:avLst/>
              </a:prstGeom>
              <a:blipFill>
                <a:blip r:embed="rId6"/>
                <a:stretch>
                  <a:fillRect b="-746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D0D3338-89F8-530F-6E17-BD22E0A4C957}"/>
              </a:ext>
            </a:extLst>
          </p:cNvPr>
          <p:cNvPicPr>
            <a:picLocks noChangeAspect="1"/>
          </p:cNvPicPr>
          <p:nvPr/>
        </p:nvPicPr>
        <p:blipFill>
          <a:blip r:embed="rId7"/>
          <a:stretch>
            <a:fillRect/>
          </a:stretch>
        </p:blipFill>
        <p:spPr>
          <a:xfrm>
            <a:off x="1320800" y="4436542"/>
            <a:ext cx="10718800" cy="2413752"/>
          </a:xfrm>
          <a:prstGeom prst="rect">
            <a:avLst/>
          </a:prstGeom>
        </p:spPr>
      </p:pic>
    </p:spTree>
    <p:extLst>
      <p:ext uri="{BB962C8B-B14F-4D97-AF65-F5344CB8AC3E}">
        <p14:creationId xmlns:p14="http://schemas.microsoft.com/office/powerpoint/2010/main" val="2262234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997B2-D54E-4C48-A6D5-17CEEF1826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141664"/>
          </a:xfrm>
          <a:prstGeom prst="rect">
            <a:avLst/>
          </a:prstGeom>
        </p:spPr>
      </p:pic>
      <p:sp>
        <p:nvSpPr>
          <p:cNvPr id="5" name="矩形 4"/>
          <p:cNvSpPr/>
          <p:nvPr/>
        </p:nvSpPr>
        <p:spPr>
          <a:xfrm>
            <a:off x="1178676" y="1130486"/>
            <a:ext cx="9499600" cy="4597028"/>
          </a:xfrm>
          <a:prstGeom prst="rect">
            <a:avLst/>
          </a:prstGeom>
          <a:solidFill>
            <a:schemeClr val="accent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圆角 16">
            <a:extLst>
              <a:ext uri="{FF2B5EF4-FFF2-40B4-BE49-F238E27FC236}">
                <a16:creationId xmlns:a16="http://schemas.microsoft.com/office/drawing/2014/main" id="{0BD9CB93-C806-4819-ADDC-5B49362C4F82}"/>
              </a:ext>
            </a:extLst>
          </p:cNvPr>
          <p:cNvSpPr/>
          <p:nvPr/>
        </p:nvSpPr>
        <p:spPr>
          <a:xfrm>
            <a:off x="2431322" y="3209285"/>
            <a:ext cx="7369927" cy="8096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125" y="1947460"/>
            <a:ext cx="2571750" cy="809625"/>
          </a:xfrm>
          <a:prstGeom prst="rect">
            <a:avLst/>
          </a:prstGeom>
        </p:spPr>
      </p:pic>
      <p:sp>
        <p:nvSpPr>
          <p:cNvPr id="6" name="文本框 5"/>
          <p:cNvSpPr txBox="1"/>
          <p:nvPr/>
        </p:nvSpPr>
        <p:spPr>
          <a:xfrm>
            <a:off x="2633747" y="3226843"/>
            <a:ext cx="7369927" cy="707886"/>
          </a:xfrm>
          <a:prstGeom prst="rect">
            <a:avLst/>
          </a:prstGeom>
          <a:noFill/>
        </p:spPr>
        <p:txBody>
          <a:bodyPr wrap="square" rtlCol="0">
            <a:spAutoFit/>
          </a:bodyPr>
          <a:lstStyle/>
          <a:p>
            <a:r>
              <a:rPr lang="en-US" altLang="zh-CN" sz="4000" b="1" dirty="0">
                <a:solidFill>
                  <a:schemeClr val="accent4"/>
                </a:solidFill>
                <a:cs typeface="+mn-ea"/>
                <a:sym typeface="+mn-lt"/>
              </a:rPr>
              <a:t>Thank you for your listening.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1514049"/>
            <a:ext cx="12199657" cy="5196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3810000" y="0"/>
            <a:ext cx="4168530" cy="14558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7" name="文本框 6"/>
              <p:cNvSpPr txBox="1"/>
              <p:nvPr/>
            </p:nvSpPr>
            <p:spPr>
              <a:xfrm>
                <a:off x="1747250" y="2012421"/>
                <a:ext cx="9994808" cy="4240071"/>
              </a:xfrm>
              <a:prstGeom prst="rect">
                <a:avLst/>
              </a:prstGeom>
              <a:noFill/>
            </p:spPr>
            <p:txBody>
              <a:bodyPr wrap="square" rtlCol="0" anchor="t">
                <a:spAutoFit/>
              </a:bodyPr>
              <a:lstStyle/>
              <a:p>
                <a:pPr marL="342900" indent="-342900">
                  <a:buFont typeface="Wingdings" panose="05000000000000000000" pitchFamily="2" charset="2"/>
                  <a:buChar char="u"/>
                </a:pPr>
                <a:r>
                  <a:rPr lang="en-US" altLang="zh-CN" sz="2000" b="1" dirty="0">
                    <a:solidFill>
                      <a:schemeClr val="accent1"/>
                    </a:solidFill>
                    <a:cs typeface="+mn-ea"/>
                    <a:sym typeface="+mn-lt"/>
                  </a:rPr>
                  <a:t>Motivation</a:t>
                </a:r>
              </a:p>
              <a:p>
                <a:endParaRPr lang="en-US" altLang="zh-CN" sz="2000" b="1" dirty="0">
                  <a:solidFill>
                    <a:schemeClr val="accent1"/>
                  </a:solidFill>
                  <a:cs typeface="+mn-ea"/>
                  <a:sym typeface="+mn-lt"/>
                </a:endParaRPr>
              </a:p>
              <a:p>
                <a:pPr marL="342900" indent="-342900">
                  <a:buFont typeface="Wingdings" panose="05000000000000000000" pitchFamily="2" charset="2"/>
                  <a:buChar char="u"/>
                </a:pPr>
                <a:r>
                  <a:rPr lang="en-US" altLang="zh-CN" sz="2000" b="1" dirty="0">
                    <a:solidFill>
                      <a:schemeClr val="accent1"/>
                    </a:solidFill>
                    <a:cs typeface="+mn-ea"/>
                    <a:sym typeface="+mn-lt"/>
                  </a:rPr>
                  <a:t>MC simulation and Data Sets</a:t>
                </a:r>
              </a:p>
              <a:p>
                <a:endParaRPr lang="en-US" altLang="zh-CN" sz="2000" b="1" dirty="0">
                  <a:solidFill>
                    <a:schemeClr val="accent1"/>
                  </a:solidFill>
                  <a:cs typeface="+mn-ea"/>
                  <a:sym typeface="+mn-lt"/>
                </a:endParaRPr>
              </a:p>
              <a:p>
                <a:pPr marL="342900" indent="-342900">
                  <a:buFont typeface="Wingdings" panose="05000000000000000000" pitchFamily="2" charset="2"/>
                  <a:buChar char="u"/>
                </a:pPr>
                <a:r>
                  <a:rPr lang="en-US" altLang="zh-CN" sz="2000" b="1" dirty="0">
                    <a:solidFill>
                      <a:schemeClr val="accent1"/>
                    </a:solidFill>
                    <a:cs typeface="+mn-ea"/>
                    <a:sym typeface="+mn-lt"/>
                  </a:rPr>
                  <a:t>Signal Events Selection</a:t>
                </a:r>
              </a:p>
              <a:p>
                <a:endParaRPr lang="en-US" altLang="zh-CN" sz="2000" b="1" dirty="0">
                  <a:solidFill>
                    <a:schemeClr val="accent1"/>
                  </a:solidFill>
                  <a:cs typeface="+mn-ea"/>
                  <a:sym typeface="+mn-lt"/>
                </a:endParaRPr>
              </a:p>
              <a:p>
                <a:pPr marL="342900" indent="-342900">
                  <a:buFont typeface="Wingdings" panose="05000000000000000000" pitchFamily="2" charset="2"/>
                  <a:buChar char="u"/>
                </a:pPr>
                <a:r>
                  <a:rPr lang="en-US" altLang="zh-CN" sz="2000" b="1" dirty="0">
                    <a:solidFill>
                      <a:schemeClr val="accent1"/>
                    </a:solidFill>
                    <a:cs typeface="+mn-ea"/>
                    <a:sym typeface="+mn-lt"/>
                  </a:rPr>
                  <a:t>Branching Fraction Measurement of </a:t>
                </a:r>
                <a14:m>
                  <m:oMath xmlns:m="http://schemas.openxmlformats.org/officeDocument/2006/math">
                    <m:sSub>
                      <m:sSubPr>
                        <m:ctrlPr>
                          <a:rPr lang="zh-CN" altLang="en-US" sz="2000" b="1" i="1" kern="0">
                            <a:solidFill>
                              <a:prstClr val="black"/>
                            </a:solidFill>
                            <a:latin typeface="Cambria Math" panose="02040503050406030204" pitchFamily="18" charset="0"/>
                            <a:cs typeface="+mn-ea"/>
                            <a:sym typeface="+mn-lt"/>
                          </a:rPr>
                        </m:ctrlPr>
                      </m:sSubPr>
                      <m:e>
                        <m:r>
                          <a:rPr lang="zh-CN" altLang="en-US" sz="2000" b="1" i="1" kern="0" smtClean="0">
                            <a:solidFill>
                              <a:prstClr val="black"/>
                            </a:solidFill>
                            <a:latin typeface="Cambria Math" panose="02040503050406030204" pitchFamily="18" charset="0"/>
                            <a:cs typeface="+mn-ea"/>
                            <a:sym typeface="+mn-lt"/>
                          </a:rPr>
                          <m:t>𝝌</m:t>
                        </m:r>
                      </m:e>
                      <m:sub>
                        <m:r>
                          <a:rPr lang="zh-CN" altLang="en-US" sz="2000" b="1" i="1" kern="0" smtClean="0">
                            <a:solidFill>
                              <a:prstClr val="black"/>
                            </a:solidFill>
                            <a:latin typeface="Cambria Math" panose="02040503050406030204" pitchFamily="18" charset="0"/>
                            <a:cs typeface="+mn-ea"/>
                            <a:sym typeface="+mn-lt"/>
                          </a:rPr>
                          <m:t>𝒄</m:t>
                        </m:r>
                        <m:r>
                          <a:rPr lang="en-US" altLang="zh-CN" sz="2000" b="1" i="1" kern="0" smtClean="0">
                            <a:solidFill>
                              <a:prstClr val="black"/>
                            </a:solidFill>
                            <a:latin typeface="Cambria Math" panose="02040503050406030204" pitchFamily="18" charset="0"/>
                            <a:cs typeface="+mn-ea"/>
                            <a:sym typeface="+mn-lt"/>
                          </a:rPr>
                          <m:t>𝑱</m:t>
                        </m:r>
                      </m:sub>
                    </m:sSub>
                    <m:r>
                      <a:rPr lang="zh-CN" altLang="en-US" sz="2000" b="1" kern="0" smtClean="0">
                        <a:solidFill>
                          <a:prstClr val="black"/>
                        </a:solidFill>
                        <a:latin typeface="Cambria Math" panose="02040503050406030204" pitchFamily="18" charset="0"/>
                        <a:cs typeface="+mn-ea"/>
                        <a:sym typeface="+mn-lt"/>
                      </a:rPr>
                      <m:t>→</m:t>
                    </m:r>
                    <m:sSup>
                      <m:sSupPr>
                        <m:ctrlPr>
                          <a:rPr lang="zh-CN" altLang="en-US" sz="2000" b="1" i="1" kern="0">
                            <a:solidFill>
                              <a:prstClr val="black"/>
                            </a:solidFill>
                            <a:latin typeface="Cambria Math" panose="02040503050406030204" pitchFamily="18" charset="0"/>
                            <a:cs typeface="+mn-ea"/>
                            <a:sym typeface="+mn-lt"/>
                          </a:rPr>
                        </m:ctrlPr>
                      </m:sSupPr>
                      <m:e>
                        <m:r>
                          <a:rPr lang="zh-CN" altLang="en-US" sz="2000" b="1" i="1" kern="0" smtClean="0">
                            <a:solidFill>
                              <a:prstClr val="black"/>
                            </a:solidFill>
                            <a:latin typeface="Cambria Math" panose="02040503050406030204" pitchFamily="18" charset="0"/>
                            <a:cs typeface="+mn-ea"/>
                            <a:sym typeface="+mn-lt"/>
                          </a:rPr>
                          <m:t>𝝅</m:t>
                        </m:r>
                      </m:e>
                      <m:sup>
                        <m:r>
                          <a:rPr lang="zh-CN" altLang="en-US" sz="2000" b="1" kern="0" smtClean="0">
                            <a:solidFill>
                              <a:prstClr val="black"/>
                            </a:solidFill>
                            <a:latin typeface="Cambria Math" panose="02040503050406030204" pitchFamily="18" charset="0"/>
                            <a:cs typeface="+mn-ea"/>
                            <a:sym typeface="+mn-lt"/>
                          </a:rPr>
                          <m:t>+</m:t>
                        </m:r>
                      </m:sup>
                    </m:sSup>
                    <m:sSup>
                      <m:sSupPr>
                        <m:ctrlPr>
                          <a:rPr lang="zh-CN" altLang="en-US" sz="2000" b="1" i="1" kern="0">
                            <a:solidFill>
                              <a:prstClr val="black"/>
                            </a:solidFill>
                            <a:latin typeface="Cambria Math" panose="02040503050406030204" pitchFamily="18" charset="0"/>
                            <a:cs typeface="+mn-ea"/>
                            <a:sym typeface="+mn-lt"/>
                          </a:rPr>
                        </m:ctrlPr>
                      </m:sSupPr>
                      <m:e>
                        <m:r>
                          <a:rPr lang="zh-CN" altLang="en-US" sz="2000" b="1" i="1" kern="0" smtClean="0">
                            <a:solidFill>
                              <a:prstClr val="black"/>
                            </a:solidFill>
                            <a:latin typeface="Cambria Math" panose="02040503050406030204" pitchFamily="18" charset="0"/>
                            <a:cs typeface="+mn-ea"/>
                            <a:sym typeface="+mn-lt"/>
                          </a:rPr>
                          <m:t>𝝅</m:t>
                        </m:r>
                      </m:e>
                      <m:sup>
                        <m:r>
                          <a:rPr lang="zh-CN" altLang="en-US" sz="2000" b="1" kern="0" smtClean="0">
                            <a:solidFill>
                              <a:prstClr val="black"/>
                            </a:solidFill>
                            <a:latin typeface="Cambria Math" panose="02040503050406030204" pitchFamily="18" charset="0"/>
                            <a:cs typeface="+mn-ea"/>
                            <a:sym typeface="+mn-lt"/>
                          </a:rPr>
                          <m:t>−</m:t>
                        </m:r>
                      </m:sup>
                    </m:sSup>
                  </m:oMath>
                </a14:m>
                <a:r>
                  <a:rPr lang="en-US" altLang="zh-CN" sz="2000" b="1" dirty="0">
                    <a:solidFill>
                      <a:schemeClr val="accent1"/>
                    </a:solidFill>
                    <a:cs typeface="+mn-ea"/>
                    <a:sym typeface="+mn-lt"/>
                  </a:rPr>
                  <a:t>/</a:t>
                </a:r>
                <a:r>
                  <a:rPr lang="zh-CN" altLang="en-US" sz="2000" b="1" kern="0" dirty="0">
                    <a:solidFill>
                      <a:prstClr val="black"/>
                    </a:solidFill>
                    <a:cs typeface="+mn-ea"/>
                    <a:sym typeface="+mn-lt"/>
                  </a:rPr>
                  <a:t> </a:t>
                </a:r>
                <a14:m>
                  <m:oMath xmlns:m="http://schemas.openxmlformats.org/officeDocument/2006/math">
                    <m:sSup>
                      <m:sSupPr>
                        <m:ctrlPr>
                          <a:rPr lang="zh-CN" altLang="en-US" sz="2000" b="1" i="1" kern="0">
                            <a:solidFill>
                              <a:prstClr val="black"/>
                            </a:solidFill>
                            <a:latin typeface="Cambria Math" panose="02040503050406030204" pitchFamily="18" charset="0"/>
                            <a:cs typeface="+mn-ea"/>
                            <a:sym typeface="+mn-lt"/>
                          </a:rPr>
                        </m:ctrlPr>
                      </m:sSupPr>
                      <m:e>
                        <m:r>
                          <a:rPr lang="en-US" altLang="zh-CN" sz="2000" b="1" i="1" kern="0" smtClean="0">
                            <a:solidFill>
                              <a:prstClr val="black"/>
                            </a:solidFill>
                            <a:latin typeface="Cambria Math" panose="02040503050406030204" pitchFamily="18" charset="0"/>
                            <a:cs typeface="+mn-ea"/>
                            <a:sym typeface="+mn-lt"/>
                          </a:rPr>
                          <m:t>𝑲</m:t>
                        </m:r>
                      </m:e>
                      <m:sup>
                        <m:r>
                          <a:rPr lang="zh-CN" altLang="en-US" sz="2000" b="1" kern="0" smtClean="0">
                            <a:solidFill>
                              <a:prstClr val="black"/>
                            </a:solidFill>
                            <a:latin typeface="Cambria Math" panose="02040503050406030204" pitchFamily="18" charset="0"/>
                            <a:cs typeface="+mn-ea"/>
                            <a:sym typeface="+mn-lt"/>
                          </a:rPr>
                          <m:t>+</m:t>
                        </m:r>
                      </m:sup>
                    </m:sSup>
                    <m:sSup>
                      <m:sSupPr>
                        <m:ctrlPr>
                          <a:rPr lang="zh-CN" altLang="en-US" sz="2000" b="1" i="1" kern="0">
                            <a:solidFill>
                              <a:prstClr val="black"/>
                            </a:solidFill>
                            <a:latin typeface="Cambria Math" panose="02040503050406030204" pitchFamily="18" charset="0"/>
                            <a:cs typeface="+mn-ea"/>
                            <a:sym typeface="+mn-lt"/>
                          </a:rPr>
                        </m:ctrlPr>
                      </m:sSupPr>
                      <m:e>
                        <m:r>
                          <a:rPr lang="en-US" altLang="zh-CN" sz="2000" b="1" i="1" kern="0" smtClean="0">
                            <a:solidFill>
                              <a:prstClr val="black"/>
                            </a:solidFill>
                            <a:latin typeface="Cambria Math" panose="02040503050406030204" pitchFamily="18" charset="0"/>
                            <a:cs typeface="+mn-ea"/>
                            <a:sym typeface="+mn-lt"/>
                          </a:rPr>
                          <m:t>𝑲</m:t>
                        </m:r>
                      </m:e>
                      <m:sup>
                        <m:r>
                          <a:rPr lang="zh-CN" altLang="en-US" sz="2000" b="1" kern="0" smtClean="0">
                            <a:solidFill>
                              <a:prstClr val="black"/>
                            </a:solidFill>
                            <a:latin typeface="Cambria Math" panose="02040503050406030204" pitchFamily="18" charset="0"/>
                            <a:cs typeface="+mn-ea"/>
                            <a:sym typeface="+mn-lt"/>
                          </a:rPr>
                          <m:t>−</m:t>
                        </m:r>
                      </m:sup>
                    </m:sSup>
                  </m:oMath>
                </a14:m>
                <a:r>
                  <a:rPr lang="en-US" altLang="zh-CN" sz="2000" b="1" dirty="0">
                    <a:solidFill>
                      <a:schemeClr val="accent1"/>
                    </a:solidFill>
                    <a:cs typeface="+mn-ea"/>
                    <a:sym typeface="+mn-lt"/>
                  </a:rPr>
                  <a:t> &amp; Mass and Width of </a:t>
                </a:r>
                <a14:m>
                  <m:oMath xmlns:m="http://schemas.openxmlformats.org/officeDocument/2006/math">
                    <m:sSub>
                      <m:sSubPr>
                        <m:ctrlPr>
                          <a:rPr lang="en-US" altLang="zh-CN" sz="2000" b="1" i="1">
                            <a:solidFill>
                              <a:prstClr val="black"/>
                            </a:solidFill>
                            <a:latin typeface="Cambria Math" panose="02040503050406030204" pitchFamily="18" charset="0"/>
                            <a:cs typeface="+mn-ea"/>
                            <a:sym typeface="+mn-lt"/>
                          </a:rPr>
                        </m:ctrlPr>
                      </m:sSubPr>
                      <m:e>
                        <m:r>
                          <a:rPr lang="en-US" altLang="zh-CN" sz="2000" b="1" i="1">
                            <a:solidFill>
                              <a:prstClr val="black"/>
                            </a:solidFill>
                            <a:latin typeface="Cambria Math" panose="02040503050406030204" pitchFamily="18" charset="0"/>
                            <a:cs typeface="+mn-ea"/>
                            <a:sym typeface="+mn-lt"/>
                          </a:rPr>
                          <m:t> </m:t>
                        </m:r>
                        <m:r>
                          <a:rPr lang="el-GR" altLang="zh-CN" sz="2000" b="1" i="1">
                            <a:solidFill>
                              <a:prstClr val="black"/>
                            </a:solidFill>
                            <a:latin typeface="Cambria Math" panose="02040503050406030204" pitchFamily="18" charset="0"/>
                            <a:cs typeface="+mn-ea"/>
                            <a:sym typeface="+mn-lt"/>
                          </a:rPr>
                          <m:t>𝝌</m:t>
                        </m:r>
                      </m:e>
                      <m:sub>
                        <m:r>
                          <a:rPr lang="en-US" altLang="zh-CN" sz="2000" b="1" i="1">
                            <a:solidFill>
                              <a:prstClr val="black"/>
                            </a:solidFill>
                            <a:latin typeface="Cambria Math" panose="02040503050406030204" pitchFamily="18" charset="0"/>
                            <a:cs typeface="+mn-ea"/>
                            <a:sym typeface="+mn-lt"/>
                          </a:rPr>
                          <m:t>𝒄</m:t>
                        </m:r>
                        <m:r>
                          <a:rPr lang="en-US" altLang="zh-CN" sz="2000" b="1" i="1">
                            <a:solidFill>
                              <a:prstClr val="black"/>
                            </a:solidFill>
                            <a:latin typeface="Cambria Math" panose="02040503050406030204" pitchFamily="18" charset="0"/>
                            <a:cs typeface="+mn-ea"/>
                            <a:sym typeface="+mn-lt"/>
                          </a:rPr>
                          <m:t>𝟎</m:t>
                        </m:r>
                      </m:sub>
                    </m:sSub>
                  </m:oMath>
                </a14:m>
                <a:endParaRPr lang="en-US" altLang="zh-CN" sz="2000" b="1" dirty="0">
                  <a:solidFill>
                    <a:schemeClr val="accent1"/>
                  </a:solidFill>
                  <a:cs typeface="+mn-ea"/>
                  <a:sym typeface="+mn-lt"/>
                </a:endParaRPr>
              </a:p>
              <a:p>
                <a:endParaRPr lang="en-US" altLang="zh-CN" sz="2000" b="1" dirty="0">
                  <a:solidFill>
                    <a:schemeClr val="accent1"/>
                  </a:solidFill>
                  <a:cs typeface="+mn-ea"/>
                  <a:sym typeface="+mn-lt"/>
                </a:endParaRPr>
              </a:p>
              <a:p>
                <a:pPr marL="342900" indent="-342900">
                  <a:buFont typeface="Wingdings" panose="05000000000000000000" pitchFamily="2" charset="2"/>
                  <a:buChar char="u"/>
                </a:pPr>
                <a:r>
                  <a:rPr lang="en-US" altLang="zh-CN" sz="2000" b="1" dirty="0">
                    <a:solidFill>
                      <a:schemeClr val="accent1"/>
                    </a:solidFill>
                    <a:cs typeface="+mn-ea"/>
                    <a:sym typeface="+mn-lt"/>
                  </a:rPr>
                  <a:t>Systematic Uncertainties</a:t>
                </a:r>
              </a:p>
              <a:p>
                <a:endParaRPr lang="en-US" altLang="zh-CN" sz="2000" b="1" dirty="0">
                  <a:solidFill>
                    <a:schemeClr val="accent1"/>
                  </a:solidFill>
                  <a:cs typeface="+mn-ea"/>
                  <a:sym typeface="+mn-lt"/>
                </a:endParaRPr>
              </a:p>
              <a:p>
                <a:pPr marL="342900" indent="-342900">
                  <a:buFont typeface="Wingdings" panose="05000000000000000000" pitchFamily="2" charset="2"/>
                  <a:buChar char="u"/>
                </a:pPr>
                <a:r>
                  <a:rPr lang="en-US" altLang="zh-CN" sz="2000" b="1" dirty="0">
                    <a:solidFill>
                      <a:schemeClr val="accent1"/>
                    </a:solidFill>
                    <a:cs typeface="+mn-ea"/>
                    <a:sym typeface="+mn-lt"/>
                  </a:rPr>
                  <a:t> Summary</a:t>
                </a:r>
                <a:endParaRPr lang="en-US" altLang="zh-CN" sz="2400" b="1" dirty="0">
                  <a:solidFill>
                    <a:schemeClr val="accent1"/>
                  </a:solidFill>
                  <a:cs typeface="+mn-ea"/>
                  <a:sym typeface="+mn-lt"/>
                </a:endParaRPr>
              </a:p>
              <a:p>
                <a:pPr marL="342900" indent="-342900">
                  <a:buFont typeface="Wingdings" panose="05000000000000000000" pitchFamily="2" charset="2"/>
                  <a:buChar char="u"/>
                </a:pPr>
                <a:endParaRPr lang="en-US" altLang="zh-CN" sz="2400" b="1" dirty="0">
                  <a:solidFill>
                    <a:schemeClr val="accent1"/>
                  </a:solidFill>
                  <a:cs typeface="+mn-ea"/>
                  <a:sym typeface="+mn-lt"/>
                </a:endParaRPr>
              </a:p>
              <a:p>
                <a:endParaRPr lang="en-US" altLang="zh-CN" sz="2400" b="1" dirty="0">
                  <a:solidFill>
                    <a:schemeClr val="accent1"/>
                  </a:solidFill>
                  <a:cs typeface="+mn-ea"/>
                  <a:sym typeface="+mn-lt"/>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747250" y="2012421"/>
                <a:ext cx="9994808" cy="4240071"/>
              </a:xfrm>
              <a:prstGeom prst="rect">
                <a:avLst/>
              </a:prstGeom>
              <a:blipFill>
                <a:blip r:embed="rId2"/>
                <a:stretch>
                  <a:fillRect l="-549" t="-718"/>
                </a:stretch>
              </a:blipFill>
            </p:spPr>
            <p:txBody>
              <a:bodyPr/>
              <a:lstStyle/>
              <a:p>
                <a:r>
                  <a:rPr lang="zh-CN" altLang="en-US">
                    <a:noFill/>
                  </a:rPr>
                  <a:t> </a:t>
                </a:r>
              </a:p>
            </p:txBody>
          </p:sp>
        </mc:Fallback>
      </mc:AlternateContent>
      <p:sp>
        <p:nvSpPr>
          <p:cNvPr id="27" name="文本框 26"/>
          <p:cNvSpPr txBox="1"/>
          <p:nvPr/>
        </p:nvSpPr>
        <p:spPr>
          <a:xfrm>
            <a:off x="4706546" y="287077"/>
            <a:ext cx="2066591" cy="769441"/>
          </a:xfrm>
          <a:prstGeom prst="rect">
            <a:avLst/>
          </a:prstGeom>
          <a:noFill/>
        </p:spPr>
        <p:txBody>
          <a:bodyPr wrap="none" rtlCol="0">
            <a:spAutoFit/>
          </a:bodyPr>
          <a:lstStyle/>
          <a:p>
            <a:r>
              <a:rPr lang="en-US" altLang="zh-CN" sz="4400" b="1" dirty="0">
                <a:solidFill>
                  <a:schemeClr val="bg1"/>
                </a:solidFill>
                <a:cs typeface="+mn-ea"/>
                <a:sym typeface="+mn-lt"/>
              </a:rPr>
              <a:t>Outline</a:t>
            </a:r>
          </a:p>
        </p:txBody>
      </p:sp>
      <p:cxnSp>
        <p:nvCxnSpPr>
          <p:cNvPr id="5" name="直接连接符 4">
            <a:extLst>
              <a:ext uri="{FF2B5EF4-FFF2-40B4-BE49-F238E27FC236}">
                <a16:creationId xmlns:a16="http://schemas.microsoft.com/office/drawing/2014/main" id="{9B2E80D1-215A-4AD4-8A92-AB188047CC1B}"/>
              </a:ext>
            </a:extLst>
          </p:cNvPr>
          <p:cNvCxnSpPr>
            <a:cxnSpLocks/>
          </p:cNvCxnSpPr>
          <p:nvPr/>
        </p:nvCxnSpPr>
        <p:spPr>
          <a:xfrm>
            <a:off x="1627311" y="1940668"/>
            <a:ext cx="0" cy="4343043"/>
          </a:xfrm>
          <a:prstGeom prst="line">
            <a:avLst/>
          </a:prstGeom>
          <a:ln w="38100">
            <a:solidFill>
              <a:schemeClr val="tx2"/>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12663" y="2760558"/>
            <a:ext cx="5708293" cy="146104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rgbClr val="24252D"/>
                </a:solidFill>
                <a:effectLst/>
                <a:uLnTx/>
                <a:uFillTx/>
                <a:cs typeface="+mn-ea"/>
                <a:sym typeface="+mn-lt"/>
              </a:rPr>
              <a:t>Backups</a:t>
            </a:r>
          </a:p>
        </p:txBody>
      </p:sp>
      <p:grpSp>
        <p:nvGrpSpPr>
          <p:cNvPr id="5" name="组合 4"/>
          <p:cNvGrpSpPr/>
          <p:nvPr/>
        </p:nvGrpSpPr>
        <p:grpSpPr>
          <a:xfrm>
            <a:off x="2096311" y="2481952"/>
            <a:ext cx="2131960" cy="2131960"/>
            <a:chOff x="1131485" y="2234042"/>
            <a:chExt cx="1607262" cy="1607262"/>
          </a:xfrm>
        </p:grpSpPr>
        <p:sp>
          <p:nvSpPr>
            <p:cNvPr id="6" name="椭圆 5"/>
            <p:cNvSpPr/>
            <p:nvPr/>
          </p:nvSpPr>
          <p:spPr>
            <a:xfrm>
              <a:off x="1131485" y="2234042"/>
              <a:ext cx="1607262" cy="1607262"/>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7" name="椭圆 6"/>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Fitting Result </a:t>
            </a:r>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9" name="图片 8">
            <a:extLst>
              <a:ext uri="{FF2B5EF4-FFF2-40B4-BE49-F238E27FC236}">
                <a16:creationId xmlns:a16="http://schemas.microsoft.com/office/drawing/2014/main" id="{F056D16A-77DF-D39E-4F04-7EE97A727D70}"/>
              </a:ext>
            </a:extLst>
          </p:cNvPr>
          <p:cNvPicPr>
            <a:picLocks noChangeAspect="1"/>
          </p:cNvPicPr>
          <p:nvPr/>
        </p:nvPicPr>
        <p:blipFill>
          <a:blip r:embed="rId3"/>
          <a:stretch>
            <a:fillRect/>
          </a:stretch>
        </p:blipFill>
        <p:spPr>
          <a:xfrm>
            <a:off x="640522" y="863600"/>
            <a:ext cx="6420678" cy="5850904"/>
          </a:xfrm>
          <a:prstGeom prst="rect">
            <a:avLst/>
          </a:prstGeom>
        </p:spPr>
      </p:pic>
    </p:spTree>
    <p:extLst>
      <p:ext uri="{BB962C8B-B14F-4D97-AF65-F5344CB8AC3E}">
        <p14:creationId xmlns:p14="http://schemas.microsoft.com/office/powerpoint/2010/main" val="333061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Fitting Result </a:t>
            </a:r>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9" name="图片 8">
            <a:extLst>
              <a:ext uri="{FF2B5EF4-FFF2-40B4-BE49-F238E27FC236}">
                <a16:creationId xmlns:a16="http://schemas.microsoft.com/office/drawing/2014/main" id="{CE3F48AE-3D66-60B9-3E62-D66FF58B3989}"/>
              </a:ext>
            </a:extLst>
          </p:cNvPr>
          <p:cNvPicPr>
            <a:picLocks noChangeAspect="1"/>
          </p:cNvPicPr>
          <p:nvPr/>
        </p:nvPicPr>
        <p:blipFill>
          <a:blip r:embed="rId3"/>
          <a:stretch>
            <a:fillRect/>
          </a:stretch>
        </p:blipFill>
        <p:spPr>
          <a:xfrm>
            <a:off x="304339" y="1248228"/>
            <a:ext cx="6651244" cy="4985657"/>
          </a:xfrm>
          <a:prstGeom prst="rect">
            <a:avLst/>
          </a:prstGeom>
        </p:spPr>
      </p:pic>
      <p:pic>
        <p:nvPicPr>
          <p:cNvPr id="11" name="图片 10">
            <a:extLst>
              <a:ext uri="{FF2B5EF4-FFF2-40B4-BE49-F238E27FC236}">
                <a16:creationId xmlns:a16="http://schemas.microsoft.com/office/drawing/2014/main" id="{977ADC13-E395-5ABC-84E7-65626EA90340}"/>
              </a:ext>
            </a:extLst>
          </p:cNvPr>
          <p:cNvPicPr>
            <a:picLocks noChangeAspect="1"/>
          </p:cNvPicPr>
          <p:nvPr/>
        </p:nvPicPr>
        <p:blipFill>
          <a:blip r:embed="rId4"/>
          <a:stretch>
            <a:fillRect/>
          </a:stretch>
        </p:blipFill>
        <p:spPr>
          <a:xfrm>
            <a:off x="6926466" y="840138"/>
            <a:ext cx="3654537" cy="2818720"/>
          </a:xfrm>
          <a:prstGeom prst="rect">
            <a:avLst/>
          </a:prstGeom>
        </p:spPr>
      </p:pic>
      <p:pic>
        <p:nvPicPr>
          <p:cNvPr id="13" name="图片 12">
            <a:extLst>
              <a:ext uri="{FF2B5EF4-FFF2-40B4-BE49-F238E27FC236}">
                <a16:creationId xmlns:a16="http://schemas.microsoft.com/office/drawing/2014/main" id="{1E98B5AB-5F39-3419-EFA7-CCF1EC18992E}"/>
              </a:ext>
            </a:extLst>
          </p:cNvPr>
          <p:cNvPicPr>
            <a:picLocks noChangeAspect="1"/>
          </p:cNvPicPr>
          <p:nvPr/>
        </p:nvPicPr>
        <p:blipFill>
          <a:blip r:embed="rId5"/>
          <a:stretch>
            <a:fillRect/>
          </a:stretch>
        </p:blipFill>
        <p:spPr>
          <a:xfrm>
            <a:off x="6780773" y="3720141"/>
            <a:ext cx="3790881" cy="1507613"/>
          </a:xfrm>
          <a:prstGeom prst="rect">
            <a:avLst/>
          </a:prstGeom>
        </p:spPr>
      </p:pic>
      <p:pic>
        <p:nvPicPr>
          <p:cNvPr id="15" name="图片 14">
            <a:extLst>
              <a:ext uri="{FF2B5EF4-FFF2-40B4-BE49-F238E27FC236}">
                <a16:creationId xmlns:a16="http://schemas.microsoft.com/office/drawing/2014/main" id="{BA00CE45-80D6-11F7-E128-34279E255DE2}"/>
              </a:ext>
            </a:extLst>
          </p:cNvPr>
          <p:cNvPicPr>
            <a:picLocks noChangeAspect="1"/>
          </p:cNvPicPr>
          <p:nvPr/>
        </p:nvPicPr>
        <p:blipFill>
          <a:blip r:embed="rId6"/>
          <a:stretch>
            <a:fillRect/>
          </a:stretch>
        </p:blipFill>
        <p:spPr>
          <a:xfrm>
            <a:off x="6924973" y="5289037"/>
            <a:ext cx="3502479" cy="1476637"/>
          </a:xfrm>
          <a:prstGeom prst="rect">
            <a:avLst/>
          </a:prstGeom>
        </p:spPr>
      </p:pic>
    </p:spTree>
    <p:extLst>
      <p:ext uri="{BB962C8B-B14F-4D97-AF65-F5344CB8AC3E}">
        <p14:creationId xmlns:p14="http://schemas.microsoft.com/office/powerpoint/2010/main" val="2332912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6981491"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Background Study--optimization</a:t>
            </a:r>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latin typeface="+mn-lt"/>
                <a:ea typeface="+mn-ea"/>
                <a:cs typeface="+mn-ea"/>
                <a:sym typeface="+mn-lt"/>
              </a:endParaRPr>
            </a:p>
          </p:txBody>
        </p:sp>
      </p:grpSp>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FA82D16-1DB3-4A72-B111-87F8A1E32B57}"/>
                  </a:ext>
                </a:extLst>
              </p:cNvPr>
              <p:cNvSpPr txBox="1"/>
              <p:nvPr/>
            </p:nvSpPr>
            <p:spPr>
              <a:xfrm>
                <a:off x="640521" y="2137786"/>
                <a:ext cx="6157616" cy="400110"/>
              </a:xfrm>
              <a:prstGeom prst="rect">
                <a:avLst/>
              </a:prstGeom>
              <a:noFill/>
            </p:spPr>
            <p:txBody>
              <a:bodyPr wrap="square" rtlCol="0">
                <a:spAutoFit/>
              </a:bodyPr>
              <a:lstStyle/>
              <a:p>
                <a:pPr lvl="0">
                  <a:defRPr/>
                </a:pPr>
                <a14:m>
                  <m:oMath xmlns:m="http://schemas.openxmlformats.org/officeDocument/2006/math">
                    <m:sSup>
                      <m:sSupPr>
                        <m:ctrlPr>
                          <a:rPr lang="en-US" altLang="zh-CN" sz="2000" b="1" i="1" smtClean="0">
                            <a:latin typeface="Cambria Math" panose="02040503050406030204" pitchFamily="18" charset="0"/>
                            <a:cs typeface="+mn-ea"/>
                            <a:sym typeface="+mn-lt"/>
                          </a:rPr>
                        </m:ctrlPr>
                      </m:sSupPr>
                      <m:e>
                        <m:r>
                          <a:rPr lang="en-US" altLang="zh-CN" sz="2000" b="1" i="1">
                            <a:latin typeface="Cambria Math" panose="02040503050406030204" pitchFamily="18" charset="0"/>
                            <a:cs typeface="+mn-ea"/>
                            <a:sym typeface="+mn-lt"/>
                          </a:rPr>
                          <m:t>𝒖</m:t>
                        </m:r>
                      </m:e>
                      <m:sup>
                        <m:r>
                          <a:rPr lang="en-US" altLang="zh-CN" sz="2000" b="1" i="1">
                            <a:latin typeface="Cambria Math" panose="02040503050406030204" pitchFamily="18" charset="0"/>
                            <a:cs typeface="+mn-ea"/>
                            <a:sym typeface="+mn-lt"/>
                          </a:rPr>
                          <m:t>+</m:t>
                        </m:r>
                      </m:sup>
                    </m:sSup>
                    <m:sSup>
                      <m:sSupPr>
                        <m:ctrlPr>
                          <a:rPr lang="en-US" altLang="zh-CN" sz="2000" b="1" i="1">
                            <a:latin typeface="Cambria Math" panose="02040503050406030204" pitchFamily="18" charset="0"/>
                            <a:cs typeface="+mn-ea"/>
                            <a:sym typeface="+mn-lt"/>
                          </a:rPr>
                        </m:ctrlPr>
                      </m:sSupPr>
                      <m:e>
                        <m:r>
                          <a:rPr lang="en-US" altLang="zh-CN" sz="2000" b="1" i="1">
                            <a:latin typeface="Cambria Math" panose="02040503050406030204" pitchFamily="18" charset="0"/>
                            <a:cs typeface="+mn-ea"/>
                            <a:sym typeface="+mn-lt"/>
                          </a:rPr>
                          <m:t>𝒖</m:t>
                        </m:r>
                      </m:e>
                      <m:sup>
                        <m:r>
                          <a:rPr lang="en-US" altLang="zh-CN" sz="2000" b="1" i="1">
                            <a:latin typeface="Cambria Math" panose="02040503050406030204" pitchFamily="18" charset="0"/>
                            <a:cs typeface="+mn-ea"/>
                            <a:sym typeface="+mn-lt"/>
                          </a:rPr>
                          <m:t>−</m:t>
                        </m:r>
                      </m:sup>
                    </m:sSup>
                  </m:oMath>
                </a14:m>
                <a:r>
                  <a:rPr lang="en-US" altLang="zh-CN" sz="2000" dirty="0">
                    <a:cs typeface="+mn-ea"/>
                    <a:sym typeface="+mn-lt"/>
                  </a:rPr>
                  <a:t>and</a:t>
                </a:r>
                <a:r>
                  <a:rPr lang="en-US" altLang="zh-CN" sz="2000" b="1" dirty="0">
                    <a:cs typeface="+mn-ea"/>
                    <a:sym typeface="+mn-lt"/>
                  </a:rPr>
                  <a:t> </a:t>
                </a:r>
                <a14:m>
                  <m:oMath xmlns:m="http://schemas.openxmlformats.org/officeDocument/2006/math">
                    <m:sSup>
                      <m:sSupPr>
                        <m:ctrlPr>
                          <a:rPr lang="en-US" altLang="zh-CN" sz="2000" b="1" i="1">
                            <a:latin typeface="Cambria Math" panose="02040503050406030204" pitchFamily="18" charset="0"/>
                            <a:cs typeface="+mn-ea"/>
                            <a:sym typeface="+mn-lt"/>
                          </a:rPr>
                        </m:ctrlPr>
                      </m:sSupPr>
                      <m:e>
                        <m:r>
                          <a:rPr lang="en-US" altLang="zh-CN" sz="2000" b="1" i="1">
                            <a:latin typeface="Cambria Math" panose="02040503050406030204" pitchFamily="18" charset="0"/>
                            <a:cs typeface="+mn-ea"/>
                            <a:sym typeface="+mn-lt"/>
                          </a:rPr>
                          <m:t>𝒆</m:t>
                        </m:r>
                      </m:e>
                      <m:sup>
                        <m:r>
                          <a:rPr lang="en-US" altLang="zh-CN" sz="2000" b="1" i="1">
                            <a:latin typeface="Cambria Math" panose="02040503050406030204" pitchFamily="18" charset="0"/>
                            <a:cs typeface="+mn-ea"/>
                            <a:sym typeface="+mn-lt"/>
                          </a:rPr>
                          <m:t>+</m:t>
                        </m:r>
                      </m:sup>
                    </m:sSup>
                    <m:sSup>
                      <m:sSupPr>
                        <m:ctrlPr>
                          <a:rPr lang="en-US" altLang="zh-CN" sz="2000" b="1" i="1">
                            <a:latin typeface="Cambria Math" panose="02040503050406030204" pitchFamily="18" charset="0"/>
                            <a:cs typeface="+mn-ea"/>
                            <a:sym typeface="+mn-lt"/>
                          </a:rPr>
                        </m:ctrlPr>
                      </m:sSupPr>
                      <m:e>
                        <m:r>
                          <a:rPr lang="en-US" altLang="zh-CN" sz="2000" b="1" i="1">
                            <a:latin typeface="Cambria Math" panose="02040503050406030204" pitchFamily="18" charset="0"/>
                            <a:cs typeface="+mn-ea"/>
                            <a:sym typeface="+mn-lt"/>
                          </a:rPr>
                          <m:t>𝒆</m:t>
                        </m:r>
                      </m:e>
                      <m:sup>
                        <m:r>
                          <a:rPr lang="en-US" altLang="zh-CN" sz="2000" b="1" i="1">
                            <a:latin typeface="Cambria Math" panose="02040503050406030204" pitchFamily="18" charset="0"/>
                            <a:cs typeface="+mn-ea"/>
                            <a:sym typeface="+mn-lt"/>
                          </a:rPr>
                          <m:t>−</m:t>
                        </m:r>
                      </m:sup>
                    </m:sSup>
                  </m:oMath>
                </a14:m>
                <a:r>
                  <a:rPr lang="en-US" altLang="zh-CN" sz="2000" dirty="0">
                    <a:solidFill>
                      <a:prstClr val="black"/>
                    </a:solidFill>
                    <a:cs typeface="+mn-ea"/>
                    <a:sym typeface="+mn-lt"/>
                  </a:rPr>
                  <a:t> normalization factor </a:t>
                </a:r>
                <a:r>
                  <a:rPr kumimoji="0" lang="zh-CN" altLang="en-US" sz="2000" b="1" i="0" u="none" strike="noStrike" kern="1200" cap="none" spc="0" normalizeH="0" baseline="0" noProof="0" dirty="0">
                    <a:ln>
                      <a:noFill/>
                    </a:ln>
                    <a:solidFill>
                      <a:prstClr val="black"/>
                    </a:solidFill>
                    <a:effectLst/>
                    <a:uLnTx/>
                    <a:uFillTx/>
                    <a:cs typeface="+mn-ea"/>
                    <a:sym typeface="+mn-lt"/>
                  </a:rPr>
                  <a:t>：</a:t>
                </a:r>
                <a:endParaRPr kumimoji="0" lang="en-US" altLang="zh-CN" sz="2000" b="1" i="0" u="none" strike="noStrike" kern="1200" cap="none" spc="0" normalizeH="0" baseline="0" noProof="0" dirty="0">
                  <a:ln>
                    <a:noFill/>
                  </a:ln>
                  <a:solidFill>
                    <a:prstClr val="black"/>
                  </a:solidFill>
                  <a:effectLst/>
                  <a:uLnTx/>
                  <a:uFillTx/>
                  <a:cs typeface="+mn-ea"/>
                  <a:sym typeface="+mn-lt"/>
                </a:endParaRPr>
              </a:p>
            </p:txBody>
          </p:sp>
        </mc:Choice>
        <mc:Fallback xmlns="">
          <p:sp>
            <p:nvSpPr>
              <p:cNvPr id="10" name="文本框 9">
                <a:extLst>
                  <a:ext uri="{FF2B5EF4-FFF2-40B4-BE49-F238E27FC236}">
                    <a16:creationId xmlns:a16="http://schemas.microsoft.com/office/drawing/2014/main" id="{4FA82D16-1DB3-4A72-B111-87F8A1E32B57}"/>
                  </a:ext>
                </a:extLst>
              </p:cNvPr>
              <p:cNvSpPr txBox="1">
                <a:spLocks noRot="1" noChangeAspect="1" noMove="1" noResize="1" noEditPoints="1" noAdjustHandles="1" noChangeArrowheads="1" noChangeShapeType="1" noTextEdit="1"/>
              </p:cNvSpPr>
              <p:nvPr/>
            </p:nvSpPr>
            <p:spPr>
              <a:xfrm>
                <a:off x="640521" y="2137786"/>
                <a:ext cx="6157616" cy="400110"/>
              </a:xfrm>
              <a:prstGeom prst="rect">
                <a:avLst/>
              </a:prstGeom>
              <a:blipFill>
                <a:blip r:embed="rId5"/>
                <a:stretch>
                  <a:fillRect t="-9231" b="-27692"/>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D6226C40-F9C8-4510-AEE9-7AE727266384}"/>
              </a:ext>
            </a:extLst>
          </p:cNvPr>
          <p:cNvPicPr>
            <a:picLocks noChangeAspect="1"/>
          </p:cNvPicPr>
          <p:nvPr/>
        </p:nvPicPr>
        <p:blipFill>
          <a:blip r:embed="rId6"/>
          <a:stretch>
            <a:fillRect/>
          </a:stretch>
        </p:blipFill>
        <p:spPr>
          <a:xfrm>
            <a:off x="5369760" y="2117753"/>
            <a:ext cx="2672091" cy="671975"/>
          </a:xfrm>
          <a:prstGeom prst="rect">
            <a:avLst/>
          </a:prstGeom>
        </p:spPr>
      </p:pic>
      <p:pic>
        <p:nvPicPr>
          <p:cNvPr id="24" name="图片 23">
            <a:extLst>
              <a:ext uri="{FF2B5EF4-FFF2-40B4-BE49-F238E27FC236}">
                <a16:creationId xmlns:a16="http://schemas.microsoft.com/office/drawing/2014/main" id="{7A88E78D-1809-4DB2-9F26-3F62D1E77887}"/>
              </a:ext>
            </a:extLst>
          </p:cNvPr>
          <p:cNvPicPr>
            <a:picLocks noChangeAspect="1"/>
          </p:cNvPicPr>
          <p:nvPr/>
        </p:nvPicPr>
        <p:blipFill>
          <a:blip r:embed="rId7"/>
          <a:stretch>
            <a:fillRect/>
          </a:stretch>
        </p:blipFill>
        <p:spPr>
          <a:xfrm>
            <a:off x="5469200" y="2780751"/>
            <a:ext cx="2572651" cy="615987"/>
          </a:xfrm>
          <a:prstGeom prst="rect">
            <a:avLst/>
          </a:prstGeom>
        </p:spPr>
      </p:pic>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1FD34E17-14BD-4A1E-9D1E-11306EB9290F}"/>
                  </a:ext>
                </a:extLst>
              </p:cNvPr>
              <p:cNvSpPr/>
              <p:nvPr/>
            </p:nvSpPr>
            <p:spPr>
              <a:xfrm>
                <a:off x="5184582" y="5150625"/>
                <a:ext cx="3141886" cy="13056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mPr>
                        <m:mr>
                          <m:e>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𝑆</m:t>
                                </m:r>
                              </m:e>
                              <m:sub>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𝜒</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𝑐</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0</m:t>
                                    </m:r>
                                  </m:sub>
                                </m:sSub>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fPr>
                              <m:num>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𝑁</m:t>
                                    </m:r>
                                  </m:e>
                                  <m:sub>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𝜒</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𝑐</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0</m:t>
                                        </m:r>
                                      </m:sub>
                                    </m:sSub>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si</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𝑔𝑛𝑎𝑙</m:t>
                                    </m:r>
                                  </m:sub>
                                </m:sSub>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400000</m:t>
                                </m:r>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=0.148574</m:t>
                            </m:r>
                          </m:e>
                        </m:mr>
                        <m:mr>
                          <m:e>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𝑆</m:t>
                                </m:r>
                              </m:e>
                              <m:sub>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𝜒</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𝑐</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2</m:t>
                                    </m:r>
                                  </m:sub>
                                </m:sSub>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fPr>
                              <m:num>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𝑁</m:t>
                                    </m:r>
                                  </m:e>
                                  <m:sub>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𝜒</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𝑐</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2</m:t>
                                        </m:r>
                                      </m:sub>
                                    </m:sSub>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si</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𝑔𝑛𝑎𝑙</m:t>
                                    </m:r>
                                  </m:sub>
                                </m:sSub>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400000</m:t>
                                </m:r>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=0.037859</m:t>
                            </m:r>
                          </m:e>
                        </m:mr>
                        <m:mr>
                          <m:e/>
                        </m:mr>
                      </m:m>
                    </m:oMath>
                  </m:oMathPara>
                </a14:m>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mc:Choice>
        <mc:Fallback xmlns="">
          <p:sp>
            <p:nvSpPr>
              <p:cNvPr id="27" name="矩形 26">
                <a:extLst>
                  <a:ext uri="{FF2B5EF4-FFF2-40B4-BE49-F238E27FC236}">
                    <a16:creationId xmlns:a16="http://schemas.microsoft.com/office/drawing/2014/main" id="{1FD34E17-14BD-4A1E-9D1E-11306EB9290F}"/>
                  </a:ext>
                </a:extLst>
              </p:cNvPr>
              <p:cNvSpPr>
                <a:spLocks noRot="1" noChangeAspect="1" noMove="1" noResize="1" noEditPoints="1" noAdjustHandles="1" noChangeArrowheads="1" noChangeShapeType="1" noTextEdit="1"/>
              </p:cNvSpPr>
              <p:nvPr/>
            </p:nvSpPr>
            <p:spPr>
              <a:xfrm>
                <a:off x="5184582" y="5150625"/>
                <a:ext cx="3141886" cy="1305614"/>
              </a:xfrm>
              <a:prstGeom prst="rect">
                <a:avLst/>
              </a:prstGeom>
              <a:blipFill>
                <a:blip r:embed="rId8"/>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6CEC6E95-408D-459B-9F8B-A856541D2764}"/>
              </a:ext>
            </a:extLst>
          </p:cNvPr>
          <p:cNvSpPr txBox="1"/>
          <p:nvPr/>
        </p:nvSpPr>
        <p:spPr>
          <a:xfrm>
            <a:off x="728871" y="5109354"/>
            <a:ext cx="3010833" cy="369332"/>
          </a:xfrm>
          <a:prstGeom prst="rect">
            <a:avLst/>
          </a:prstGeom>
          <a:noFill/>
        </p:spPr>
        <p:txBody>
          <a:bodyPr wrap="square" rtlCol="0">
            <a:spAutoFit/>
          </a:bodyPr>
          <a:lstStyle/>
          <a:p>
            <a:r>
              <a:rPr lang="en-US" altLang="zh-CN" sz="1800" dirty="0">
                <a:solidFill>
                  <a:prstClr val="black"/>
                </a:solidFill>
                <a:cs typeface="+mn-ea"/>
                <a:sym typeface="+mn-lt"/>
              </a:rPr>
              <a:t>Signal normalization factor:</a:t>
            </a:r>
            <a:endParaRPr lang="zh-CN" altLang="en-US" dirty="0">
              <a:cs typeface="+mn-ea"/>
              <a:sym typeface="+mn-lt"/>
            </a:endParaRPr>
          </a:p>
        </p:txBody>
      </p:sp>
      <p:pic>
        <p:nvPicPr>
          <p:cNvPr id="32" name="图片 31" descr="\documentclass{article}&#10;\usepackage{amsmath}&#10;\pagestyle{empty}&#10;\begin{document}&#10;&#10;$$&#10;\begin{aligned}&#10;N_{\chi_{c 0} \text { signal }} &amp;=N_{\text {total events }} \times B\left(\psi^{\prime} \rightarrow \gamma \chi_{c 0}\right) \times B\left(\chi_{c 0} \rightarrow \pi \pi\right) \times \frac{2}{3}&amp;=107 \times 10^{6} \times 9.79 \% \times 8.51 \times 10^{-3} \times \frac{2}{3}&amp;=59429.8687 \\&#10;N_{\chi_{c 2} \text { signal }} &amp;=N_{\text {total events }} \times B\left(\psi^{\prime} \rightarrow \gamma \chi_{c 2}\right) \times B\left(\chi_{c 2} \rightarrow \pi \pi\right) \times \frac{2}{3}&amp;=107 \times 10^{6} \times 9.52 \% \times 2.23 \times 10^{-3} \times \frac{2}{3}&amp;=15143.7513&#10;\end{aligned}&#10;$$&#10;&#10;&#10;\end{document}" title="IguanaTex Bitmap Display">
            <a:extLst>
              <a:ext uri="{FF2B5EF4-FFF2-40B4-BE49-F238E27FC236}">
                <a16:creationId xmlns:a16="http://schemas.microsoft.com/office/drawing/2014/main" id="{231AA39F-7630-41B5-95D4-647C73D8392C}"/>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32097" y="3898900"/>
            <a:ext cx="11159371" cy="953572"/>
          </a:xfrm>
          <a:prstGeom prst="rect">
            <a:avLst/>
          </a:prstGeom>
        </p:spPr>
      </p:pic>
      <p:pic>
        <p:nvPicPr>
          <p:cNvPr id="34" name="图片 33" descr="\documentclass{article}&#10;\usepackage{amsmath}&#10;\pagestyle{empty}&#10;\begin{document}&#10;&#10;$$&#10;\begin{aligned}&#10;&amp;N_{u u}=\sigma \times L=6.553 \times 10^{-9} b \times 161.63 p b^{-1}=1059.1614 \times 10^{3} \\&#10;&amp;N_{e e}=\sigma \times L=458.402 \times 10^{-9} b \times 161.63 p b^{-1}=74091.515 \times 10^{3}&#10;\end{aligned}&#10;$$&#10;&#10;&#10;\end{document}" title="IguanaTex Bitmap Display">
            <a:extLst>
              <a:ext uri="{FF2B5EF4-FFF2-40B4-BE49-F238E27FC236}">
                <a16:creationId xmlns:a16="http://schemas.microsoft.com/office/drawing/2014/main" id="{5F535BEC-6811-441A-8315-D71A35E118CA}"/>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40520" y="1154789"/>
            <a:ext cx="7069823" cy="683980"/>
          </a:xfrm>
          <a:prstGeom prst="rect">
            <a:avLst/>
          </a:prstGeom>
        </p:spPr>
      </p:pic>
      <p:sp>
        <p:nvSpPr>
          <p:cNvPr id="9" name="文本框 8">
            <a:extLst>
              <a:ext uri="{FF2B5EF4-FFF2-40B4-BE49-F238E27FC236}">
                <a16:creationId xmlns:a16="http://schemas.microsoft.com/office/drawing/2014/main" id="{20637631-A1AB-414A-A3A6-F96DE70BB1EA}"/>
              </a:ext>
            </a:extLst>
          </p:cNvPr>
          <p:cNvSpPr txBox="1"/>
          <p:nvPr/>
        </p:nvSpPr>
        <p:spPr>
          <a:xfrm>
            <a:off x="961901" y="716042"/>
            <a:ext cx="4085112" cy="369332"/>
          </a:xfrm>
          <a:prstGeom prst="rect">
            <a:avLst/>
          </a:prstGeom>
          <a:noFill/>
        </p:spPr>
        <p:txBody>
          <a:bodyPr wrap="square" rtlCol="0">
            <a:spAutoFit/>
          </a:bodyPr>
          <a:lstStyle/>
          <a:p>
            <a:r>
              <a:rPr lang="en-US" altLang="zh-CN" dirty="0">
                <a:solidFill>
                  <a:prstClr val="black"/>
                </a:solidFill>
                <a:cs typeface="+mn-ea"/>
                <a:sym typeface="+mn-lt"/>
              </a:rPr>
              <a:t>Calculate the normalization factor</a:t>
            </a:r>
            <a:endParaRPr lang="zh-CN" altLang="en-US" dirty="0">
              <a:cs typeface="+mn-ea"/>
              <a:sym typeface="+mn-lt"/>
            </a:endParaRPr>
          </a:p>
        </p:txBody>
      </p:sp>
    </p:spTree>
    <p:extLst>
      <p:ext uri="{BB962C8B-B14F-4D97-AF65-F5344CB8AC3E}">
        <p14:creationId xmlns:p14="http://schemas.microsoft.com/office/powerpoint/2010/main" val="4236926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8" name="图片 7">
            <a:extLst>
              <a:ext uri="{FF2B5EF4-FFF2-40B4-BE49-F238E27FC236}">
                <a16:creationId xmlns:a16="http://schemas.microsoft.com/office/drawing/2014/main" id="{8B890D01-914E-400A-9BB3-92EAA85B2E17}"/>
              </a:ext>
            </a:extLst>
          </p:cNvPr>
          <p:cNvPicPr>
            <a:picLocks noChangeAspect="1"/>
          </p:cNvPicPr>
          <p:nvPr/>
        </p:nvPicPr>
        <p:blipFill>
          <a:blip r:embed="rId3"/>
          <a:stretch>
            <a:fillRect/>
          </a:stretch>
        </p:blipFill>
        <p:spPr>
          <a:xfrm>
            <a:off x="472430" y="716042"/>
            <a:ext cx="3282531" cy="680013"/>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011C0BE-0A9E-465B-9CC8-DA2CE19B59F5}"/>
                  </a:ext>
                </a:extLst>
              </p:cNvPr>
              <p:cNvSpPr txBox="1"/>
              <p:nvPr/>
            </p:nvSpPr>
            <p:spPr>
              <a:xfrm>
                <a:off x="783765" y="1689100"/>
                <a:ext cx="107569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𝐾</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800" b="0" i="0" u="none" strike="noStrike" kern="1200" cap="none" spc="0" normalizeH="0" baseline="0" noProof="0" dirty="0">
                    <a:ln>
                      <a:noFill/>
                    </a:ln>
                    <a:solidFill>
                      <a:srgbClr val="000000"/>
                    </a:solidFill>
                    <a:effectLst/>
                    <a:uLnTx/>
                    <a:uFillTx/>
                    <a:cs typeface="+mn-ea"/>
                    <a:sym typeface="+mn-lt"/>
                  </a:rPr>
                  <a:t> </a:t>
                </a:r>
                <a14:m>
                  <m:oMath xmlns:m="http://schemas.openxmlformats.org/officeDocument/2006/math">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𝐾</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800" b="0" i="0" u="none" strike="noStrike" kern="1200" cap="none" spc="0" normalizeH="0" baseline="0" noProof="0" dirty="0">
                    <a:ln>
                      <a:noFill/>
                    </a:ln>
                    <a:solidFill>
                      <a:srgbClr val="000000"/>
                    </a:solidFill>
                    <a:effectLst/>
                    <a:uLnTx/>
                    <a:uFillTx/>
                    <a:cs typeface="+mn-ea"/>
                    <a:sym typeface="+mn-lt"/>
                  </a:rPr>
                  <a:t> sample: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After the above selection conditions, the background was very low, so we selected the MC and data after events selection as sample.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The background level of each signal interval is about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ctrlPr>
                      </m:sSup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𝜋</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800" b="0" i="0" u="none" strike="noStrike" kern="1200" cap="none" spc="0" normalizeH="0" baseline="0" noProof="0" dirty="0">
                    <a:ln>
                      <a:noFill/>
                    </a:ln>
                    <a:solidFill>
                      <a:srgbClr val="000000"/>
                    </a:solidFill>
                    <a:effectLst/>
                    <a:uLnTx/>
                    <a:uFillTx/>
                    <a:cs typeface="+mn-ea"/>
                    <a:sym typeface="+mn-lt"/>
                  </a:rPr>
                  <a:t> </a:t>
                </a:r>
                <a14:m>
                  <m:oMath xmlns:m="http://schemas.openxmlformats.org/officeDocument/2006/math">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𝜋</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800" b="0" i="0" u="none" strike="noStrike" kern="1200" cap="none" spc="0" normalizeH="0" baseline="0" noProof="0" dirty="0">
                    <a:ln>
                      <a:noFill/>
                    </a:ln>
                    <a:solidFill>
                      <a:srgbClr val="000000"/>
                    </a:solidFill>
                    <a:effectLst/>
                    <a:uLnTx/>
                    <a:uFillTx/>
                    <a:cs typeface="+mn-ea"/>
                    <a:sym typeface="+mn-lt"/>
                  </a:rPr>
                  <a:t> sample: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In addition to the original selection conditions, we added a condition to remove the </a:t>
                </a:r>
                <a14:m>
                  <m:oMath xmlns:m="http://schemas.openxmlformats.org/officeDocument/2006/math">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𝑢</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800" b="0" i="0" u="none" strike="noStrike" kern="1200" cap="none" spc="0" normalizeH="0" baseline="0" noProof="0" dirty="0">
                    <a:ln>
                      <a:noFill/>
                    </a:ln>
                    <a:solidFill>
                      <a:srgbClr val="000000"/>
                    </a:solidFill>
                    <a:effectLst/>
                    <a:uLnTx/>
                    <a:uFillTx/>
                    <a:cs typeface="+mn-ea"/>
                    <a:sym typeface="+mn-lt"/>
                  </a:rPr>
                  <a:t> </a:t>
                </a:r>
                <a14:m>
                  <m:oMath xmlns:m="http://schemas.openxmlformats.org/officeDocument/2006/math">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𝑢</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800" b="0" i="0" u="none" strike="noStrike" kern="1200" cap="none" spc="0" normalizeH="0" baseline="0" noProof="0" dirty="0">
                    <a:ln>
                      <a:noFill/>
                    </a:ln>
                    <a:solidFill>
                      <a:srgbClr val="000000"/>
                    </a:solidFill>
                    <a:effectLst/>
                    <a:uLnTx/>
                    <a:uFillTx/>
                    <a:cs typeface="+mn-ea"/>
                    <a:sym typeface="+mn-lt"/>
                  </a:rPr>
                  <a:t> background by means of deposition energy, so that we could obtain a clean sample as our sample.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The background level of each signal interval is about 2%</a:t>
                </a:r>
              </a:p>
            </p:txBody>
          </p:sp>
        </mc:Choice>
        <mc:Fallback xmlns="">
          <p:sp>
            <p:nvSpPr>
              <p:cNvPr id="12" name="文本框 11">
                <a:extLst>
                  <a:ext uri="{FF2B5EF4-FFF2-40B4-BE49-F238E27FC236}">
                    <a16:creationId xmlns:a16="http://schemas.microsoft.com/office/drawing/2014/main" id="{4011C0BE-0A9E-465B-9CC8-DA2CE19B59F5}"/>
                  </a:ext>
                </a:extLst>
              </p:cNvPr>
              <p:cNvSpPr txBox="1">
                <a:spLocks noRot="1" noChangeAspect="1" noMove="1" noResize="1" noEditPoints="1" noAdjustHandles="1" noChangeArrowheads="1" noChangeShapeType="1" noTextEdit="1"/>
              </p:cNvSpPr>
              <p:nvPr/>
            </p:nvSpPr>
            <p:spPr>
              <a:xfrm>
                <a:off x="783765" y="1689100"/>
                <a:ext cx="10756900" cy="3139321"/>
              </a:xfrm>
              <a:prstGeom prst="rect">
                <a:avLst/>
              </a:prstGeom>
              <a:blipFill>
                <a:blip r:embed="rId4"/>
                <a:stretch>
                  <a:fillRect l="-510" t="-971" r="-964" b="-213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93432F2-3D0F-4241-BD9A-CEFC27C30770}"/>
              </a:ext>
            </a:extLst>
          </p:cNvPr>
          <p:cNvPicPr>
            <a:picLocks noChangeAspect="1"/>
          </p:cNvPicPr>
          <p:nvPr/>
        </p:nvPicPr>
        <p:blipFill>
          <a:blip r:embed="rId5"/>
          <a:stretch>
            <a:fillRect/>
          </a:stretch>
        </p:blipFill>
        <p:spPr>
          <a:xfrm>
            <a:off x="6629942" y="2493316"/>
            <a:ext cx="1743927" cy="1215083"/>
          </a:xfrm>
          <a:prstGeom prst="rect">
            <a:avLst/>
          </a:prstGeom>
        </p:spPr>
      </p:pic>
      <p:pic>
        <p:nvPicPr>
          <p:cNvPr id="10" name="图片 9">
            <a:extLst>
              <a:ext uri="{FF2B5EF4-FFF2-40B4-BE49-F238E27FC236}">
                <a16:creationId xmlns:a16="http://schemas.microsoft.com/office/drawing/2014/main" id="{BE069D9D-40E1-42FE-A801-38AFDDE6BA38}"/>
              </a:ext>
            </a:extLst>
          </p:cNvPr>
          <p:cNvPicPr>
            <a:picLocks noChangeAspect="1"/>
          </p:cNvPicPr>
          <p:nvPr/>
        </p:nvPicPr>
        <p:blipFill>
          <a:blip r:embed="rId6"/>
          <a:stretch>
            <a:fillRect/>
          </a:stretch>
        </p:blipFill>
        <p:spPr>
          <a:xfrm>
            <a:off x="8610600" y="2383411"/>
            <a:ext cx="746067" cy="1434891"/>
          </a:xfrm>
          <a:prstGeom prst="rect">
            <a:avLst/>
          </a:prstGeom>
        </p:spPr>
      </p:pic>
      <p:pic>
        <p:nvPicPr>
          <p:cNvPr id="14" name="图片 13">
            <a:extLst>
              <a:ext uri="{FF2B5EF4-FFF2-40B4-BE49-F238E27FC236}">
                <a16:creationId xmlns:a16="http://schemas.microsoft.com/office/drawing/2014/main" id="{408CE909-28A2-406A-9ACA-98C13A349591}"/>
              </a:ext>
            </a:extLst>
          </p:cNvPr>
          <p:cNvPicPr>
            <a:picLocks noChangeAspect="1"/>
          </p:cNvPicPr>
          <p:nvPr/>
        </p:nvPicPr>
        <p:blipFill>
          <a:blip r:embed="rId7"/>
          <a:stretch>
            <a:fillRect/>
          </a:stretch>
        </p:blipFill>
        <p:spPr>
          <a:xfrm>
            <a:off x="6525515" y="4679907"/>
            <a:ext cx="3402102" cy="1905460"/>
          </a:xfrm>
          <a:prstGeom prst="rect">
            <a:avLst/>
          </a:prstGeom>
        </p:spPr>
      </p:pic>
      <p:sp>
        <p:nvSpPr>
          <p:cNvPr id="13" name="文本框 12">
            <a:extLst>
              <a:ext uri="{FF2B5EF4-FFF2-40B4-BE49-F238E27FC236}">
                <a16:creationId xmlns:a16="http://schemas.microsoft.com/office/drawing/2014/main" id="{021FA76D-4F40-471A-AFCE-3F62BCC15DED}"/>
              </a:ext>
            </a:extLst>
          </p:cNvPr>
          <p:cNvSpPr txBox="1"/>
          <p:nvPr/>
        </p:nvSpPr>
        <p:spPr>
          <a:xfrm>
            <a:off x="635279" y="1205021"/>
            <a:ext cx="8348354" cy="523220"/>
          </a:xfrm>
          <a:prstGeom prst="rect">
            <a:avLst/>
          </a:prstGeom>
          <a:noFill/>
        </p:spPr>
        <p:txBody>
          <a:bodyPr wrap="square" rtlCol="0">
            <a:spAutoFit/>
          </a:bodyPr>
          <a:lstStyle/>
          <a:p>
            <a:pPr latinLnBrk="1">
              <a:buFont typeface="Arial" panose="020B0604020202020204" pitchFamily="34" charset="0"/>
              <a:buChar char="•"/>
            </a:pPr>
            <a:r>
              <a:rPr lang="en-US" altLang="zh-CN" sz="2800" b="1" dirty="0">
                <a:solidFill>
                  <a:srgbClr val="666666"/>
                </a:solidFill>
                <a:cs typeface="+mn-ea"/>
                <a:sym typeface="+mn-lt"/>
              </a:rPr>
              <a:t>Detailed kinematic fitting correction process</a:t>
            </a:r>
          </a:p>
        </p:txBody>
      </p:sp>
    </p:spTree>
    <p:extLst>
      <p:ext uri="{BB962C8B-B14F-4D97-AF65-F5344CB8AC3E}">
        <p14:creationId xmlns:p14="http://schemas.microsoft.com/office/powerpoint/2010/main" val="2062698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4781" y="-133555"/>
            <a:ext cx="6347278"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Systematic Uncertainties</a:t>
            </a: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grpSp>
        <p:nvGrpSpPr>
          <p:cNvPr id="2" name="组合 1">
            <a:extLst>
              <a:ext uri="{FF2B5EF4-FFF2-40B4-BE49-F238E27FC236}">
                <a16:creationId xmlns:a16="http://schemas.microsoft.com/office/drawing/2014/main" id="{6CC07C5E-3CED-458A-AC9D-B7F39408B427}"/>
              </a:ext>
            </a:extLst>
          </p:cNvPr>
          <p:cNvGrpSpPr/>
          <p:nvPr/>
        </p:nvGrpSpPr>
        <p:grpSpPr>
          <a:xfrm>
            <a:off x="439119" y="5123998"/>
            <a:ext cx="9880462" cy="1677845"/>
            <a:chOff x="304339" y="1765026"/>
            <a:chExt cx="10692212" cy="1855477"/>
          </a:xfrm>
        </p:grpSpPr>
        <p:pic>
          <p:nvPicPr>
            <p:cNvPr id="13" name="图片 12">
              <a:extLst>
                <a:ext uri="{FF2B5EF4-FFF2-40B4-BE49-F238E27FC236}">
                  <a16:creationId xmlns:a16="http://schemas.microsoft.com/office/drawing/2014/main" id="{DB7A4DAE-40D4-42B6-80A5-E5865A1F2133}"/>
                </a:ext>
              </a:extLst>
            </p:cNvPr>
            <p:cNvPicPr>
              <a:picLocks noChangeAspect="1"/>
            </p:cNvPicPr>
            <p:nvPr/>
          </p:nvPicPr>
          <p:blipFill>
            <a:blip r:embed="rId3"/>
            <a:stretch>
              <a:fillRect/>
            </a:stretch>
          </p:blipFill>
          <p:spPr>
            <a:xfrm>
              <a:off x="452407" y="1810340"/>
              <a:ext cx="2312360" cy="1698433"/>
            </a:xfrm>
            <a:prstGeom prst="rect">
              <a:avLst/>
            </a:prstGeom>
          </p:spPr>
        </p:pic>
        <p:pic>
          <p:nvPicPr>
            <p:cNvPr id="14" name="图片 13">
              <a:extLst>
                <a:ext uri="{FF2B5EF4-FFF2-40B4-BE49-F238E27FC236}">
                  <a16:creationId xmlns:a16="http://schemas.microsoft.com/office/drawing/2014/main" id="{11142C13-C734-4CB3-8555-608AA9C491DD}"/>
                </a:ext>
              </a:extLst>
            </p:cNvPr>
            <p:cNvPicPr>
              <a:picLocks noChangeAspect="1"/>
            </p:cNvPicPr>
            <p:nvPr/>
          </p:nvPicPr>
          <p:blipFill>
            <a:blip r:embed="rId4"/>
            <a:stretch>
              <a:fillRect/>
            </a:stretch>
          </p:blipFill>
          <p:spPr>
            <a:xfrm>
              <a:off x="2873872" y="1796898"/>
              <a:ext cx="2386210" cy="1725317"/>
            </a:xfrm>
            <a:prstGeom prst="rect">
              <a:avLst/>
            </a:prstGeom>
          </p:spPr>
        </p:pic>
        <p:pic>
          <p:nvPicPr>
            <p:cNvPr id="21" name="图片 20">
              <a:extLst>
                <a:ext uri="{FF2B5EF4-FFF2-40B4-BE49-F238E27FC236}">
                  <a16:creationId xmlns:a16="http://schemas.microsoft.com/office/drawing/2014/main" id="{99DFFAD4-E746-4708-A59B-4585991A57DA}"/>
                </a:ext>
              </a:extLst>
            </p:cNvPr>
            <p:cNvPicPr>
              <a:picLocks noChangeAspect="1"/>
            </p:cNvPicPr>
            <p:nvPr/>
          </p:nvPicPr>
          <p:blipFill>
            <a:blip r:embed="rId5"/>
            <a:stretch>
              <a:fillRect/>
            </a:stretch>
          </p:blipFill>
          <p:spPr>
            <a:xfrm>
              <a:off x="5276542" y="1765026"/>
              <a:ext cx="2533710" cy="1855477"/>
            </a:xfrm>
            <a:prstGeom prst="rect">
              <a:avLst/>
            </a:prstGeom>
          </p:spPr>
        </p:pic>
        <p:pic>
          <p:nvPicPr>
            <p:cNvPr id="22" name="图片 21">
              <a:extLst>
                <a:ext uri="{FF2B5EF4-FFF2-40B4-BE49-F238E27FC236}">
                  <a16:creationId xmlns:a16="http://schemas.microsoft.com/office/drawing/2014/main" id="{DA869986-CEA7-484F-A9E8-5989461B71C3}"/>
                </a:ext>
              </a:extLst>
            </p:cNvPr>
            <p:cNvPicPr>
              <a:picLocks noChangeAspect="1"/>
            </p:cNvPicPr>
            <p:nvPr/>
          </p:nvPicPr>
          <p:blipFill>
            <a:blip r:embed="rId6"/>
            <a:stretch>
              <a:fillRect/>
            </a:stretch>
          </p:blipFill>
          <p:spPr>
            <a:xfrm>
              <a:off x="8273682" y="1765026"/>
              <a:ext cx="2526086" cy="1813600"/>
            </a:xfrm>
            <a:prstGeom prst="rect">
              <a:avLst/>
            </a:prstGeom>
          </p:spPr>
        </p:pic>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6F702057-2239-4DAE-8A4A-901AB861E168}"/>
                    </a:ext>
                  </a:extLst>
                </p:cNvPr>
                <p:cNvSpPr/>
                <p:nvPr/>
              </p:nvSpPr>
              <p:spPr>
                <a:xfrm>
                  <a:off x="3413255" y="2052248"/>
                  <a:ext cx="54476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solidFill>
                                  <a:srgbClr val="FF0000"/>
                                </a:solidFill>
                                <a:latin typeface="Cambria Math" panose="02040503050406030204" pitchFamily="18" charset="0"/>
                                <a:cs typeface="+mn-ea"/>
                                <a:sym typeface="+mn-lt"/>
                              </a:rPr>
                            </m:ctrlPr>
                          </m:sSubPr>
                          <m:e>
                            <m:r>
                              <a:rPr lang="en-US" altLang="zh-CN" sz="1400">
                                <a:solidFill>
                                  <a:srgbClr val="FF0000"/>
                                </a:solidFill>
                                <a:latin typeface="Cambria Math" panose="02040503050406030204" pitchFamily="18" charset="0"/>
                                <a:cs typeface="+mn-ea"/>
                                <a:sym typeface="+mn-lt"/>
                              </a:rPr>
                              <m:t> </m:t>
                            </m:r>
                            <m:r>
                              <a:rPr lang="el-GR" altLang="zh-CN" sz="1400">
                                <a:solidFill>
                                  <a:srgbClr val="FF0000"/>
                                </a:solidFill>
                                <a:latin typeface="Cambria Math" panose="02040503050406030204" pitchFamily="18" charset="0"/>
                                <a:cs typeface="+mn-ea"/>
                                <a:sym typeface="+mn-lt"/>
                              </a:rPr>
                              <m:t>𝝌</m:t>
                            </m:r>
                          </m:e>
                          <m:sub>
                            <m:r>
                              <a:rPr lang="en-US" altLang="zh-CN" sz="1400">
                                <a:solidFill>
                                  <a:srgbClr val="FF0000"/>
                                </a:solidFill>
                                <a:latin typeface="Cambria Math" panose="02040503050406030204" pitchFamily="18" charset="0"/>
                                <a:cs typeface="+mn-ea"/>
                                <a:sym typeface="+mn-lt"/>
                              </a:rPr>
                              <m:t>𝒄</m:t>
                            </m:r>
                            <m:r>
                              <a:rPr lang="en-US" altLang="zh-CN" sz="1400">
                                <a:solidFill>
                                  <a:srgbClr val="FF0000"/>
                                </a:solidFill>
                                <a:latin typeface="Cambria Math" panose="02040503050406030204" pitchFamily="18" charset="0"/>
                                <a:cs typeface="+mn-ea"/>
                                <a:sym typeface="+mn-lt"/>
                              </a:rPr>
                              <m:t>𝟎</m:t>
                            </m:r>
                          </m:sub>
                        </m:sSub>
                      </m:oMath>
                    </m:oMathPara>
                  </a14:m>
                  <a:endParaRPr lang="zh-CN" altLang="en-US" dirty="0">
                    <a:cs typeface="+mn-ea"/>
                    <a:sym typeface="+mn-lt"/>
                  </a:endParaRPr>
                </a:p>
              </p:txBody>
            </p:sp>
          </mc:Choice>
          <mc:Fallback xmlns="">
            <p:sp>
              <p:nvSpPr>
                <p:cNvPr id="27" name="矩形 26">
                  <a:extLst>
                    <a:ext uri="{FF2B5EF4-FFF2-40B4-BE49-F238E27FC236}">
                      <a16:creationId xmlns:a16="http://schemas.microsoft.com/office/drawing/2014/main" id="{6F702057-2239-4DAE-8A4A-901AB861E168}"/>
                    </a:ext>
                  </a:extLst>
                </p:cNvPr>
                <p:cNvSpPr>
                  <a:spLocks noRot="1" noChangeAspect="1" noMove="1" noResize="1" noEditPoints="1" noAdjustHandles="1" noChangeArrowheads="1" noChangeShapeType="1" noTextEdit="1"/>
                </p:cNvSpPr>
                <p:nvPr/>
              </p:nvSpPr>
              <p:spPr>
                <a:xfrm>
                  <a:off x="3413255" y="2052248"/>
                  <a:ext cx="544765" cy="307777"/>
                </a:xfrm>
                <a:prstGeom prst="rect">
                  <a:avLst/>
                </a:prstGeom>
                <a:blipFill>
                  <a:blip r:embed="rId7"/>
                  <a:stretch>
                    <a:fillRect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17BEB982-8847-4F31-8837-E7F0E64AD2BE}"/>
                    </a:ext>
                  </a:extLst>
                </p:cNvPr>
                <p:cNvSpPr/>
                <p:nvPr/>
              </p:nvSpPr>
              <p:spPr>
                <a:xfrm>
                  <a:off x="831839" y="2058559"/>
                  <a:ext cx="54476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solidFill>
                                  <a:srgbClr val="FF0000"/>
                                </a:solidFill>
                                <a:latin typeface="Cambria Math" panose="02040503050406030204" pitchFamily="18" charset="0"/>
                                <a:cs typeface="+mn-ea"/>
                                <a:sym typeface="+mn-lt"/>
                              </a:rPr>
                            </m:ctrlPr>
                          </m:sSubPr>
                          <m:e>
                            <m:r>
                              <a:rPr lang="en-US" altLang="zh-CN" sz="1400">
                                <a:solidFill>
                                  <a:srgbClr val="FF0000"/>
                                </a:solidFill>
                                <a:latin typeface="Cambria Math" panose="02040503050406030204" pitchFamily="18" charset="0"/>
                                <a:cs typeface="+mn-ea"/>
                                <a:sym typeface="+mn-lt"/>
                              </a:rPr>
                              <m:t> </m:t>
                            </m:r>
                            <m:r>
                              <a:rPr lang="el-GR" altLang="zh-CN" sz="1400">
                                <a:solidFill>
                                  <a:srgbClr val="FF0000"/>
                                </a:solidFill>
                                <a:latin typeface="Cambria Math" panose="02040503050406030204" pitchFamily="18" charset="0"/>
                                <a:cs typeface="+mn-ea"/>
                                <a:sym typeface="+mn-lt"/>
                              </a:rPr>
                              <m:t>𝝌</m:t>
                            </m:r>
                          </m:e>
                          <m:sub>
                            <m:r>
                              <a:rPr lang="en-US" altLang="zh-CN" sz="1400">
                                <a:solidFill>
                                  <a:srgbClr val="FF0000"/>
                                </a:solidFill>
                                <a:latin typeface="Cambria Math" panose="02040503050406030204" pitchFamily="18" charset="0"/>
                                <a:cs typeface="+mn-ea"/>
                                <a:sym typeface="+mn-lt"/>
                              </a:rPr>
                              <m:t>𝒄</m:t>
                            </m:r>
                            <m:r>
                              <a:rPr lang="en-US" altLang="zh-CN" sz="1400">
                                <a:solidFill>
                                  <a:srgbClr val="FF0000"/>
                                </a:solidFill>
                                <a:latin typeface="Cambria Math" panose="02040503050406030204" pitchFamily="18" charset="0"/>
                                <a:cs typeface="+mn-ea"/>
                                <a:sym typeface="+mn-lt"/>
                              </a:rPr>
                              <m:t>𝟎</m:t>
                            </m:r>
                          </m:sub>
                        </m:sSub>
                      </m:oMath>
                    </m:oMathPara>
                  </a14:m>
                  <a:endParaRPr lang="zh-CN" altLang="en-US" dirty="0">
                    <a:cs typeface="+mn-ea"/>
                    <a:sym typeface="+mn-lt"/>
                  </a:endParaRPr>
                </a:p>
              </p:txBody>
            </p:sp>
          </mc:Choice>
          <mc:Fallback xmlns="">
            <p:sp>
              <p:nvSpPr>
                <p:cNvPr id="29" name="矩形 28">
                  <a:extLst>
                    <a:ext uri="{FF2B5EF4-FFF2-40B4-BE49-F238E27FC236}">
                      <a16:creationId xmlns:a16="http://schemas.microsoft.com/office/drawing/2014/main" id="{17BEB982-8847-4F31-8837-E7F0E64AD2BE}"/>
                    </a:ext>
                  </a:extLst>
                </p:cNvPr>
                <p:cNvSpPr>
                  <a:spLocks noRot="1" noChangeAspect="1" noMove="1" noResize="1" noEditPoints="1" noAdjustHandles="1" noChangeArrowheads="1" noChangeShapeType="1" noTextEdit="1"/>
                </p:cNvSpPr>
                <p:nvPr/>
              </p:nvSpPr>
              <p:spPr>
                <a:xfrm>
                  <a:off x="831839" y="2058559"/>
                  <a:ext cx="544765" cy="307777"/>
                </a:xfrm>
                <a:prstGeom prst="rect">
                  <a:avLst/>
                </a:prstGeom>
                <a:blipFill>
                  <a:blip r:embed="rId7"/>
                  <a:stretch>
                    <a:fillRect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4D068D53-00CB-46E2-AB19-FB25C1F9D12F}"/>
                    </a:ext>
                  </a:extLst>
                </p:cNvPr>
                <p:cNvSpPr/>
                <p:nvPr/>
              </p:nvSpPr>
              <p:spPr>
                <a:xfrm>
                  <a:off x="5968573" y="2057667"/>
                  <a:ext cx="54155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pitchFamily="18" charset="0"/>
                                <a:cs typeface="+mn-ea"/>
                                <a:sym typeface="+mn-lt"/>
                              </a:rPr>
                            </m:ctrlPr>
                          </m:sSubPr>
                          <m:e>
                            <m:r>
                              <a:rPr lang="en-US" altLang="zh-CN" sz="1400">
                                <a:solidFill>
                                  <a:srgbClr val="FF0000"/>
                                </a:solidFill>
                                <a:latin typeface="Cambria Math" panose="02040503050406030204" pitchFamily="18" charset="0"/>
                                <a:cs typeface="+mn-ea"/>
                                <a:sym typeface="+mn-lt"/>
                              </a:rPr>
                              <m:t> </m:t>
                            </m:r>
                            <m:r>
                              <a:rPr lang="el-GR" altLang="zh-CN" sz="1400">
                                <a:solidFill>
                                  <a:srgbClr val="FF0000"/>
                                </a:solidFill>
                                <a:latin typeface="Cambria Math" panose="02040503050406030204" pitchFamily="18" charset="0"/>
                                <a:cs typeface="+mn-ea"/>
                                <a:sym typeface="+mn-lt"/>
                              </a:rPr>
                              <m:t>𝝌</m:t>
                            </m:r>
                          </m:e>
                          <m:sub>
                            <m:r>
                              <a:rPr lang="en-US" altLang="zh-CN" sz="1400">
                                <a:solidFill>
                                  <a:srgbClr val="FF0000"/>
                                </a:solidFill>
                                <a:latin typeface="Cambria Math" panose="02040503050406030204" pitchFamily="18" charset="0"/>
                                <a:cs typeface="+mn-ea"/>
                                <a:sym typeface="+mn-lt"/>
                              </a:rPr>
                              <m:t>𝒄</m:t>
                            </m:r>
                            <m:r>
                              <a:rPr lang="en-US" altLang="zh-CN" sz="1400" b="0" i="1" smtClean="0">
                                <a:solidFill>
                                  <a:srgbClr val="FF0000"/>
                                </a:solidFill>
                                <a:latin typeface="Cambria Math" panose="02040503050406030204" pitchFamily="18" charset="0"/>
                                <a:cs typeface="+mn-ea"/>
                                <a:sym typeface="+mn-lt"/>
                              </a:rPr>
                              <m:t>2</m:t>
                            </m:r>
                          </m:sub>
                        </m:sSub>
                      </m:oMath>
                    </m:oMathPara>
                  </a14:m>
                  <a:endParaRPr lang="zh-CN" altLang="en-US" dirty="0">
                    <a:cs typeface="+mn-ea"/>
                    <a:sym typeface="+mn-lt"/>
                  </a:endParaRPr>
                </a:p>
              </p:txBody>
            </p:sp>
          </mc:Choice>
          <mc:Fallback xmlns="">
            <p:sp>
              <p:nvSpPr>
                <p:cNvPr id="31" name="矩形 30">
                  <a:extLst>
                    <a:ext uri="{FF2B5EF4-FFF2-40B4-BE49-F238E27FC236}">
                      <a16:creationId xmlns:a16="http://schemas.microsoft.com/office/drawing/2014/main" id="{4D068D53-00CB-46E2-AB19-FB25C1F9D12F}"/>
                    </a:ext>
                  </a:extLst>
                </p:cNvPr>
                <p:cNvSpPr>
                  <a:spLocks noRot="1" noChangeAspect="1" noMove="1" noResize="1" noEditPoints="1" noAdjustHandles="1" noChangeArrowheads="1" noChangeShapeType="1" noTextEdit="1"/>
                </p:cNvSpPr>
                <p:nvPr/>
              </p:nvSpPr>
              <p:spPr>
                <a:xfrm>
                  <a:off x="5968573" y="2057667"/>
                  <a:ext cx="541559" cy="307777"/>
                </a:xfrm>
                <a:prstGeom prst="rect">
                  <a:avLst/>
                </a:prstGeom>
                <a:blipFill>
                  <a:blip r:embed="rId8"/>
                  <a:stretch>
                    <a:fillRect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F730172-B5E5-4D9E-A29C-FF4203AB1FA1}"/>
                    </a:ext>
                  </a:extLst>
                </p:cNvPr>
                <p:cNvSpPr/>
                <p:nvPr/>
              </p:nvSpPr>
              <p:spPr>
                <a:xfrm>
                  <a:off x="8877517" y="2108633"/>
                  <a:ext cx="54155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solidFill>
                                  <a:srgbClr val="FF0000"/>
                                </a:solidFill>
                                <a:latin typeface="Cambria Math" panose="02040503050406030204" pitchFamily="18" charset="0"/>
                                <a:cs typeface="+mn-ea"/>
                                <a:sym typeface="+mn-lt"/>
                              </a:rPr>
                            </m:ctrlPr>
                          </m:sSubPr>
                          <m:e>
                            <m:r>
                              <a:rPr lang="en-US" altLang="zh-CN" sz="1400">
                                <a:solidFill>
                                  <a:srgbClr val="FF0000"/>
                                </a:solidFill>
                                <a:latin typeface="Cambria Math" panose="02040503050406030204" pitchFamily="18" charset="0"/>
                                <a:cs typeface="+mn-ea"/>
                                <a:sym typeface="+mn-lt"/>
                              </a:rPr>
                              <m:t> </m:t>
                            </m:r>
                            <m:r>
                              <a:rPr lang="el-GR" altLang="zh-CN" sz="1400">
                                <a:solidFill>
                                  <a:srgbClr val="FF0000"/>
                                </a:solidFill>
                                <a:latin typeface="Cambria Math" panose="02040503050406030204" pitchFamily="18" charset="0"/>
                                <a:cs typeface="+mn-ea"/>
                                <a:sym typeface="+mn-lt"/>
                              </a:rPr>
                              <m:t>𝝌</m:t>
                            </m:r>
                          </m:e>
                          <m:sub>
                            <m:r>
                              <a:rPr lang="en-US" altLang="zh-CN" sz="1400">
                                <a:solidFill>
                                  <a:srgbClr val="FF0000"/>
                                </a:solidFill>
                                <a:latin typeface="Cambria Math" panose="02040503050406030204" pitchFamily="18" charset="0"/>
                                <a:cs typeface="+mn-ea"/>
                                <a:sym typeface="+mn-lt"/>
                              </a:rPr>
                              <m:t>𝒄</m:t>
                            </m:r>
                            <m:r>
                              <a:rPr lang="en-US" altLang="zh-CN" sz="1400" i="1">
                                <a:solidFill>
                                  <a:srgbClr val="FF0000"/>
                                </a:solidFill>
                                <a:latin typeface="Cambria Math" panose="02040503050406030204" pitchFamily="18" charset="0"/>
                                <a:cs typeface="+mn-ea"/>
                                <a:sym typeface="+mn-lt"/>
                              </a:rPr>
                              <m:t>2</m:t>
                            </m:r>
                          </m:sub>
                        </m:sSub>
                      </m:oMath>
                    </m:oMathPara>
                  </a14:m>
                  <a:endParaRPr lang="zh-CN" altLang="en-US" dirty="0">
                    <a:cs typeface="+mn-ea"/>
                    <a:sym typeface="+mn-lt"/>
                  </a:endParaRPr>
                </a:p>
              </p:txBody>
            </p:sp>
          </mc:Choice>
          <mc:Fallback xmlns="">
            <p:sp>
              <p:nvSpPr>
                <p:cNvPr id="32" name="矩形 31">
                  <a:extLst>
                    <a:ext uri="{FF2B5EF4-FFF2-40B4-BE49-F238E27FC236}">
                      <a16:creationId xmlns:a16="http://schemas.microsoft.com/office/drawing/2014/main" id="{9F730172-B5E5-4D9E-A29C-FF4203AB1FA1}"/>
                    </a:ext>
                  </a:extLst>
                </p:cNvPr>
                <p:cNvSpPr>
                  <a:spLocks noRot="1" noChangeAspect="1" noMove="1" noResize="1" noEditPoints="1" noAdjustHandles="1" noChangeArrowheads="1" noChangeShapeType="1" noTextEdit="1"/>
                </p:cNvSpPr>
                <p:nvPr/>
              </p:nvSpPr>
              <p:spPr>
                <a:xfrm>
                  <a:off x="8877517" y="2108633"/>
                  <a:ext cx="541559" cy="307777"/>
                </a:xfrm>
                <a:prstGeom prst="rect">
                  <a:avLst/>
                </a:prstGeom>
                <a:blipFill>
                  <a:blip r:embed="rId8"/>
                  <a:stretch>
                    <a:fillRect b="-15556"/>
                  </a:stretch>
                </a:blipFill>
              </p:spPr>
              <p:txBody>
                <a:bodyPr/>
                <a:lstStyle/>
                <a:p>
                  <a:r>
                    <a:rPr lang="zh-CN" altLang="en-US">
                      <a:noFill/>
                    </a:rPr>
                    <a:t> </a:t>
                  </a:r>
                </a:p>
              </p:txBody>
            </p:sp>
          </mc:Fallback>
        </mc:AlternateContent>
        <p:sp>
          <p:nvSpPr>
            <p:cNvPr id="37" name="矩形 36">
              <a:extLst>
                <a:ext uri="{FF2B5EF4-FFF2-40B4-BE49-F238E27FC236}">
                  <a16:creationId xmlns:a16="http://schemas.microsoft.com/office/drawing/2014/main" id="{762E2951-DA30-4115-B1B4-9A3D3C07F8BC}"/>
                </a:ext>
              </a:extLst>
            </p:cNvPr>
            <p:cNvSpPr/>
            <p:nvPr/>
          </p:nvSpPr>
          <p:spPr>
            <a:xfrm>
              <a:off x="304339" y="1804333"/>
              <a:ext cx="10692212" cy="17960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E041984C-3112-4A93-8C00-4421C0AB5555}"/>
                  </a:ext>
                </a:extLst>
              </p:cNvPr>
              <p:cNvSpPr/>
              <p:nvPr/>
            </p:nvSpPr>
            <p:spPr>
              <a:xfrm>
                <a:off x="247969" y="650093"/>
                <a:ext cx="11498430" cy="1200329"/>
              </a:xfrm>
              <a:prstGeom prst="rect">
                <a:avLst/>
              </a:prstGeom>
            </p:spPr>
            <p:txBody>
              <a:bodyPr wrap="square">
                <a:spAutoFit/>
              </a:bodyPr>
              <a:lstStyle/>
              <a:p>
                <a:pPr marL="285750" indent="-285750">
                  <a:buFont typeface="Wingdings" panose="05000000000000000000" pitchFamily="2" charset="2"/>
                  <a:buChar char="Ø"/>
                </a:pPr>
                <a:r>
                  <a:rPr lang="en-US" altLang="zh-CN" b="1" dirty="0">
                    <a:solidFill>
                      <a:srgbClr val="023054"/>
                    </a:solidFill>
                    <a:cs typeface="+mn-ea"/>
                    <a:sym typeface="+mn-lt"/>
                  </a:rPr>
                  <a:t>Kinematic Fitting</a:t>
                </a:r>
              </a:p>
              <a:p>
                <a:r>
                  <a:rPr lang="en-US" altLang="zh-CN" dirty="0">
                    <a:cs typeface="+mn-ea"/>
                    <a:sym typeface="+mn-lt"/>
                  </a:rPr>
                  <a:t>Choose clear </a:t>
                </a:r>
                <a14:m>
                  <m:oMath xmlns:m="http://schemas.openxmlformats.org/officeDocument/2006/math">
                    <m:sSup>
                      <m:sSupPr>
                        <m:ctrlPr>
                          <a:rPr lang="en-US" altLang="zh-CN" i="1">
                            <a:latin typeface="Cambria Math" panose="02040503050406030204" pitchFamily="18" charset="0"/>
                            <a:cs typeface="+mn-ea"/>
                            <a:sym typeface="+mn-lt"/>
                          </a:rPr>
                        </m:ctrlPr>
                      </m:sSupPr>
                      <m:e>
                        <m:r>
                          <a:rPr lang="zh-CN" altLang="en-US" b="0" i="1">
                            <a:latin typeface="Cambria Math" panose="02040503050406030204" pitchFamily="18" charset="0"/>
                            <a:cs typeface="+mn-ea"/>
                            <a:sym typeface="+mn-lt"/>
                          </a:rPr>
                          <m:t>𝜋</m:t>
                        </m:r>
                      </m:e>
                      <m:sup>
                        <m:r>
                          <a:rPr lang="en-US" altLang="zh-CN" b="0" i="1">
                            <a:latin typeface="Cambria Math" panose="02040503050406030204" pitchFamily="18" charset="0"/>
                            <a:cs typeface="+mn-ea"/>
                            <a:sym typeface="+mn-lt"/>
                          </a:rPr>
                          <m:t>+</m:t>
                        </m:r>
                      </m:sup>
                    </m:sSup>
                  </m:oMath>
                </a14:m>
                <a:r>
                  <a:rPr lang="en-US" altLang="zh-CN" dirty="0">
                    <a:cs typeface="+mn-ea"/>
                    <a:sym typeface="+mn-lt"/>
                  </a:rPr>
                  <a:t> </a:t>
                </a:r>
                <a14:m>
                  <m:oMath xmlns:m="http://schemas.openxmlformats.org/officeDocument/2006/math">
                    <m:sSup>
                      <m:sSupPr>
                        <m:ctrlPr>
                          <a:rPr lang="en-US" altLang="zh-CN" i="1">
                            <a:latin typeface="Cambria Math" panose="02040503050406030204" pitchFamily="18" charset="0"/>
                            <a:cs typeface="+mn-ea"/>
                            <a:sym typeface="+mn-lt"/>
                          </a:rPr>
                        </m:ctrlPr>
                      </m:sSupPr>
                      <m:e>
                        <m:r>
                          <a:rPr lang="zh-CN" altLang="en-US" b="0" i="1">
                            <a:latin typeface="Cambria Math" panose="02040503050406030204" pitchFamily="18" charset="0"/>
                            <a:cs typeface="+mn-ea"/>
                            <a:sym typeface="+mn-lt"/>
                          </a:rPr>
                          <m:t>𝜋</m:t>
                        </m:r>
                      </m:e>
                      <m:sup>
                        <m:r>
                          <a:rPr lang="en-US" altLang="zh-CN" b="0" i="1">
                            <a:latin typeface="Cambria Math" panose="02040503050406030204" pitchFamily="18" charset="0"/>
                            <a:cs typeface="+mn-ea"/>
                            <a:sym typeface="+mn-lt"/>
                          </a:rPr>
                          <m:t>−</m:t>
                        </m:r>
                      </m:sup>
                    </m:sSup>
                  </m:oMath>
                </a14:m>
                <a:r>
                  <a:rPr lang="en-US" altLang="zh-CN" dirty="0">
                    <a:cs typeface="+mn-ea"/>
                    <a:sym typeface="+mn-lt"/>
                  </a:rPr>
                  <a:t>and </a:t>
                </a:r>
                <a14:m>
                  <m:oMath xmlns:m="http://schemas.openxmlformats.org/officeDocument/2006/math">
                    <m:sSup>
                      <m:sSupPr>
                        <m:ctrlPr>
                          <a:rPr lang="en-US" altLang="zh-CN" b="0" i="1" dirty="0" smtClean="0">
                            <a:latin typeface="Cambria Math" panose="02040503050406030204" pitchFamily="18" charset="0"/>
                            <a:cs typeface="+mn-ea"/>
                            <a:sym typeface="+mn-lt"/>
                          </a:rPr>
                        </m:ctrlPr>
                      </m:sSupPr>
                      <m:e>
                        <m:r>
                          <a:rPr lang="en-US" altLang="zh-CN" i="1" dirty="0" smtClean="0">
                            <a:latin typeface="Cambria Math" panose="02040503050406030204" pitchFamily="18" charset="0"/>
                            <a:cs typeface="+mn-ea"/>
                            <a:sym typeface="+mn-lt"/>
                          </a:rPr>
                          <m:t>𝐾</m:t>
                        </m:r>
                      </m:e>
                      <m:sup>
                        <m:r>
                          <a:rPr lang="en-US" altLang="zh-CN" b="0" i="1" dirty="0" smtClean="0">
                            <a:latin typeface="Cambria Math" panose="02040503050406030204" pitchFamily="18" charset="0"/>
                            <a:cs typeface="+mn-ea"/>
                            <a:sym typeface="+mn-lt"/>
                          </a:rPr>
                          <m:t>+</m:t>
                        </m:r>
                      </m:sup>
                    </m:sSup>
                    <m:sSup>
                      <m:sSupPr>
                        <m:ctrlPr>
                          <a:rPr lang="en-US" altLang="zh-CN" b="0" i="1" dirty="0" smtClean="0">
                            <a:latin typeface="Cambria Math" panose="02040503050406030204" pitchFamily="18" charset="0"/>
                            <a:cs typeface="+mn-ea"/>
                            <a:sym typeface="+mn-lt"/>
                          </a:rPr>
                        </m:ctrlPr>
                      </m:sSupPr>
                      <m:e>
                        <m:r>
                          <a:rPr lang="en-US" altLang="zh-CN" i="1" dirty="0" smtClean="0">
                            <a:latin typeface="Cambria Math" panose="02040503050406030204" pitchFamily="18" charset="0"/>
                            <a:cs typeface="+mn-ea"/>
                            <a:sym typeface="+mn-lt"/>
                          </a:rPr>
                          <m:t>𝐾</m:t>
                        </m:r>
                      </m:e>
                      <m:sup>
                        <m:r>
                          <a:rPr lang="en-US" altLang="zh-CN" b="0" i="1" dirty="0" smtClean="0">
                            <a:latin typeface="Cambria Math" panose="02040503050406030204" pitchFamily="18" charset="0"/>
                            <a:cs typeface="+mn-ea"/>
                            <a:sym typeface="+mn-lt"/>
                          </a:rPr>
                          <m:t>−</m:t>
                        </m:r>
                      </m:sup>
                    </m:sSup>
                  </m:oMath>
                </a14:m>
                <a:r>
                  <a:rPr lang="en-US" altLang="zh-CN" dirty="0">
                    <a:cs typeface="+mn-ea"/>
                    <a:sym typeface="+mn-lt"/>
                  </a:rPr>
                  <a:t>sample with 98% purity.</a:t>
                </a:r>
              </a:p>
              <a:p>
                <a:r>
                  <a:rPr lang="en-US" altLang="zh-CN" dirty="0">
                    <a:cs typeface="+mn-ea"/>
                    <a:sym typeface="+mn-lt"/>
                  </a:rPr>
                  <a:t>Get the correction factors by comparing the difference between MC and data. </a:t>
                </a:r>
              </a:p>
              <a:p>
                <a:r>
                  <a:rPr lang="en-US" altLang="zh-CN" dirty="0">
                    <a:cs typeface="+mn-ea"/>
                    <a:sym typeface="+mn-lt"/>
                  </a:rPr>
                  <a:t>It was overcorrection for tan</a:t>
                </a:r>
                <a14:m>
                  <m:oMath xmlns:m="http://schemas.openxmlformats.org/officeDocument/2006/math">
                    <m:r>
                      <a:rPr lang="en-US" altLang="zh-CN" i="1">
                        <a:latin typeface="Cambria Math" panose="02040503050406030204" pitchFamily="18" charset="0"/>
                        <a:cs typeface="+mn-ea"/>
                        <a:sym typeface="+mn-lt"/>
                      </a:rPr>
                      <m:t>𝜆</m:t>
                    </m:r>
                    <m:r>
                      <m:rPr>
                        <m:nor/>
                      </m:rPr>
                      <a:rPr lang="en-US" altLang="zh-CN" b="0" i="0" smtClean="0">
                        <a:latin typeface="Cambria Math" panose="02040503050406030204" pitchFamily="18" charset="0"/>
                        <a:cs typeface="+mn-ea"/>
                        <a:sym typeface="+mn-lt"/>
                      </a:rPr>
                      <m:t> </m:t>
                    </m:r>
                    <m:r>
                      <m:rPr>
                        <m:nor/>
                      </m:rPr>
                      <a:rPr lang="en-US" altLang="zh-CN" b="0" i="0" smtClean="0">
                        <a:latin typeface="Cambria Math" panose="02040503050406030204" pitchFamily="18" charset="0"/>
                        <a:cs typeface="+mn-ea"/>
                        <a:sym typeface="+mn-lt"/>
                      </a:rPr>
                      <m:t>a</m:t>
                    </m:r>
                    <m:r>
                      <m:rPr>
                        <m:nor/>
                      </m:rPr>
                      <a:rPr lang="en-US" altLang="zh-CN" dirty="0">
                        <a:cs typeface="+mn-ea"/>
                        <a:sym typeface="+mn-lt"/>
                      </a:rPr>
                      <m:t>fter</m:t>
                    </m:r>
                    <m:r>
                      <m:rPr>
                        <m:nor/>
                      </m:rPr>
                      <a:rPr lang="en-US" altLang="zh-CN" dirty="0">
                        <a:cs typeface="+mn-ea"/>
                        <a:sym typeface="+mn-lt"/>
                      </a:rPr>
                      <m:t> </m:t>
                    </m:r>
                    <m:r>
                      <m:rPr>
                        <m:nor/>
                      </m:rPr>
                      <a:rPr lang="en-US" altLang="zh-CN" dirty="0">
                        <a:cs typeface="+mn-ea"/>
                        <a:sym typeface="+mn-lt"/>
                      </a:rPr>
                      <m:t>correction</m:t>
                    </m:r>
                    <m:r>
                      <m:rPr>
                        <m:nor/>
                      </m:rPr>
                      <a:rPr lang="en-US" altLang="zh-CN" b="0" i="0" dirty="0" smtClean="0">
                        <a:cs typeface="+mn-ea"/>
                        <a:sym typeface="+mn-lt"/>
                      </a:rPr>
                      <m:t>.</m:t>
                    </m:r>
                  </m:oMath>
                </a14:m>
                <a:endParaRPr lang="en-US" altLang="zh-CN" dirty="0">
                  <a:cs typeface="+mn-ea"/>
                  <a:sym typeface="+mn-lt"/>
                </a:endParaRPr>
              </a:p>
            </p:txBody>
          </p:sp>
        </mc:Choice>
        <mc:Fallback xmlns="">
          <p:sp>
            <p:nvSpPr>
              <p:cNvPr id="43" name="矩形 42">
                <a:extLst>
                  <a:ext uri="{FF2B5EF4-FFF2-40B4-BE49-F238E27FC236}">
                    <a16:creationId xmlns:a16="http://schemas.microsoft.com/office/drawing/2014/main" id="{E041984C-3112-4A93-8C00-4421C0AB5555}"/>
                  </a:ext>
                </a:extLst>
              </p:cNvPr>
              <p:cNvSpPr>
                <a:spLocks noRot="1" noChangeAspect="1" noMove="1" noResize="1" noEditPoints="1" noAdjustHandles="1" noChangeArrowheads="1" noChangeShapeType="1" noTextEdit="1"/>
              </p:cNvSpPr>
              <p:nvPr/>
            </p:nvSpPr>
            <p:spPr>
              <a:xfrm>
                <a:off x="247969" y="650093"/>
                <a:ext cx="11498430" cy="1200329"/>
              </a:xfrm>
              <a:prstGeom prst="rect">
                <a:avLst/>
              </a:prstGeom>
              <a:blipFill>
                <a:blip r:embed="rId9"/>
                <a:stretch>
                  <a:fillRect l="-477" t="-3046" b="-7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5DEE5F5-E89E-4BB2-A524-7D6464EDCB8C}"/>
                  </a:ext>
                </a:extLst>
              </p:cNvPr>
              <p:cNvSpPr txBox="1"/>
              <p:nvPr/>
            </p:nvSpPr>
            <p:spPr>
              <a:xfrm>
                <a:off x="11026942" y="2872365"/>
                <a:ext cx="3029998" cy="646331"/>
              </a:xfrm>
              <a:prstGeom prst="rect">
                <a:avLst/>
              </a:prstGeom>
              <a:noFill/>
            </p:spPr>
            <p:txBody>
              <a:bodyPr wrap="square" rtlCol="0">
                <a:spAutoFit/>
              </a:bodyPr>
              <a:lstStyle/>
              <a:p>
                <a14:m>
                  <m:oMath xmlns:m="http://schemas.openxmlformats.org/officeDocument/2006/math">
                    <m:sSup>
                      <m:sSupPr>
                        <m:ctrlPr>
                          <a:rPr lang="en-US" altLang="zh-CN" b="1" i="1" smtClean="0">
                            <a:solidFill>
                              <a:srgbClr val="C00000"/>
                            </a:solidFill>
                            <a:latin typeface="Cambria Math" panose="02040503050406030204" pitchFamily="18" charset="0"/>
                            <a:cs typeface="+mn-ea"/>
                            <a:sym typeface="+mn-lt"/>
                          </a:rPr>
                        </m:ctrlPr>
                      </m:sSupPr>
                      <m:e>
                        <m:r>
                          <a:rPr lang="en-US" altLang="zh-CN" b="1" i="1">
                            <a:solidFill>
                              <a:srgbClr val="C00000"/>
                            </a:solidFill>
                            <a:latin typeface="Cambria Math" panose="02040503050406030204" pitchFamily="18" charset="0"/>
                            <a:cs typeface="+mn-ea"/>
                            <a:sym typeface="+mn-lt"/>
                          </a:rPr>
                          <m:t>𝑲</m:t>
                        </m:r>
                      </m:e>
                      <m:sup>
                        <m:r>
                          <a:rPr lang="en-US" altLang="zh-CN" b="1" i="1">
                            <a:solidFill>
                              <a:srgbClr val="C00000"/>
                            </a:solidFill>
                            <a:latin typeface="Cambria Math" panose="02040503050406030204" pitchFamily="18" charset="0"/>
                            <a:cs typeface="+mn-ea"/>
                            <a:sym typeface="+mn-lt"/>
                          </a:rPr>
                          <m:t>+</m:t>
                        </m:r>
                      </m:sup>
                    </m:sSup>
                  </m:oMath>
                </a14:m>
                <a:r>
                  <a:rPr lang="en-US" altLang="zh-CN" b="1" dirty="0">
                    <a:solidFill>
                      <a:srgbClr val="C00000"/>
                    </a:solidFill>
                    <a:cs typeface="+mn-ea"/>
                    <a:sym typeface="+mn-lt"/>
                  </a:rPr>
                  <a:t> </a:t>
                </a:r>
                <a14:m>
                  <m:oMath xmlns:m="http://schemas.openxmlformats.org/officeDocument/2006/math">
                    <m:sSup>
                      <m:sSupPr>
                        <m:ctrlPr>
                          <a:rPr lang="en-US" altLang="zh-CN" b="1" i="1">
                            <a:solidFill>
                              <a:srgbClr val="C00000"/>
                            </a:solidFill>
                            <a:latin typeface="Cambria Math" panose="02040503050406030204" pitchFamily="18" charset="0"/>
                            <a:cs typeface="+mn-ea"/>
                            <a:sym typeface="+mn-lt"/>
                          </a:rPr>
                        </m:ctrlPr>
                      </m:sSupPr>
                      <m:e>
                        <m:r>
                          <a:rPr lang="en-US" altLang="zh-CN" b="1" i="1">
                            <a:solidFill>
                              <a:srgbClr val="C00000"/>
                            </a:solidFill>
                            <a:latin typeface="Cambria Math" panose="02040503050406030204" pitchFamily="18" charset="0"/>
                            <a:cs typeface="+mn-ea"/>
                            <a:sym typeface="+mn-lt"/>
                          </a:rPr>
                          <m:t>𝑲</m:t>
                        </m:r>
                      </m:e>
                      <m:sup>
                        <m:r>
                          <a:rPr lang="en-US" altLang="zh-CN" b="1" i="1">
                            <a:solidFill>
                              <a:srgbClr val="C00000"/>
                            </a:solidFill>
                            <a:latin typeface="Cambria Math" panose="02040503050406030204" pitchFamily="18" charset="0"/>
                            <a:cs typeface="+mn-ea"/>
                            <a:sym typeface="+mn-lt"/>
                          </a:rPr>
                          <m:t>−</m:t>
                        </m:r>
                      </m:sup>
                    </m:sSup>
                  </m:oMath>
                </a14:m>
                <a:endParaRPr lang="en-US" altLang="zh-CN" b="1" dirty="0">
                  <a:solidFill>
                    <a:srgbClr val="C00000"/>
                  </a:solidFill>
                  <a:cs typeface="+mn-ea"/>
                  <a:sym typeface="+mn-lt"/>
                </a:endParaRPr>
              </a:p>
              <a:p>
                <a:r>
                  <a:rPr lang="en-US" altLang="zh-CN" b="1" dirty="0">
                    <a:solidFill>
                      <a:srgbClr val="C00000"/>
                    </a:solidFill>
                    <a:cs typeface="+mn-ea"/>
                    <a:sym typeface="+mn-lt"/>
                  </a:rPr>
                  <a:t>channel</a:t>
                </a:r>
                <a:endParaRPr lang="zh-CN" altLang="en-US" dirty="0">
                  <a:solidFill>
                    <a:srgbClr val="C00000"/>
                  </a:solidFill>
                  <a:cs typeface="+mn-ea"/>
                  <a:sym typeface="+mn-lt"/>
                </a:endParaRPr>
              </a:p>
            </p:txBody>
          </p:sp>
        </mc:Choice>
        <mc:Fallback xmlns="">
          <p:sp>
            <p:nvSpPr>
              <p:cNvPr id="8" name="文本框 7">
                <a:extLst>
                  <a:ext uri="{FF2B5EF4-FFF2-40B4-BE49-F238E27FC236}">
                    <a16:creationId xmlns:a16="http://schemas.microsoft.com/office/drawing/2014/main" id="{65DEE5F5-E89E-4BB2-A524-7D6464EDCB8C}"/>
                  </a:ext>
                </a:extLst>
              </p:cNvPr>
              <p:cNvSpPr txBox="1">
                <a:spLocks noRot="1" noChangeAspect="1" noMove="1" noResize="1" noEditPoints="1" noAdjustHandles="1" noChangeArrowheads="1" noChangeShapeType="1" noTextEdit="1"/>
              </p:cNvSpPr>
              <p:nvPr/>
            </p:nvSpPr>
            <p:spPr>
              <a:xfrm>
                <a:off x="11026942" y="2872365"/>
                <a:ext cx="3029998" cy="646331"/>
              </a:xfrm>
              <a:prstGeom prst="rect">
                <a:avLst/>
              </a:prstGeom>
              <a:blipFill>
                <a:blip r:embed="rId10"/>
                <a:stretch>
                  <a:fillRect l="-1811" b="-14151"/>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344ED548-59DA-4D63-A3F3-6E6B241C263D}"/>
              </a:ext>
            </a:extLst>
          </p:cNvPr>
          <p:cNvGrpSpPr/>
          <p:nvPr/>
        </p:nvGrpSpPr>
        <p:grpSpPr>
          <a:xfrm>
            <a:off x="333870" y="1689729"/>
            <a:ext cx="9772907" cy="3436834"/>
            <a:chOff x="104048" y="1038796"/>
            <a:chExt cx="10641541" cy="3819204"/>
          </a:xfrm>
        </p:grpSpPr>
        <p:pic>
          <p:nvPicPr>
            <p:cNvPr id="34" name="图片 33">
              <a:extLst>
                <a:ext uri="{FF2B5EF4-FFF2-40B4-BE49-F238E27FC236}">
                  <a16:creationId xmlns:a16="http://schemas.microsoft.com/office/drawing/2014/main" id="{2C698837-5A06-428D-ACF3-CB3A999A863A}"/>
                </a:ext>
              </a:extLst>
            </p:cNvPr>
            <p:cNvPicPr>
              <a:picLocks noChangeAspect="1"/>
            </p:cNvPicPr>
            <p:nvPr/>
          </p:nvPicPr>
          <p:blipFill>
            <a:blip r:embed="rId11"/>
            <a:stretch>
              <a:fillRect/>
            </a:stretch>
          </p:blipFill>
          <p:spPr>
            <a:xfrm>
              <a:off x="2744651" y="3071247"/>
              <a:ext cx="2466400" cy="1744212"/>
            </a:xfrm>
            <a:prstGeom prst="rect">
              <a:avLst/>
            </a:prstGeom>
          </p:spPr>
        </p:pic>
        <p:pic>
          <p:nvPicPr>
            <p:cNvPr id="35" name="图片 34">
              <a:extLst>
                <a:ext uri="{FF2B5EF4-FFF2-40B4-BE49-F238E27FC236}">
                  <a16:creationId xmlns:a16="http://schemas.microsoft.com/office/drawing/2014/main" id="{B0A99297-3A5C-424B-8225-B71F6EB7DAFD}"/>
                </a:ext>
              </a:extLst>
            </p:cNvPr>
            <p:cNvPicPr>
              <a:picLocks noChangeAspect="1"/>
            </p:cNvPicPr>
            <p:nvPr/>
          </p:nvPicPr>
          <p:blipFill>
            <a:blip r:embed="rId12"/>
            <a:stretch>
              <a:fillRect/>
            </a:stretch>
          </p:blipFill>
          <p:spPr>
            <a:xfrm>
              <a:off x="104048" y="2944727"/>
              <a:ext cx="2695652" cy="1913273"/>
            </a:xfrm>
            <a:prstGeom prst="rect">
              <a:avLst/>
            </a:prstGeom>
          </p:spPr>
        </p:pic>
        <p:pic>
          <p:nvPicPr>
            <p:cNvPr id="36" name="图片 35">
              <a:extLst>
                <a:ext uri="{FF2B5EF4-FFF2-40B4-BE49-F238E27FC236}">
                  <a16:creationId xmlns:a16="http://schemas.microsoft.com/office/drawing/2014/main" id="{A2CC1124-E63D-4ED2-A4F1-B49E63DE63FF}"/>
                </a:ext>
              </a:extLst>
            </p:cNvPr>
            <p:cNvPicPr>
              <a:picLocks noChangeAspect="1"/>
            </p:cNvPicPr>
            <p:nvPr/>
          </p:nvPicPr>
          <p:blipFill>
            <a:blip r:embed="rId13"/>
            <a:stretch>
              <a:fillRect/>
            </a:stretch>
          </p:blipFill>
          <p:spPr>
            <a:xfrm>
              <a:off x="2596870" y="1101610"/>
              <a:ext cx="2559132" cy="1913272"/>
            </a:xfrm>
            <a:prstGeom prst="rect">
              <a:avLst/>
            </a:prstGeom>
          </p:spPr>
        </p:pic>
        <p:pic>
          <p:nvPicPr>
            <p:cNvPr id="54" name="图片 53">
              <a:extLst>
                <a:ext uri="{FF2B5EF4-FFF2-40B4-BE49-F238E27FC236}">
                  <a16:creationId xmlns:a16="http://schemas.microsoft.com/office/drawing/2014/main" id="{D25F7320-B4B5-477B-8044-279A8919CA1B}"/>
                </a:ext>
              </a:extLst>
            </p:cNvPr>
            <p:cNvPicPr>
              <a:picLocks noChangeAspect="1"/>
            </p:cNvPicPr>
            <p:nvPr/>
          </p:nvPicPr>
          <p:blipFill>
            <a:blip r:embed="rId14"/>
            <a:stretch>
              <a:fillRect/>
            </a:stretch>
          </p:blipFill>
          <p:spPr>
            <a:xfrm>
              <a:off x="240568" y="1101610"/>
              <a:ext cx="2559132" cy="1786752"/>
            </a:xfrm>
            <a:prstGeom prst="rect">
              <a:avLst/>
            </a:prstGeom>
          </p:spPr>
        </p:pic>
        <p:pic>
          <p:nvPicPr>
            <p:cNvPr id="55" name="图片 54">
              <a:extLst>
                <a:ext uri="{FF2B5EF4-FFF2-40B4-BE49-F238E27FC236}">
                  <a16:creationId xmlns:a16="http://schemas.microsoft.com/office/drawing/2014/main" id="{CA3B2558-A21C-4364-8926-86349A320AD2}"/>
                </a:ext>
              </a:extLst>
            </p:cNvPr>
            <p:cNvPicPr>
              <a:picLocks noChangeAspect="1"/>
            </p:cNvPicPr>
            <p:nvPr/>
          </p:nvPicPr>
          <p:blipFill>
            <a:blip r:embed="rId15"/>
            <a:stretch>
              <a:fillRect/>
            </a:stretch>
          </p:blipFill>
          <p:spPr>
            <a:xfrm>
              <a:off x="5221122" y="1057568"/>
              <a:ext cx="2642049" cy="1877704"/>
            </a:xfrm>
            <a:prstGeom prst="rect">
              <a:avLst/>
            </a:prstGeom>
          </p:spPr>
        </p:pic>
        <p:pic>
          <p:nvPicPr>
            <p:cNvPr id="56" name="图片 55">
              <a:extLst>
                <a:ext uri="{FF2B5EF4-FFF2-40B4-BE49-F238E27FC236}">
                  <a16:creationId xmlns:a16="http://schemas.microsoft.com/office/drawing/2014/main" id="{ADBD2AF6-FD43-4E39-BA91-6B0A067C6A95}"/>
                </a:ext>
              </a:extLst>
            </p:cNvPr>
            <p:cNvPicPr>
              <a:picLocks noChangeAspect="1"/>
            </p:cNvPicPr>
            <p:nvPr/>
          </p:nvPicPr>
          <p:blipFill>
            <a:blip r:embed="rId16"/>
            <a:stretch>
              <a:fillRect/>
            </a:stretch>
          </p:blipFill>
          <p:spPr>
            <a:xfrm>
              <a:off x="8025736" y="1038796"/>
              <a:ext cx="2719853" cy="1976086"/>
            </a:xfrm>
            <a:prstGeom prst="rect">
              <a:avLst/>
            </a:prstGeom>
          </p:spPr>
        </p:pic>
        <p:pic>
          <p:nvPicPr>
            <p:cNvPr id="57" name="图片 56">
              <a:extLst>
                <a:ext uri="{FF2B5EF4-FFF2-40B4-BE49-F238E27FC236}">
                  <a16:creationId xmlns:a16="http://schemas.microsoft.com/office/drawing/2014/main" id="{28591898-D79A-470C-9CF9-21FE5A01DB5B}"/>
                </a:ext>
              </a:extLst>
            </p:cNvPr>
            <p:cNvPicPr>
              <a:picLocks noChangeAspect="1"/>
            </p:cNvPicPr>
            <p:nvPr/>
          </p:nvPicPr>
          <p:blipFill>
            <a:blip r:embed="rId17"/>
            <a:stretch>
              <a:fillRect/>
            </a:stretch>
          </p:blipFill>
          <p:spPr>
            <a:xfrm>
              <a:off x="5328382" y="2921491"/>
              <a:ext cx="2559132" cy="1893968"/>
            </a:xfrm>
            <a:prstGeom prst="rect">
              <a:avLst/>
            </a:prstGeom>
          </p:spPr>
        </p:pic>
        <p:pic>
          <p:nvPicPr>
            <p:cNvPr id="58" name="图片 57">
              <a:extLst>
                <a:ext uri="{FF2B5EF4-FFF2-40B4-BE49-F238E27FC236}">
                  <a16:creationId xmlns:a16="http://schemas.microsoft.com/office/drawing/2014/main" id="{464BC843-C6AE-41A3-9ED5-0AEDC865A2C9}"/>
                </a:ext>
              </a:extLst>
            </p:cNvPr>
            <p:cNvPicPr>
              <a:picLocks noChangeAspect="1"/>
            </p:cNvPicPr>
            <p:nvPr/>
          </p:nvPicPr>
          <p:blipFill>
            <a:blip r:embed="rId18"/>
            <a:stretch>
              <a:fillRect/>
            </a:stretch>
          </p:blipFill>
          <p:spPr>
            <a:xfrm>
              <a:off x="8247072" y="2956348"/>
              <a:ext cx="2491930" cy="1835619"/>
            </a:xfrm>
            <a:prstGeom prst="rect">
              <a:avLst/>
            </a:prstGeom>
          </p:spPr>
        </p:pic>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B78D9643-21B9-44DF-A3BE-B37A1024F84D}"/>
                    </a:ext>
                  </a:extLst>
                </p:cNvPr>
                <p:cNvSpPr/>
                <p:nvPr/>
              </p:nvSpPr>
              <p:spPr>
                <a:xfrm>
                  <a:off x="728871" y="1365743"/>
                  <a:ext cx="54476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59" name="矩形 58">
                  <a:extLst>
                    <a:ext uri="{FF2B5EF4-FFF2-40B4-BE49-F238E27FC236}">
                      <a16:creationId xmlns:a16="http://schemas.microsoft.com/office/drawing/2014/main" id="{B78D9643-21B9-44DF-A3BE-B37A1024F84D}"/>
                    </a:ext>
                  </a:extLst>
                </p:cNvPr>
                <p:cNvSpPr>
                  <a:spLocks noRot="1" noChangeAspect="1" noMove="1" noResize="1" noEditPoints="1" noAdjustHandles="1" noChangeArrowheads="1" noChangeShapeType="1" noTextEdit="1"/>
                </p:cNvSpPr>
                <p:nvPr/>
              </p:nvSpPr>
              <p:spPr>
                <a:xfrm>
                  <a:off x="728871" y="1365743"/>
                  <a:ext cx="544765" cy="307777"/>
                </a:xfrm>
                <a:prstGeom prst="rect">
                  <a:avLst/>
                </a:prstGeom>
                <a:blipFill>
                  <a:blip r:embed="rId19"/>
                  <a:stretch>
                    <a:fillRect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535D048F-224B-483A-A5DF-D270C2933A37}"/>
                    </a:ext>
                  </a:extLst>
                </p:cNvPr>
                <p:cNvSpPr/>
                <p:nvPr/>
              </p:nvSpPr>
              <p:spPr>
                <a:xfrm>
                  <a:off x="664771" y="3288946"/>
                  <a:ext cx="54476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60" name="矩形 59">
                  <a:extLst>
                    <a:ext uri="{FF2B5EF4-FFF2-40B4-BE49-F238E27FC236}">
                      <a16:creationId xmlns:a16="http://schemas.microsoft.com/office/drawing/2014/main" id="{535D048F-224B-483A-A5DF-D270C2933A37}"/>
                    </a:ext>
                  </a:extLst>
                </p:cNvPr>
                <p:cNvSpPr>
                  <a:spLocks noRot="1" noChangeAspect="1" noMove="1" noResize="1" noEditPoints="1" noAdjustHandles="1" noChangeArrowheads="1" noChangeShapeType="1" noTextEdit="1"/>
                </p:cNvSpPr>
                <p:nvPr/>
              </p:nvSpPr>
              <p:spPr>
                <a:xfrm>
                  <a:off x="664771" y="3288946"/>
                  <a:ext cx="544765" cy="307777"/>
                </a:xfrm>
                <a:prstGeom prst="rect">
                  <a:avLst/>
                </a:prstGeom>
                <a:blipFill>
                  <a:blip r:embed="rId19"/>
                  <a:stretch>
                    <a:fillRect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93606551-C2F6-40D0-A89B-0DEDAFFC4352}"/>
                    </a:ext>
                  </a:extLst>
                </p:cNvPr>
                <p:cNvSpPr/>
                <p:nvPr/>
              </p:nvSpPr>
              <p:spPr>
                <a:xfrm>
                  <a:off x="3160703" y="1424471"/>
                  <a:ext cx="54476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61" name="矩形 60">
                  <a:extLst>
                    <a:ext uri="{FF2B5EF4-FFF2-40B4-BE49-F238E27FC236}">
                      <a16:creationId xmlns:a16="http://schemas.microsoft.com/office/drawing/2014/main" id="{93606551-C2F6-40D0-A89B-0DEDAFFC4352}"/>
                    </a:ext>
                  </a:extLst>
                </p:cNvPr>
                <p:cNvSpPr>
                  <a:spLocks noRot="1" noChangeAspect="1" noMove="1" noResize="1" noEditPoints="1" noAdjustHandles="1" noChangeArrowheads="1" noChangeShapeType="1" noTextEdit="1"/>
                </p:cNvSpPr>
                <p:nvPr/>
              </p:nvSpPr>
              <p:spPr>
                <a:xfrm>
                  <a:off x="3160703" y="1424471"/>
                  <a:ext cx="544765" cy="307777"/>
                </a:xfrm>
                <a:prstGeom prst="rect">
                  <a:avLst/>
                </a:prstGeom>
                <a:blipFill>
                  <a:blip r:embed="rId19"/>
                  <a:stretch>
                    <a:fillRect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FD46E211-BAA1-4B22-83DC-B2540C03EF81}"/>
                    </a:ext>
                  </a:extLst>
                </p:cNvPr>
                <p:cNvSpPr/>
                <p:nvPr/>
              </p:nvSpPr>
              <p:spPr>
                <a:xfrm>
                  <a:off x="3294875" y="3337743"/>
                  <a:ext cx="54476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62" name="矩形 61">
                  <a:extLst>
                    <a:ext uri="{FF2B5EF4-FFF2-40B4-BE49-F238E27FC236}">
                      <a16:creationId xmlns:a16="http://schemas.microsoft.com/office/drawing/2014/main" id="{FD46E211-BAA1-4B22-83DC-B2540C03EF81}"/>
                    </a:ext>
                  </a:extLst>
                </p:cNvPr>
                <p:cNvSpPr>
                  <a:spLocks noRot="1" noChangeAspect="1" noMove="1" noResize="1" noEditPoints="1" noAdjustHandles="1" noChangeArrowheads="1" noChangeShapeType="1" noTextEdit="1"/>
                </p:cNvSpPr>
                <p:nvPr/>
              </p:nvSpPr>
              <p:spPr>
                <a:xfrm>
                  <a:off x="3294875" y="3337743"/>
                  <a:ext cx="544765" cy="307777"/>
                </a:xfrm>
                <a:prstGeom prst="rect">
                  <a:avLst/>
                </a:prstGeom>
                <a:blipFill>
                  <a:blip r:embed="rId20"/>
                  <a:stretch>
                    <a:fillRect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84236064-E00D-4C92-972C-4F42C5C781FC}"/>
                    </a:ext>
                  </a:extLst>
                </p:cNvPr>
                <p:cNvSpPr/>
                <p:nvPr/>
              </p:nvSpPr>
              <p:spPr>
                <a:xfrm>
                  <a:off x="8512876" y="1429890"/>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63" name="矩形 62">
                  <a:extLst>
                    <a:ext uri="{FF2B5EF4-FFF2-40B4-BE49-F238E27FC236}">
                      <a16:creationId xmlns:a16="http://schemas.microsoft.com/office/drawing/2014/main" id="{84236064-E00D-4C92-972C-4F42C5C781FC}"/>
                    </a:ext>
                  </a:extLst>
                </p:cNvPr>
                <p:cNvSpPr>
                  <a:spLocks noRot="1" noChangeAspect="1" noMove="1" noResize="1" noEditPoints="1" noAdjustHandles="1" noChangeArrowheads="1" noChangeShapeType="1" noTextEdit="1"/>
                </p:cNvSpPr>
                <p:nvPr/>
              </p:nvSpPr>
              <p:spPr>
                <a:xfrm>
                  <a:off x="8512876" y="1429890"/>
                  <a:ext cx="541559" cy="307777"/>
                </a:xfrm>
                <a:prstGeom prst="rect">
                  <a:avLst/>
                </a:prstGeom>
                <a:blipFill>
                  <a:blip r:embed="rId21"/>
                  <a:stretch>
                    <a:fillRect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609394C4-057F-4F72-9D99-775DBFC31F53}"/>
                    </a:ext>
                  </a:extLst>
                </p:cNvPr>
                <p:cNvSpPr/>
                <p:nvPr/>
              </p:nvSpPr>
              <p:spPr>
                <a:xfrm>
                  <a:off x="8748049" y="3280531"/>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64" name="矩形 63">
                  <a:extLst>
                    <a:ext uri="{FF2B5EF4-FFF2-40B4-BE49-F238E27FC236}">
                      <a16:creationId xmlns:a16="http://schemas.microsoft.com/office/drawing/2014/main" id="{609394C4-057F-4F72-9D99-775DBFC31F53}"/>
                    </a:ext>
                  </a:extLst>
                </p:cNvPr>
                <p:cNvSpPr>
                  <a:spLocks noRot="1" noChangeAspect="1" noMove="1" noResize="1" noEditPoints="1" noAdjustHandles="1" noChangeArrowheads="1" noChangeShapeType="1" noTextEdit="1"/>
                </p:cNvSpPr>
                <p:nvPr/>
              </p:nvSpPr>
              <p:spPr>
                <a:xfrm>
                  <a:off x="8748049" y="3280531"/>
                  <a:ext cx="541559" cy="307777"/>
                </a:xfrm>
                <a:prstGeom prst="rect">
                  <a:avLst/>
                </a:prstGeom>
                <a:blipFill>
                  <a:blip r:embed="rId22"/>
                  <a:stretch>
                    <a:fillRect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33C5EBDA-DD56-46AF-AC0B-42BEF7F166D8}"/>
                    </a:ext>
                  </a:extLst>
                </p:cNvPr>
                <p:cNvSpPr/>
                <p:nvPr/>
              </p:nvSpPr>
              <p:spPr>
                <a:xfrm>
                  <a:off x="5823617" y="1365743"/>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65" name="矩形 64">
                  <a:extLst>
                    <a:ext uri="{FF2B5EF4-FFF2-40B4-BE49-F238E27FC236}">
                      <a16:creationId xmlns:a16="http://schemas.microsoft.com/office/drawing/2014/main" id="{33C5EBDA-DD56-46AF-AC0B-42BEF7F166D8}"/>
                    </a:ext>
                  </a:extLst>
                </p:cNvPr>
                <p:cNvSpPr>
                  <a:spLocks noRot="1" noChangeAspect="1" noMove="1" noResize="1" noEditPoints="1" noAdjustHandles="1" noChangeArrowheads="1" noChangeShapeType="1" noTextEdit="1"/>
                </p:cNvSpPr>
                <p:nvPr/>
              </p:nvSpPr>
              <p:spPr>
                <a:xfrm>
                  <a:off x="5823617" y="1365743"/>
                  <a:ext cx="541559" cy="307777"/>
                </a:xfrm>
                <a:prstGeom prst="rect">
                  <a:avLst/>
                </a:prstGeom>
                <a:blipFill>
                  <a:blip r:embed="rId22"/>
                  <a:stretch>
                    <a:fillRect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F877EEDC-9A11-4221-97C2-6FAE211BF493}"/>
                    </a:ext>
                  </a:extLst>
                </p:cNvPr>
                <p:cNvSpPr/>
                <p:nvPr/>
              </p:nvSpPr>
              <p:spPr>
                <a:xfrm>
                  <a:off x="5825220" y="3275112"/>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66" name="矩形 65">
                  <a:extLst>
                    <a:ext uri="{FF2B5EF4-FFF2-40B4-BE49-F238E27FC236}">
                      <a16:creationId xmlns:a16="http://schemas.microsoft.com/office/drawing/2014/main" id="{F877EEDC-9A11-4221-97C2-6FAE211BF493}"/>
                    </a:ext>
                  </a:extLst>
                </p:cNvPr>
                <p:cNvSpPr>
                  <a:spLocks noRot="1" noChangeAspect="1" noMove="1" noResize="1" noEditPoints="1" noAdjustHandles="1" noChangeArrowheads="1" noChangeShapeType="1" noTextEdit="1"/>
                </p:cNvSpPr>
                <p:nvPr/>
              </p:nvSpPr>
              <p:spPr>
                <a:xfrm>
                  <a:off x="5825220" y="3275112"/>
                  <a:ext cx="541559" cy="307777"/>
                </a:xfrm>
                <a:prstGeom prst="rect">
                  <a:avLst/>
                </a:prstGeom>
                <a:blipFill>
                  <a:blip r:embed="rId23"/>
                  <a:stretch>
                    <a:fillRect b="-13043"/>
                  </a:stretch>
                </a:blipFill>
              </p:spPr>
              <p:txBody>
                <a:bodyPr/>
                <a:lstStyle/>
                <a:p>
                  <a:r>
                    <a:rPr lang="zh-CN" altLang="en-US">
                      <a:noFill/>
                    </a:rPr>
                    <a:t> </a:t>
                  </a:r>
                </a:p>
              </p:txBody>
            </p:sp>
          </mc:Fallback>
        </mc:AlternateContent>
      </p:grpSp>
      <p:sp>
        <p:nvSpPr>
          <p:cNvPr id="44" name="文本框 43">
            <a:extLst>
              <a:ext uri="{FF2B5EF4-FFF2-40B4-BE49-F238E27FC236}">
                <a16:creationId xmlns:a16="http://schemas.microsoft.com/office/drawing/2014/main" id="{897CAFBB-8340-4F01-B812-9364F0200F6C}"/>
              </a:ext>
            </a:extLst>
          </p:cNvPr>
          <p:cNvSpPr txBox="1"/>
          <p:nvPr/>
        </p:nvSpPr>
        <p:spPr>
          <a:xfrm>
            <a:off x="10433882" y="6023241"/>
            <a:ext cx="3995528" cy="369332"/>
          </a:xfrm>
          <a:prstGeom prst="rect">
            <a:avLst/>
          </a:prstGeom>
          <a:noFill/>
        </p:spPr>
        <p:txBody>
          <a:bodyPr wrap="square" rtlCol="0">
            <a:spAutoFit/>
          </a:bodyPr>
          <a:lstStyle/>
          <a:p>
            <a:pPr latinLnBrk="1"/>
            <a:r>
              <a:rPr lang="en-US" altLang="zh-CN" b="1" dirty="0">
                <a:solidFill>
                  <a:srgbClr val="FF0000"/>
                </a:solidFill>
                <a:cs typeface="+mn-ea"/>
                <a:sym typeface="+mn-lt"/>
              </a:rPr>
              <a:t>Overcorrection</a:t>
            </a:r>
          </a:p>
        </p:txBody>
      </p:sp>
    </p:spTree>
    <p:extLst>
      <p:ext uri="{BB962C8B-B14F-4D97-AF65-F5344CB8AC3E}">
        <p14:creationId xmlns:p14="http://schemas.microsoft.com/office/powerpoint/2010/main" val="3174606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9" name="文本框 8">
            <a:extLst>
              <a:ext uri="{FF2B5EF4-FFF2-40B4-BE49-F238E27FC236}">
                <a16:creationId xmlns:a16="http://schemas.microsoft.com/office/drawing/2014/main" id="{012F04EF-5D0F-44D1-B4BA-ABC1C9253C14}"/>
              </a:ext>
            </a:extLst>
          </p:cNvPr>
          <p:cNvSpPr txBox="1"/>
          <p:nvPr/>
        </p:nvSpPr>
        <p:spPr>
          <a:xfrm>
            <a:off x="640521" y="850900"/>
            <a:ext cx="66238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Overcorrection is strange, and we look for possible causes</a:t>
            </a:r>
            <a:r>
              <a:rPr kumimoji="0" lang="en-US" altLang="zh-CN" sz="1800" b="0" i="0" u="none" strike="noStrike" kern="1200" cap="none" spc="0" normalizeH="0" baseline="0" noProof="0" dirty="0">
                <a:ln>
                  <a:noFill/>
                </a:ln>
                <a:solidFill>
                  <a:srgbClr val="000000"/>
                </a:solidFill>
                <a:effectLst/>
                <a:uLnTx/>
                <a:uFillTx/>
                <a:cs typeface="+mn-ea"/>
                <a:sym typeface="+mn-lt"/>
              </a:rPr>
              <a:t>.</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pic>
        <p:nvPicPr>
          <p:cNvPr id="13" name="图片 12">
            <a:extLst>
              <a:ext uri="{FF2B5EF4-FFF2-40B4-BE49-F238E27FC236}">
                <a16:creationId xmlns:a16="http://schemas.microsoft.com/office/drawing/2014/main" id="{2F65303B-2728-44D1-82C9-A52B6BBB106F}"/>
              </a:ext>
            </a:extLst>
          </p:cNvPr>
          <p:cNvPicPr>
            <a:picLocks noChangeAspect="1"/>
          </p:cNvPicPr>
          <p:nvPr/>
        </p:nvPicPr>
        <p:blipFill>
          <a:blip r:embed="rId3"/>
          <a:stretch>
            <a:fillRect/>
          </a:stretch>
        </p:blipFill>
        <p:spPr>
          <a:xfrm>
            <a:off x="83572" y="2941556"/>
            <a:ext cx="2408197" cy="1660290"/>
          </a:xfrm>
          <a:prstGeom prst="rect">
            <a:avLst/>
          </a:prstGeom>
        </p:spPr>
      </p:pic>
      <p:pic>
        <p:nvPicPr>
          <p:cNvPr id="14" name="图片 13">
            <a:extLst>
              <a:ext uri="{FF2B5EF4-FFF2-40B4-BE49-F238E27FC236}">
                <a16:creationId xmlns:a16="http://schemas.microsoft.com/office/drawing/2014/main" id="{FF3BF3B5-1DB4-4291-94A9-E5A505237645}"/>
              </a:ext>
            </a:extLst>
          </p:cNvPr>
          <p:cNvPicPr>
            <a:picLocks noChangeAspect="1"/>
          </p:cNvPicPr>
          <p:nvPr/>
        </p:nvPicPr>
        <p:blipFill>
          <a:blip r:embed="rId4"/>
          <a:stretch>
            <a:fillRect/>
          </a:stretch>
        </p:blipFill>
        <p:spPr>
          <a:xfrm>
            <a:off x="215991" y="4724035"/>
            <a:ext cx="2306401" cy="1632315"/>
          </a:xfrm>
          <a:prstGeom prst="rect">
            <a:avLst/>
          </a:prstGeom>
        </p:spPr>
      </p:pic>
      <p:pic>
        <p:nvPicPr>
          <p:cNvPr id="15" name="图片 14">
            <a:extLst>
              <a:ext uri="{FF2B5EF4-FFF2-40B4-BE49-F238E27FC236}">
                <a16:creationId xmlns:a16="http://schemas.microsoft.com/office/drawing/2014/main" id="{59980627-E663-4504-B3BE-EBECC498DFC0}"/>
              </a:ext>
            </a:extLst>
          </p:cNvPr>
          <p:cNvPicPr>
            <a:picLocks noChangeAspect="1"/>
          </p:cNvPicPr>
          <p:nvPr/>
        </p:nvPicPr>
        <p:blipFill>
          <a:blip r:embed="rId5"/>
          <a:stretch>
            <a:fillRect/>
          </a:stretch>
        </p:blipFill>
        <p:spPr>
          <a:xfrm>
            <a:off x="2433816" y="4724035"/>
            <a:ext cx="2306400" cy="1654329"/>
          </a:xfrm>
          <a:prstGeom prst="rect">
            <a:avLst/>
          </a:prstGeom>
        </p:spPr>
      </p:pic>
      <p:pic>
        <p:nvPicPr>
          <p:cNvPr id="16" name="图片 15">
            <a:extLst>
              <a:ext uri="{FF2B5EF4-FFF2-40B4-BE49-F238E27FC236}">
                <a16:creationId xmlns:a16="http://schemas.microsoft.com/office/drawing/2014/main" id="{A45E64EF-E3B4-496A-A64F-C63E4942BFAF}"/>
              </a:ext>
            </a:extLst>
          </p:cNvPr>
          <p:cNvPicPr>
            <a:picLocks noChangeAspect="1"/>
          </p:cNvPicPr>
          <p:nvPr/>
        </p:nvPicPr>
        <p:blipFill>
          <a:blip r:embed="rId6"/>
          <a:stretch>
            <a:fillRect/>
          </a:stretch>
        </p:blipFill>
        <p:spPr>
          <a:xfrm>
            <a:off x="2409988" y="2959800"/>
            <a:ext cx="2306400" cy="1623802"/>
          </a:xfrm>
          <a:prstGeom prst="rect">
            <a:avLst/>
          </a:prstGeom>
        </p:spPr>
      </p:pic>
      <p:pic>
        <p:nvPicPr>
          <p:cNvPr id="17" name="图片 16">
            <a:extLst>
              <a:ext uri="{FF2B5EF4-FFF2-40B4-BE49-F238E27FC236}">
                <a16:creationId xmlns:a16="http://schemas.microsoft.com/office/drawing/2014/main" id="{E2D529E3-8881-4FE4-8C2A-811188E16020}"/>
              </a:ext>
            </a:extLst>
          </p:cNvPr>
          <p:cNvPicPr>
            <a:picLocks noChangeAspect="1"/>
          </p:cNvPicPr>
          <p:nvPr/>
        </p:nvPicPr>
        <p:blipFill>
          <a:blip r:embed="rId7"/>
          <a:stretch>
            <a:fillRect/>
          </a:stretch>
        </p:blipFill>
        <p:spPr>
          <a:xfrm>
            <a:off x="4809892" y="3014793"/>
            <a:ext cx="2197124" cy="1579365"/>
          </a:xfrm>
          <a:prstGeom prst="rect">
            <a:avLst/>
          </a:prstGeom>
        </p:spPr>
      </p:pic>
      <p:pic>
        <p:nvPicPr>
          <p:cNvPr id="18" name="图片 17">
            <a:extLst>
              <a:ext uri="{FF2B5EF4-FFF2-40B4-BE49-F238E27FC236}">
                <a16:creationId xmlns:a16="http://schemas.microsoft.com/office/drawing/2014/main" id="{74D3E2E3-B16D-427E-86B4-445D32F7AF3A}"/>
              </a:ext>
            </a:extLst>
          </p:cNvPr>
          <p:cNvPicPr>
            <a:picLocks noChangeAspect="1"/>
          </p:cNvPicPr>
          <p:nvPr/>
        </p:nvPicPr>
        <p:blipFill>
          <a:blip r:embed="rId8"/>
          <a:stretch>
            <a:fillRect/>
          </a:stretch>
        </p:blipFill>
        <p:spPr>
          <a:xfrm>
            <a:off x="4754577" y="4687587"/>
            <a:ext cx="2423554" cy="1690777"/>
          </a:xfrm>
          <a:prstGeom prst="rect">
            <a:avLst/>
          </a:prstGeom>
        </p:spPr>
      </p:pic>
      <p:pic>
        <p:nvPicPr>
          <p:cNvPr id="19" name="图片 18">
            <a:extLst>
              <a:ext uri="{FF2B5EF4-FFF2-40B4-BE49-F238E27FC236}">
                <a16:creationId xmlns:a16="http://schemas.microsoft.com/office/drawing/2014/main" id="{65CA7304-38A1-40B9-B3A2-5027083D1AE0}"/>
              </a:ext>
            </a:extLst>
          </p:cNvPr>
          <p:cNvPicPr>
            <a:picLocks noChangeAspect="1"/>
          </p:cNvPicPr>
          <p:nvPr/>
        </p:nvPicPr>
        <p:blipFill>
          <a:blip r:embed="rId9"/>
          <a:stretch>
            <a:fillRect/>
          </a:stretch>
        </p:blipFill>
        <p:spPr>
          <a:xfrm>
            <a:off x="7150052" y="4724035"/>
            <a:ext cx="2162898" cy="1565141"/>
          </a:xfrm>
          <a:prstGeom prst="rect">
            <a:avLst/>
          </a:prstGeom>
        </p:spPr>
      </p:pic>
      <p:pic>
        <p:nvPicPr>
          <p:cNvPr id="20" name="图片 19">
            <a:extLst>
              <a:ext uri="{FF2B5EF4-FFF2-40B4-BE49-F238E27FC236}">
                <a16:creationId xmlns:a16="http://schemas.microsoft.com/office/drawing/2014/main" id="{E7A04D4D-E9DD-466C-998D-A94792E2884E}"/>
              </a:ext>
            </a:extLst>
          </p:cNvPr>
          <p:cNvPicPr>
            <a:picLocks noChangeAspect="1"/>
          </p:cNvPicPr>
          <p:nvPr/>
        </p:nvPicPr>
        <p:blipFill>
          <a:blip r:embed="rId10"/>
          <a:stretch>
            <a:fillRect/>
          </a:stretch>
        </p:blipFill>
        <p:spPr>
          <a:xfrm>
            <a:off x="7084455" y="3014793"/>
            <a:ext cx="2141265" cy="1622082"/>
          </a:xfrm>
          <a:prstGeom prst="rect">
            <a:avLst/>
          </a:prstGeom>
        </p:spPr>
      </p:pic>
      <p:pic>
        <p:nvPicPr>
          <p:cNvPr id="21" name="图片 20">
            <a:extLst>
              <a:ext uri="{FF2B5EF4-FFF2-40B4-BE49-F238E27FC236}">
                <a16:creationId xmlns:a16="http://schemas.microsoft.com/office/drawing/2014/main" id="{AC146DF2-44D2-4AC8-B2F0-C3D87AE77ADA}"/>
              </a:ext>
            </a:extLst>
          </p:cNvPr>
          <p:cNvPicPr>
            <a:picLocks noChangeAspect="1"/>
          </p:cNvPicPr>
          <p:nvPr/>
        </p:nvPicPr>
        <p:blipFill>
          <a:blip r:embed="rId11"/>
          <a:stretch>
            <a:fillRect/>
          </a:stretch>
        </p:blipFill>
        <p:spPr>
          <a:xfrm>
            <a:off x="9387511" y="2996811"/>
            <a:ext cx="2383306" cy="1690776"/>
          </a:xfrm>
          <a:prstGeom prst="rect">
            <a:avLst/>
          </a:prstGeom>
        </p:spPr>
      </p:pic>
      <p:pic>
        <p:nvPicPr>
          <p:cNvPr id="22" name="图片 21">
            <a:extLst>
              <a:ext uri="{FF2B5EF4-FFF2-40B4-BE49-F238E27FC236}">
                <a16:creationId xmlns:a16="http://schemas.microsoft.com/office/drawing/2014/main" id="{FA210E08-E7DE-4222-A76C-A9CB2746D9DA}"/>
              </a:ext>
            </a:extLst>
          </p:cNvPr>
          <p:cNvPicPr>
            <a:picLocks noChangeAspect="1"/>
          </p:cNvPicPr>
          <p:nvPr/>
        </p:nvPicPr>
        <p:blipFill>
          <a:blip r:embed="rId12"/>
          <a:stretch>
            <a:fillRect/>
          </a:stretch>
        </p:blipFill>
        <p:spPr>
          <a:xfrm>
            <a:off x="9387511" y="4708293"/>
            <a:ext cx="2247032" cy="1596652"/>
          </a:xfrm>
          <a:prstGeom prst="rect">
            <a:avLst/>
          </a:prstGeom>
        </p:spPr>
      </p:pic>
      <p:pic>
        <p:nvPicPr>
          <p:cNvPr id="12" name="图片 11">
            <a:extLst>
              <a:ext uri="{FF2B5EF4-FFF2-40B4-BE49-F238E27FC236}">
                <a16:creationId xmlns:a16="http://schemas.microsoft.com/office/drawing/2014/main" id="{7BB5CBC0-1E28-48BC-8F95-A9D2A631722E}"/>
              </a:ext>
            </a:extLst>
          </p:cNvPr>
          <p:cNvPicPr>
            <a:picLocks noChangeAspect="1"/>
          </p:cNvPicPr>
          <p:nvPr/>
        </p:nvPicPr>
        <p:blipFill>
          <a:blip r:embed="rId13"/>
          <a:stretch>
            <a:fillRect/>
          </a:stretch>
        </p:blipFill>
        <p:spPr>
          <a:xfrm>
            <a:off x="1571546" y="1253420"/>
            <a:ext cx="2200847" cy="560881"/>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E6230BB-8449-430F-915E-72CEA2BC4F6C}"/>
                  </a:ext>
                </a:extLst>
              </p:cNvPr>
              <p:cNvSpPr txBox="1"/>
              <p:nvPr/>
            </p:nvSpPr>
            <p:spPr>
              <a:xfrm>
                <a:off x="376345" y="1819168"/>
                <a:ext cx="11064217"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Since the definition of pull is this formula, we have only modified </a:t>
                </a:r>
                <a14:m>
                  <m:oMath xmlns:m="http://schemas.openxmlformats.org/officeDocument/2006/math">
                    <m:sSub>
                      <m:sSubPr>
                        <m:ctrlP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sSubPr>
                      <m:e>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𝑉</m:t>
                        </m:r>
                      </m:e>
                      <m:sub>
                        <m:r>
                          <a:rPr kumimoji="0" lang="zh-CN" altLang="en-US"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𝛼</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0</m:t>
                        </m:r>
                      </m:sub>
                    </m:sSub>
                  </m:oMath>
                </a14:m>
                <a:r>
                  <a:rPr kumimoji="0" lang="en-US" altLang="zh-CN" sz="1800" b="0" i="0" u="none" strike="noStrike" kern="1200" cap="none" spc="0" normalizeH="0" baseline="0" noProof="0" dirty="0">
                    <a:ln>
                      <a:noFill/>
                    </a:ln>
                    <a:solidFill>
                      <a:srgbClr val="000000"/>
                    </a:solidFill>
                    <a:effectLst/>
                    <a:uLnTx/>
                    <a:uFillTx/>
                    <a:cs typeface="+mn-ea"/>
                    <a:sym typeface="+mn-lt"/>
                  </a:rPr>
                  <a:t>, the presence of </a:t>
                </a:r>
                <a14:m>
                  <m:oMath xmlns:m="http://schemas.openxmlformats.org/officeDocument/2006/math">
                    <m:sSub>
                      <m:sSubPr>
                        <m:ctrlP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ctrlPr>
                      </m:sSubPr>
                      <m:e>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𝑉</m:t>
                        </m:r>
                      </m:e>
                      <m:sub>
                        <m:r>
                          <a:rPr kumimoji="0" lang="zh-CN" altLang="en-US"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𝛼</m:t>
                        </m:r>
                      </m:sub>
                    </m:sSub>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 </m:t>
                    </m:r>
                  </m:oMath>
                </a14:m>
                <a:r>
                  <a:rPr kumimoji="0" lang="en-US" altLang="zh-CN" sz="1800" b="0" i="0" u="none" strike="noStrike" kern="1200" cap="none" spc="0" normalizeH="0" baseline="0" noProof="0" dirty="0">
                    <a:ln>
                      <a:noFill/>
                    </a:ln>
                    <a:solidFill>
                      <a:srgbClr val="000000"/>
                    </a:solidFill>
                    <a:effectLst/>
                    <a:uLnTx/>
                    <a:uFillTx/>
                    <a:cs typeface="+mn-ea"/>
                    <a:sym typeface="+mn-lt"/>
                  </a:rPr>
                  <a:t>is not considered.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So we compare the diagonal elements of the error matrix before and after kinematic fitting.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 If </a:t>
                </a:r>
                <a:r>
                  <a:rPr kumimoji="0" lang="en-US" altLang="zh-CN" sz="1800" b="1" i="0" u="none" strike="noStrike" kern="1200" cap="none" spc="0" normalizeH="0" baseline="0" noProof="0" dirty="0">
                    <a:ln>
                      <a:noFill/>
                    </a:ln>
                    <a:solidFill>
                      <a:srgbClr val="000000"/>
                    </a:solidFill>
                    <a:effectLst/>
                    <a:uLnTx/>
                    <a:uFillTx/>
                    <a:cs typeface="+mn-ea"/>
                    <a:sym typeface="+mn-lt"/>
                  </a:rPr>
                  <a:t>the error after kinematic fitting(</a:t>
                </a:r>
                <a14:m>
                  <m:oMath xmlns:m="http://schemas.openxmlformats.org/officeDocument/2006/math">
                    <m:sSub>
                      <m:sSubPr>
                        <m:ctrlP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ctrlPr>
                      </m:sSubPr>
                      <m:e>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𝑉</m:t>
                        </m:r>
                      </m:e>
                      <m:sub>
                        <m:r>
                          <a:rPr kumimoji="0" lang="zh-CN" altLang="en-US"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𝛼</m:t>
                        </m:r>
                      </m:sub>
                    </m:sSub>
                  </m:oMath>
                </a14:m>
                <a:r>
                  <a:rPr kumimoji="0" lang="en-US" altLang="zh-CN" sz="1800" b="1"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is not negligible, we speculate that it will lead to overcorrection. </a:t>
                </a:r>
              </a:p>
              <a:p>
                <a:pPr marL="285750" lvl="0" indent="-285750">
                  <a:buFont typeface="Arial" panose="020B0604020202020204" pitchFamily="34" charset="0"/>
                  <a:buChar char="•"/>
                  <a:defRPr/>
                </a:pPr>
                <a:r>
                  <a:rPr lang="en-US" altLang="zh-CN" dirty="0">
                    <a:solidFill>
                      <a:srgbClr val="000000"/>
                    </a:solidFill>
                    <a:cs typeface="+mn-ea"/>
                    <a:sym typeface="+mn-lt"/>
                  </a:rPr>
                  <a:t>The following five error matrix correspond to five pull parameters respectively:</a:t>
                </a:r>
                <a14:m>
                  <m:oMath xmlns:m="http://schemas.openxmlformats.org/officeDocument/2006/math">
                    <m:r>
                      <a:rPr lang="en-US" altLang="zh-CN" b="0" i="1" smtClean="0">
                        <a:solidFill>
                          <a:srgbClr val="000000"/>
                        </a:solidFill>
                        <a:latin typeface="Cambria Math" panose="02040503050406030204" pitchFamily="18" charset="0"/>
                        <a:cs typeface="+mn-ea"/>
                        <a:sym typeface="+mn-lt"/>
                      </a:rPr>
                      <m:t>𝑑</m:t>
                    </m:r>
                    <m:r>
                      <a:rPr lang="en-US" altLang="zh-CN" b="0" i="1" smtClean="0">
                        <a:solidFill>
                          <a:srgbClr val="000000"/>
                        </a:solidFill>
                        <a:latin typeface="Cambria Math" panose="02040503050406030204" pitchFamily="18" charset="0"/>
                        <a:cs typeface="+mn-ea"/>
                        <a:sym typeface="+mn-lt"/>
                      </a:rPr>
                      <m:t>𝜌</m:t>
                    </m:r>
                    <m:r>
                      <a:rPr lang="en-US" altLang="zh-CN" b="0" i="1" smtClean="0">
                        <a:solidFill>
                          <a:srgbClr val="000000"/>
                        </a:solidFill>
                        <a:latin typeface="Cambria Math" panose="02040503050406030204" pitchFamily="18" charset="0"/>
                        <a:cs typeface="+mn-ea"/>
                        <a:sym typeface="+mn-lt"/>
                      </a:rPr>
                      <m:t>,</m:t>
                    </m:r>
                    <m:sSub>
                      <m:sSubPr>
                        <m:ctrlPr>
                          <a:rPr lang="en-US" altLang="zh-CN" b="0" i="1" smtClean="0">
                            <a:solidFill>
                              <a:srgbClr val="000000"/>
                            </a:solidFill>
                            <a:latin typeface="Cambria Math" panose="02040503050406030204" pitchFamily="18" charset="0"/>
                            <a:cs typeface="+mn-ea"/>
                            <a:sym typeface="+mn-lt"/>
                          </a:rPr>
                        </m:ctrlPr>
                      </m:sSubPr>
                      <m:e>
                        <m:r>
                          <a:rPr lang="en-US" altLang="zh-CN" b="0" i="1" smtClean="0">
                            <a:solidFill>
                              <a:srgbClr val="000000"/>
                            </a:solidFill>
                            <a:latin typeface="Cambria Math" panose="02040503050406030204" pitchFamily="18" charset="0"/>
                            <a:cs typeface="+mn-ea"/>
                            <a:sym typeface="+mn-lt"/>
                          </a:rPr>
                          <m:t>𝜙</m:t>
                        </m:r>
                      </m:e>
                      <m:sub>
                        <m:r>
                          <a:rPr lang="en-US" altLang="zh-CN" b="0" i="1" smtClean="0">
                            <a:solidFill>
                              <a:srgbClr val="000000"/>
                            </a:solidFill>
                            <a:latin typeface="Cambria Math" panose="02040503050406030204" pitchFamily="18" charset="0"/>
                            <a:cs typeface="+mn-ea"/>
                            <a:sym typeface="+mn-lt"/>
                          </a:rPr>
                          <m:t>0</m:t>
                        </m:r>
                      </m:sub>
                    </m:sSub>
                    <m:r>
                      <m:rPr>
                        <m:nor/>
                      </m:rPr>
                      <a:rPr lang="en-US" altLang="zh-CN" b="0" i="0" smtClean="0">
                        <a:solidFill>
                          <a:srgbClr val="000000"/>
                        </a:solidFill>
                        <a:latin typeface="Cambria Math" panose="02040503050406030204" pitchFamily="18" charset="0"/>
                        <a:cs typeface="+mn-ea"/>
                        <a:sym typeface="+mn-lt"/>
                      </a:rPr>
                      <m:t>, </m:t>
                    </m:r>
                    <m:r>
                      <m:rPr>
                        <m:sty m:val="p"/>
                      </m:rPr>
                      <a:rPr lang="en-US" altLang="zh-CN" b="0" i="1" smtClean="0">
                        <a:solidFill>
                          <a:srgbClr val="000000"/>
                        </a:solidFill>
                        <a:latin typeface="Cambria Math" panose="02040503050406030204" pitchFamily="18" charset="0"/>
                        <a:cs typeface="+mn-ea"/>
                        <a:sym typeface="+mn-lt"/>
                      </a:rPr>
                      <m:t>κ</m:t>
                    </m:r>
                    <m:r>
                      <a:rPr lang="en-US" altLang="zh-CN" b="0" i="1" smtClean="0">
                        <a:solidFill>
                          <a:srgbClr val="000000"/>
                        </a:solidFill>
                        <a:latin typeface="Cambria Math" panose="02040503050406030204" pitchFamily="18" charset="0"/>
                        <a:cs typeface="+mn-ea"/>
                        <a:sym typeface="+mn-lt"/>
                      </a:rPr>
                      <m:t>, </m:t>
                    </m:r>
                    <m:r>
                      <m:rPr>
                        <m:nor/>
                      </m:rPr>
                      <a:rPr lang="en-US" altLang="zh-CN" b="0" i="0" smtClean="0">
                        <a:solidFill>
                          <a:srgbClr val="000000"/>
                        </a:solidFill>
                        <a:latin typeface="Cambria Math" panose="02040503050406030204" pitchFamily="18" charset="0"/>
                        <a:cs typeface="+mn-ea"/>
                        <a:sym typeface="+mn-lt"/>
                      </a:rPr>
                      <m:t>dz</m:t>
                    </m:r>
                    <m:r>
                      <m:rPr>
                        <m:nor/>
                      </m:rPr>
                      <a:rPr lang="en-US" altLang="zh-CN" b="0" i="0" smtClean="0">
                        <a:solidFill>
                          <a:srgbClr val="000000"/>
                        </a:solidFill>
                        <a:latin typeface="Cambria Math" panose="02040503050406030204" pitchFamily="18" charset="0"/>
                        <a:cs typeface="+mn-ea"/>
                        <a:sym typeface="+mn-lt"/>
                      </a:rPr>
                      <m:t>, </m:t>
                    </m:r>
                    <m:r>
                      <m:rPr>
                        <m:nor/>
                      </m:rPr>
                      <a:rPr lang="en-US" altLang="zh-CN" dirty="0">
                        <a:cs typeface="+mn-ea"/>
                        <a:sym typeface="+mn-lt"/>
                      </a:rPr>
                      <m:t>tan</m:t>
                    </m:r>
                    <m:r>
                      <a:rPr lang="en-US" altLang="zh-CN" i="1">
                        <a:latin typeface="Cambria Math" panose="02040503050406030204" pitchFamily="18" charset="0"/>
                        <a:cs typeface="+mn-ea"/>
                        <a:sym typeface="+mn-lt"/>
                      </a:rPr>
                      <m:t>𝜆</m:t>
                    </m:r>
                    <m:r>
                      <a:rPr lang="en-US" altLang="zh-CN" b="0" i="1" smtClean="0">
                        <a:solidFill>
                          <a:srgbClr val="000000"/>
                        </a:solidFill>
                        <a:latin typeface="Cambria Math" panose="02040503050406030204" pitchFamily="18" charset="0"/>
                        <a:cs typeface="+mn-ea"/>
                        <a:sym typeface="+mn-lt"/>
                      </a:rPr>
                      <m:t>.</m:t>
                    </m:r>
                  </m:oMath>
                </a14:m>
                <a:endParaRPr kumimoji="0" lang="en-US" altLang="zh-CN"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3" name="文本框 22">
                <a:extLst>
                  <a:ext uri="{FF2B5EF4-FFF2-40B4-BE49-F238E27FC236}">
                    <a16:creationId xmlns:a16="http://schemas.microsoft.com/office/drawing/2014/main" id="{1E6230BB-8449-430F-915E-72CEA2BC4F6C}"/>
                  </a:ext>
                </a:extLst>
              </p:cNvPr>
              <p:cNvSpPr txBox="1">
                <a:spLocks noRot="1" noChangeAspect="1" noMove="1" noResize="1" noEditPoints="1" noAdjustHandles="1" noChangeArrowheads="1" noChangeShapeType="1" noTextEdit="1"/>
              </p:cNvSpPr>
              <p:nvPr/>
            </p:nvSpPr>
            <p:spPr>
              <a:xfrm>
                <a:off x="376345" y="1819168"/>
                <a:ext cx="11064217" cy="1200329"/>
              </a:xfrm>
              <a:prstGeom prst="rect">
                <a:avLst/>
              </a:prstGeom>
              <a:blipFill>
                <a:blip r:embed="rId14"/>
                <a:stretch>
                  <a:fillRect l="-386" t="-2538" b="-7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68371D3-F4C3-427D-9C6D-B7D2BACA9377}"/>
                  </a:ext>
                </a:extLst>
              </p:cNvPr>
              <p:cNvSpPr txBox="1"/>
              <p:nvPr/>
            </p:nvSpPr>
            <p:spPr>
              <a:xfrm>
                <a:off x="3714750" y="1288425"/>
                <a:ext cx="85101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sSubPr>
                      <m:e>
                        <m:r>
                          <a:rPr kumimoji="0" lang="zh-CN" altLang="en-US"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𝛼</m:t>
                        </m:r>
                      </m:e>
                      <m:sub>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0</m:t>
                        </m:r>
                      </m:sub>
                    </m:sSub>
                  </m:oMath>
                </a14:m>
                <a:r>
                  <a:rPr kumimoji="0" lang="en-US" altLang="zh-CN" sz="1400" b="0" i="1" u="none" strike="noStrike" kern="1200" cap="none" spc="0" normalizeH="0" baseline="0" noProof="0" dirty="0">
                    <a:ln>
                      <a:noFill/>
                    </a:ln>
                    <a:solidFill>
                      <a:srgbClr val="000000"/>
                    </a:solidFill>
                    <a:effectLst/>
                    <a:uLnTx/>
                    <a:uFillTx/>
                    <a:cs typeface="+mn-ea"/>
                    <a:sym typeface="+mn-lt"/>
                  </a:rPr>
                  <a:t>is the unconstrained track parameters obtained from the reconstruction,</a:t>
                </a:r>
                <a:r>
                  <a:rPr kumimoji="0" lang="en-US" altLang="zh-CN" sz="1400" b="0" i="0" u="none" strike="noStrike" kern="1200" cap="none" spc="0" normalizeH="0" baseline="0" noProof="0" dirty="0">
                    <a:ln>
                      <a:noFill/>
                    </a:ln>
                    <a:solidFill>
                      <a:srgbClr val="000000"/>
                    </a:solidFill>
                    <a:effectLst/>
                    <a:uLnTx/>
                    <a:uFillTx/>
                    <a:cs typeface="+mn-ea"/>
                    <a:sym typeface="+mn-lt"/>
                  </a:rPr>
                  <a:t> </a:t>
                </a:r>
                <a14:m>
                  <m:oMath xmlns:m="http://schemas.openxmlformats.org/officeDocument/2006/math">
                    <m:r>
                      <a:rPr kumimoji="0" lang="zh-CN" altLang="en-US" sz="14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𝛼</m:t>
                    </m:r>
                    <m: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 </m:t>
                    </m:r>
                  </m:oMath>
                </a14:m>
                <a:r>
                  <a:rPr kumimoji="0" lang="en-US" altLang="zh-CN" sz="1400" b="0" i="1" u="none" strike="noStrike" kern="1200" cap="none" spc="0" normalizeH="0" baseline="0" noProof="0" dirty="0">
                    <a:ln>
                      <a:noFill/>
                    </a:ln>
                    <a:solidFill>
                      <a:srgbClr val="000000"/>
                    </a:solidFill>
                    <a:effectLst/>
                    <a:uLnTx/>
                    <a:uFillTx/>
                    <a:cs typeface="+mn-ea"/>
                    <a:sym typeface="+mn-lt"/>
                  </a:rPr>
                  <a:t>is the constrained track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cs typeface="+mn-ea"/>
                    <a:sym typeface="+mn-lt"/>
                  </a:rPr>
                  <a:t> parameters obtained from kinematic fitting and V is the corresponding covariance matrix.</a:t>
                </a:r>
              </a:p>
            </p:txBody>
          </p:sp>
        </mc:Choice>
        <mc:Fallback xmlns="">
          <p:sp>
            <p:nvSpPr>
              <p:cNvPr id="24" name="文本框 23">
                <a:extLst>
                  <a:ext uri="{FF2B5EF4-FFF2-40B4-BE49-F238E27FC236}">
                    <a16:creationId xmlns:a16="http://schemas.microsoft.com/office/drawing/2014/main" id="{B68371D3-F4C3-427D-9C6D-B7D2BACA9377}"/>
                  </a:ext>
                </a:extLst>
              </p:cNvPr>
              <p:cNvSpPr txBox="1">
                <a:spLocks noRot="1" noChangeAspect="1" noMove="1" noResize="1" noEditPoints="1" noAdjustHandles="1" noChangeArrowheads="1" noChangeShapeType="1" noTextEdit="1"/>
              </p:cNvSpPr>
              <p:nvPr/>
            </p:nvSpPr>
            <p:spPr>
              <a:xfrm>
                <a:off x="3714750" y="1288425"/>
                <a:ext cx="8510166" cy="523220"/>
              </a:xfrm>
              <a:prstGeom prst="rect">
                <a:avLst/>
              </a:prstGeom>
              <a:blipFill>
                <a:blip r:embed="rId15"/>
                <a:stretch>
                  <a:fillRect t="-1163" b="-11628"/>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4FCC52EC-3163-46C9-9CDD-D4E478DA7B36}"/>
              </a:ext>
            </a:extLst>
          </p:cNvPr>
          <p:cNvSpPr/>
          <p:nvPr/>
        </p:nvSpPr>
        <p:spPr>
          <a:xfrm>
            <a:off x="9387511" y="2941556"/>
            <a:ext cx="2423553" cy="3436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6" name="文本框 25">
            <a:extLst>
              <a:ext uri="{FF2B5EF4-FFF2-40B4-BE49-F238E27FC236}">
                <a16:creationId xmlns:a16="http://schemas.microsoft.com/office/drawing/2014/main" id="{AA54744A-C717-4424-8AB2-B4D3D54E4011}"/>
              </a:ext>
            </a:extLst>
          </p:cNvPr>
          <p:cNvSpPr txBox="1"/>
          <p:nvPr/>
        </p:nvSpPr>
        <p:spPr>
          <a:xfrm>
            <a:off x="9989946" y="3505200"/>
            <a:ext cx="23833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cs typeface="+mn-ea"/>
                <a:sym typeface="+mn-lt"/>
              </a:rPr>
              <a:t>cannot</a:t>
            </a:r>
            <a:r>
              <a:rPr kumimoji="0" lang="en-US" altLang="zh-CN" sz="1400" b="0" i="0" u="none" strike="noStrike" kern="1200" cap="none" spc="0" normalizeH="0" baseline="0" noProof="0" dirty="0">
                <a:ln>
                  <a:noFill/>
                </a:ln>
                <a:solidFill>
                  <a:srgbClr val="FF0000"/>
                </a:solidFill>
                <a:effectLst/>
                <a:uLnTx/>
                <a:uFillTx/>
                <a:cs typeface="+mn-ea"/>
                <a:sym typeface="+mn-lt"/>
              </a:rPr>
              <a:t> </a:t>
            </a:r>
            <a:r>
              <a:rPr kumimoji="0" lang="en-US" altLang="zh-CN" sz="1400" b="1" i="0" u="none" strike="noStrike" kern="1200" cap="none" spc="0" normalizeH="0" baseline="0" noProof="0" dirty="0">
                <a:ln>
                  <a:noFill/>
                </a:ln>
                <a:solidFill>
                  <a:srgbClr val="FF0000"/>
                </a:solidFill>
                <a:effectLst/>
                <a:uLnTx/>
                <a:uFillTx/>
                <a:cs typeface="+mn-ea"/>
                <a:sym typeface="+mn-lt"/>
              </a:rPr>
              <a:t>be</a:t>
            </a:r>
            <a:r>
              <a:rPr kumimoji="0" lang="en-US" altLang="zh-CN" sz="1400" b="0" i="0" u="none" strike="noStrike" kern="1200" cap="none" spc="0" normalizeH="0" baseline="0" noProof="0" dirty="0">
                <a:ln>
                  <a:noFill/>
                </a:ln>
                <a:solidFill>
                  <a:srgbClr val="FF0000"/>
                </a:solidFill>
                <a:effectLst/>
                <a:uLnTx/>
                <a:uFillTx/>
                <a:cs typeface="+mn-ea"/>
                <a:sym typeface="+mn-lt"/>
              </a:rPr>
              <a:t> </a:t>
            </a:r>
            <a:r>
              <a:rPr kumimoji="0" lang="en-US" altLang="zh-CN" sz="1400" b="1" i="0" u="none" strike="noStrike" kern="1200" cap="none" spc="0" normalizeH="0" baseline="0" noProof="0" dirty="0">
                <a:ln>
                  <a:noFill/>
                </a:ln>
                <a:solidFill>
                  <a:srgbClr val="FF0000"/>
                </a:solidFill>
                <a:effectLst/>
                <a:uLnTx/>
                <a:uFillTx/>
                <a:cs typeface="+mn-ea"/>
                <a:sym typeface="+mn-lt"/>
              </a:rPr>
              <a:t>neglected</a:t>
            </a:r>
            <a:endParaRPr kumimoji="0" lang="zh-CN" altLang="en-US" sz="1400" b="0" i="0" u="none" strike="noStrike" kern="1200" cap="none" spc="0" normalizeH="0" baseline="0" noProof="0" dirty="0">
              <a:ln>
                <a:noFill/>
              </a:ln>
              <a:solidFill>
                <a:srgbClr val="FF0000"/>
              </a:solidFill>
              <a:effectLst/>
              <a:uLnTx/>
              <a:uFillTx/>
              <a:cs typeface="+mn-ea"/>
              <a:sym typeface="+mn-lt"/>
            </a:endParaRPr>
          </a:p>
        </p:txBody>
      </p:sp>
      <p:cxnSp>
        <p:nvCxnSpPr>
          <p:cNvPr id="29" name="直接箭头连接符 28">
            <a:extLst>
              <a:ext uri="{FF2B5EF4-FFF2-40B4-BE49-F238E27FC236}">
                <a16:creationId xmlns:a16="http://schemas.microsoft.com/office/drawing/2014/main" id="{81D67053-2C77-4BF6-8BD3-C1F5B6C0EE0B}"/>
              </a:ext>
            </a:extLst>
          </p:cNvPr>
          <p:cNvCxnSpPr>
            <a:cxnSpLocks/>
          </p:cNvCxnSpPr>
          <p:nvPr/>
        </p:nvCxnSpPr>
        <p:spPr>
          <a:xfrm flipH="1">
            <a:off x="9899650" y="3720643"/>
            <a:ext cx="279400" cy="307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5C3C85D-A7EF-4A82-9E3E-992E5A6D80B8}"/>
              </a:ext>
            </a:extLst>
          </p:cNvPr>
          <p:cNvSpPr txBox="1"/>
          <p:nvPr/>
        </p:nvSpPr>
        <p:spPr>
          <a:xfrm>
            <a:off x="5273904" y="3318342"/>
            <a:ext cx="12406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cs typeface="+mn-ea"/>
                <a:sym typeface="+mn-lt"/>
              </a:rPr>
              <a:t>almost</a:t>
            </a:r>
            <a:r>
              <a:rPr kumimoji="0" lang="en-US" altLang="zh-CN" sz="1400" b="0" i="0" u="none" strike="noStrike" kern="1200" cap="none" spc="0" normalizeH="0" baseline="0" noProof="0" dirty="0">
                <a:ln>
                  <a:noFill/>
                </a:ln>
                <a:solidFill>
                  <a:srgbClr val="FF0000"/>
                </a:solidFill>
                <a:effectLst/>
                <a:uLnTx/>
                <a:uFillTx/>
                <a:cs typeface="+mn-ea"/>
                <a:sym typeface="+mn-lt"/>
              </a:rPr>
              <a:t> </a:t>
            </a:r>
            <a:r>
              <a:rPr kumimoji="0" lang="en-US" altLang="zh-CN" sz="1400" b="1" i="0" u="none" strike="noStrike" kern="1200" cap="none" spc="0" normalizeH="0" baseline="0" noProof="0" dirty="0">
                <a:ln>
                  <a:noFill/>
                </a:ln>
                <a:solidFill>
                  <a:srgbClr val="FF0000"/>
                </a:solidFill>
                <a:effectLst/>
                <a:uLnTx/>
                <a:uFillTx/>
                <a:cs typeface="+mn-ea"/>
                <a:sym typeface="+mn-lt"/>
              </a:rPr>
              <a:t>zero</a:t>
            </a:r>
            <a:r>
              <a:rPr kumimoji="0" lang="en-US" altLang="zh-CN" sz="1400" b="0" i="0" u="none" strike="noStrike" kern="1200" cap="none" spc="0" normalizeH="0" baseline="0" noProof="0" dirty="0">
                <a:ln>
                  <a:noFill/>
                </a:ln>
                <a:solidFill>
                  <a:srgbClr val="FF0000"/>
                </a:solidFill>
                <a:effectLst/>
                <a:uLnTx/>
                <a:uFillTx/>
                <a:cs typeface="+mn-ea"/>
                <a:sym typeface="+mn-lt"/>
              </a:rPr>
              <a:t> </a:t>
            </a:r>
            <a:endParaRPr kumimoji="0" lang="zh-CN" altLang="en-US" sz="1400" b="0" i="0" u="none" strike="noStrike" kern="1200" cap="none" spc="0" normalizeH="0" baseline="0" noProof="0" dirty="0">
              <a:ln>
                <a:noFill/>
              </a:ln>
              <a:solidFill>
                <a:srgbClr val="FF0000"/>
              </a:solidFill>
              <a:effectLst/>
              <a:uLnTx/>
              <a:uFillTx/>
              <a:cs typeface="+mn-ea"/>
              <a:sym typeface="+mn-lt"/>
            </a:endParaRPr>
          </a:p>
        </p:txBody>
      </p:sp>
      <p:cxnSp>
        <p:nvCxnSpPr>
          <p:cNvPr id="32" name="直接箭头连接符 31">
            <a:extLst>
              <a:ext uri="{FF2B5EF4-FFF2-40B4-BE49-F238E27FC236}">
                <a16:creationId xmlns:a16="http://schemas.microsoft.com/office/drawing/2014/main" id="{624266F8-81C4-47FD-97BB-4FB2CC41B506}"/>
              </a:ext>
            </a:extLst>
          </p:cNvPr>
          <p:cNvCxnSpPr>
            <a:cxnSpLocks/>
          </p:cNvCxnSpPr>
          <p:nvPr/>
        </p:nvCxnSpPr>
        <p:spPr>
          <a:xfrm flipH="1">
            <a:off x="5116932" y="3429000"/>
            <a:ext cx="279400" cy="307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70DC6D76-D380-4958-9502-FCFD66C4A0D5}"/>
                  </a:ext>
                </a:extLst>
              </p:cNvPr>
              <p:cNvSpPr txBox="1"/>
              <p:nvPr/>
            </p:nvSpPr>
            <p:spPr>
              <a:xfrm>
                <a:off x="4613274" y="6400302"/>
                <a:ext cx="405447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cs typeface="+mn-ea"/>
                    <a:sym typeface="+mn-lt"/>
                  </a:rPr>
                  <a:t>Take </a:t>
                </a:r>
                <a14:m>
                  <m:oMath xmlns:m="http://schemas.openxmlformats.org/officeDocument/2006/math">
                    <m:sSup>
                      <m:sSupPr>
                        <m:ctrlP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𝐾</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sSup>
                      <m:sSupPr>
                        <m:ctrlP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𝐾</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600" b="0" i="0" u="none" strike="noStrike" kern="1200" cap="none" spc="0" normalizeH="0" baseline="0" noProof="0" dirty="0">
                    <a:ln>
                      <a:noFill/>
                    </a:ln>
                    <a:solidFill>
                      <a:srgbClr val="000000"/>
                    </a:solidFill>
                    <a:effectLst/>
                    <a:uLnTx/>
                    <a:uFillTx/>
                    <a:cs typeface="+mn-ea"/>
                    <a:sym typeface="+mn-lt"/>
                  </a:rPr>
                  <a:t>channel for example</a:t>
                </a:r>
                <a:endParaRPr kumimoji="0" lang="zh-CN" altLang="en-US" sz="16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3" name="文本框 32">
                <a:extLst>
                  <a:ext uri="{FF2B5EF4-FFF2-40B4-BE49-F238E27FC236}">
                    <a16:creationId xmlns:a16="http://schemas.microsoft.com/office/drawing/2014/main" id="{70DC6D76-D380-4958-9502-FCFD66C4A0D5}"/>
                  </a:ext>
                </a:extLst>
              </p:cNvPr>
              <p:cNvSpPr txBox="1">
                <a:spLocks noRot="1" noChangeAspect="1" noMove="1" noResize="1" noEditPoints="1" noAdjustHandles="1" noChangeArrowheads="1" noChangeShapeType="1" noTextEdit="1"/>
              </p:cNvSpPr>
              <p:nvPr/>
            </p:nvSpPr>
            <p:spPr>
              <a:xfrm>
                <a:off x="4613274" y="6400302"/>
                <a:ext cx="4054475" cy="338554"/>
              </a:xfrm>
              <a:prstGeom prst="rect">
                <a:avLst/>
              </a:prstGeom>
              <a:blipFill>
                <a:blip r:embed="rId16"/>
                <a:stretch>
                  <a:fillRect l="-902" t="-5455" b="-2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1678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9" name="文本框 8">
            <a:extLst>
              <a:ext uri="{FF2B5EF4-FFF2-40B4-BE49-F238E27FC236}">
                <a16:creationId xmlns:a16="http://schemas.microsoft.com/office/drawing/2014/main" id="{84AC241F-6DA1-4794-9E2E-065939299C33}"/>
              </a:ext>
            </a:extLst>
          </p:cNvPr>
          <p:cNvSpPr txBox="1"/>
          <p:nvPr/>
        </p:nvSpPr>
        <p:spPr>
          <a:xfrm>
            <a:off x="587828" y="682915"/>
            <a:ext cx="9209314"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Comparison of the pull distribution from 4C kinematic fitting for each charged track</a:t>
            </a:r>
            <a:endParaRPr kumimoji="0" lang="zh-CN" altLang="en-US" sz="1800" b="1" i="0" u="none" strike="noStrike" kern="1200" cap="none" spc="0" normalizeH="0" baseline="0" noProof="0" dirty="0">
              <a:ln>
                <a:noFill/>
              </a:ln>
              <a:solidFill>
                <a:srgbClr val="000000"/>
              </a:solidFill>
              <a:effectLst/>
              <a:uLnTx/>
              <a:uFillTx/>
              <a:cs typeface="+mn-ea"/>
              <a:sym typeface="+mn-lt"/>
            </a:endParaRPr>
          </a:p>
        </p:txBody>
      </p:sp>
      <p:pic>
        <p:nvPicPr>
          <p:cNvPr id="23" name="图片 22">
            <a:extLst>
              <a:ext uri="{FF2B5EF4-FFF2-40B4-BE49-F238E27FC236}">
                <a16:creationId xmlns:a16="http://schemas.microsoft.com/office/drawing/2014/main" id="{E9D3E874-7EC9-4C08-B3AB-C08ECDD2A748}"/>
              </a:ext>
            </a:extLst>
          </p:cNvPr>
          <p:cNvPicPr>
            <a:picLocks noChangeAspect="1"/>
          </p:cNvPicPr>
          <p:nvPr/>
        </p:nvPicPr>
        <p:blipFill>
          <a:blip r:embed="rId3"/>
          <a:stretch>
            <a:fillRect/>
          </a:stretch>
        </p:blipFill>
        <p:spPr>
          <a:xfrm>
            <a:off x="502315" y="4275303"/>
            <a:ext cx="2247021" cy="1646453"/>
          </a:xfrm>
          <a:prstGeom prst="rect">
            <a:avLst/>
          </a:prstGeom>
        </p:spPr>
      </p:pic>
      <p:pic>
        <p:nvPicPr>
          <p:cNvPr id="24" name="图片 23">
            <a:extLst>
              <a:ext uri="{FF2B5EF4-FFF2-40B4-BE49-F238E27FC236}">
                <a16:creationId xmlns:a16="http://schemas.microsoft.com/office/drawing/2014/main" id="{806EC9C9-BFD9-40B0-9FF5-6C9591E7214A}"/>
              </a:ext>
            </a:extLst>
          </p:cNvPr>
          <p:cNvPicPr>
            <a:picLocks noChangeAspect="1"/>
          </p:cNvPicPr>
          <p:nvPr/>
        </p:nvPicPr>
        <p:blipFill>
          <a:blip r:embed="rId4"/>
          <a:stretch>
            <a:fillRect/>
          </a:stretch>
        </p:blipFill>
        <p:spPr>
          <a:xfrm>
            <a:off x="442544" y="968507"/>
            <a:ext cx="2276906" cy="1667242"/>
          </a:xfrm>
          <a:prstGeom prst="rect">
            <a:avLst/>
          </a:prstGeom>
        </p:spPr>
      </p:pic>
      <p:pic>
        <p:nvPicPr>
          <p:cNvPr id="25" name="图片 24">
            <a:extLst>
              <a:ext uri="{FF2B5EF4-FFF2-40B4-BE49-F238E27FC236}">
                <a16:creationId xmlns:a16="http://schemas.microsoft.com/office/drawing/2014/main" id="{7041D1F6-4F73-44FC-AF96-3EA056BF1360}"/>
              </a:ext>
            </a:extLst>
          </p:cNvPr>
          <p:cNvPicPr>
            <a:picLocks noChangeAspect="1"/>
          </p:cNvPicPr>
          <p:nvPr/>
        </p:nvPicPr>
        <p:blipFill>
          <a:blip r:embed="rId5"/>
          <a:stretch>
            <a:fillRect/>
          </a:stretch>
        </p:blipFill>
        <p:spPr>
          <a:xfrm>
            <a:off x="502316" y="2656455"/>
            <a:ext cx="2247020" cy="1633091"/>
          </a:xfrm>
          <a:prstGeom prst="rect">
            <a:avLst/>
          </a:prstGeom>
        </p:spPr>
      </p:pic>
      <p:pic>
        <p:nvPicPr>
          <p:cNvPr id="26" name="图片 25">
            <a:extLst>
              <a:ext uri="{FF2B5EF4-FFF2-40B4-BE49-F238E27FC236}">
                <a16:creationId xmlns:a16="http://schemas.microsoft.com/office/drawing/2014/main" id="{2E907B98-46C3-4668-8BD4-CF4615842911}"/>
              </a:ext>
            </a:extLst>
          </p:cNvPr>
          <p:cNvPicPr>
            <a:picLocks noChangeAspect="1"/>
          </p:cNvPicPr>
          <p:nvPr/>
        </p:nvPicPr>
        <p:blipFill>
          <a:blip r:embed="rId6"/>
          <a:stretch>
            <a:fillRect/>
          </a:stretch>
        </p:blipFill>
        <p:spPr>
          <a:xfrm>
            <a:off x="2749336" y="2686030"/>
            <a:ext cx="2247020" cy="1642367"/>
          </a:xfrm>
          <a:prstGeom prst="rect">
            <a:avLst/>
          </a:prstGeom>
        </p:spPr>
      </p:pic>
      <p:pic>
        <p:nvPicPr>
          <p:cNvPr id="27" name="图片 26">
            <a:extLst>
              <a:ext uri="{FF2B5EF4-FFF2-40B4-BE49-F238E27FC236}">
                <a16:creationId xmlns:a16="http://schemas.microsoft.com/office/drawing/2014/main" id="{EA8808D2-6BC6-4365-98F7-C2804260FDBE}"/>
              </a:ext>
            </a:extLst>
          </p:cNvPr>
          <p:cNvPicPr>
            <a:picLocks noChangeAspect="1"/>
          </p:cNvPicPr>
          <p:nvPr/>
        </p:nvPicPr>
        <p:blipFill>
          <a:blip r:embed="rId7"/>
          <a:stretch>
            <a:fillRect/>
          </a:stretch>
        </p:blipFill>
        <p:spPr>
          <a:xfrm>
            <a:off x="2773452" y="989645"/>
            <a:ext cx="2185254" cy="1585302"/>
          </a:xfrm>
          <a:prstGeom prst="rect">
            <a:avLst/>
          </a:prstGeom>
        </p:spPr>
      </p:pic>
      <p:pic>
        <p:nvPicPr>
          <p:cNvPr id="29" name="图片 28">
            <a:extLst>
              <a:ext uri="{FF2B5EF4-FFF2-40B4-BE49-F238E27FC236}">
                <a16:creationId xmlns:a16="http://schemas.microsoft.com/office/drawing/2014/main" id="{D280B558-6709-419D-811E-38EF7EE0DFA5}"/>
              </a:ext>
            </a:extLst>
          </p:cNvPr>
          <p:cNvPicPr>
            <a:picLocks noChangeAspect="1"/>
          </p:cNvPicPr>
          <p:nvPr/>
        </p:nvPicPr>
        <p:blipFill>
          <a:blip r:embed="rId8"/>
          <a:stretch>
            <a:fillRect/>
          </a:stretch>
        </p:blipFill>
        <p:spPr>
          <a:xfrm>
            <a:off x="2804125" y="4328397"/>
            <a:ext cx="2311570" cy="1699192"/>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B6B0795-4F8F-484A-A7F9-A3C98221EA88}"/>
                  </a:ext>
                </a:extLst>
              </p:cNvPr>
              <p:cNvSpPr txBox="1"/>
              <p:nvPr/>
            </p:nvSpPr>
            <p:spPr>
              <a:xfrm>
                <a:off x="1056904" y="1211283"/>
                <a:ext cx="6115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0</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10" name="文本框 9">
                <a:extLst>
                  <a:ext uri="{FF2B5EF4-FFF2-40B4-BE49-F238E27FC236}">
                    <a16:creationId xmlns:a16="http://schemas.microsoft.com/office/drawing/2014/main" id="{3B6B0795-4F8F-484A-A7F9-A3C98221EA88}"/>
                  </a:ext>
                </a:extLst>
              </p:cNvPr>
              <p:cNvSpPr txBox="1">
                <a:spLocks noRot="1" noChangeAspect="1" noMove="1" noResize="1" noEditPoints="1" noAdjustHandles="1" noChangeArrowheads="1" noChangeShapeType="1" noTextEdit="1"/>
              </p:cNvSpPr>
              <p:nvPr/>
            </p:nvSpPr>
            <p:spPr>
              <a:xfrm>
                <a:off x="1056904" y="1211283"/>
                <a:ext cx="611579" cy="307777"/>
              </a:xfrm>
              <a:prstGeom prst="rect">
                <a:avLst/>
              </a:prstGeom>
              <a:blipFill>
                <a:blip r:embed="rId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286570A-AE5F-4D61-9456-62D73FDF094B}"/>
                  </a:ext>
                </a:extLst>
              </p:cNvPr>
              <p:cNvSpPr txBox="1"/>
              <p:nvPr/>
            </p:nvSpPr>
            <p:spPr>
              <a:xfrm>
                <a:off x="3333810" y="1382477"/>
                <a:ext cx="3491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0</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0" name="文本框 29">
                <a:extLst>
                  <a:ext uri="{FF2B5EF4-FFF2-40B4-BE49-F238E27FC236}">
                    <a16:creationId xmlns:a16="http://schemas.microsoft.com/office/drawing/2014/main" id="{6286570A-AE5F-4D61-9456-62D73FDF094B}"/>
                  </a:ext>
                </a:extLst>
              </p:cNvPr>
              <p:cNvSpPr txBox="1">
                <a:spLocks noRot="1" noChangeAspect="1" noMove="1" noResize="1" noEditPoints="1" noAdjustHandles="1" noChangeArrowheads="1" noChangeShapeType="1" noTextEdit="1"/>
              </p:cNvSpPr>
              <p:nvPr/>
            </p:nvSpPr>
            <p:spPr>
              <a:xfrm>
                <a:off x="3333810" y="1382477"/>
                <a:ext cx="349190" cy="307777"/>
              </a:xfrm>
              <a:prstGeom prst="rect">
                <a:avLst/>
              </a:prstGeom>
              <a:blipFill>
                <a:blip r:embed="rId10"/>
                <a:stretch>
                  <a:fillRect r="-24561"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703FB6A-1B82-47DB-9F2F-DE48CAD7BDAE}"/>
                  </a:ext>
                </a:extLst>
              </p:cNvPr>
              <p:cNvSpPr txBox="1"/>
              <p:nvPr/>
            </p:nvSpPr>
            <p:spPr>
              <a:xfrm>
                <a:off x="1015340" y="2951975"/>
                <a:ext cx="51063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0</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1" name="文本框 30">
                <a:extLst>
                  <a:ext uri="{FF2B5EF4-FFF2-40B4-BE49-F238E27FC236}">
                    <a16:creationId xmlns:a16="http://schemas.microsoft.com/office/drawing/2014/main" id="{7703FB6A-1B82-47DB-9F2F-DE48CAD7BDAE}"/>
                  </a:ext>
                </a:extLst>
              </p:cNvPr>
              <p:cNvSpPr txBox="1">
                <a:spLocks noRot="1" noChangeAspect="1" noMove="1" noResize="1" noEditPoints="1" noAdjustHandles="1" noChangeArrowheads="1" noChangeShapeType="1" noTextEdit="1"/>
              </p:cNvSpPr>
              <p:nvPr/>
            </p:nvSpPr>
            <p:spPr>
              <a:xfrm>
                <a:off x="1015340" y="2951975"/>
                <a:ext cx="510639" cy="307777"/>
              </a:xfrm>
              <a:prstGeom prst="rect">
                <a:avLst/>
              </a:prstGeom>
              <a:blipFill>
                <a:blip r:embed="rId11"/>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EE22AD0-0B69-4D76-B21B-A7514F3479AE}"/>
                  </a:ext>
                </a:extLst>
              </p:cNvPr>
              <p:cNvSpPr txBox="1"/>
              <p:nvPr/>
            </p:nvSpPr>
            <p:spPr>
              <a:xfrm>
                <a:off x="3274892" y="2984045"/>
                <a:ext cx="5434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0</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2" name="文本框 31">
                <a:extLst>
                  <a:ext uri="{FF2B5EF4-FFF2-40B4-BE49-F238E27FC236}">
                    <a16:creationId xmlns:a16="http://schemas.microsoft.com/office/drawing/2014/main" id="{0EE22AD0-0B69-4D76-B21B-A7514F3479AE}"/>
                  </a:ext>
                </a:extLst>
              </p:cNvPr>
              <p:cNvSpPr txBox="1">
                <a:spLocks noRot="1" noChangeAspect="1" noMove="1" noResize="1" noEditPoints="1" noAdjustHandles="1" noChangeArrowheads="1" noChangeShapeType="1" noTextEdit="1"/>
              </p:cNvSpPr>
              <p:nvPr/>
            </p:nvSpPr>
            <p:spPr>
              <a:xfrm>
                <a:off x="3274892" y="2984045"/>
                <a:ext cx="543480" cy="307777"/>
              </a:xfrm>
              <a:prstGeom prst="rect">
                <a:avLst/>
              </a:prstGeom>
              <a:blipFill>
                <a:blip r:embed="rId12"/>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E0DD66CB-6639-4E12-8D78-1172E4064A88}"/>
                  </a:ext>
                </a:extLst>
              </p:cNvPr>
              <p:cNvSpPr/>
              <p:nvPr/>
            </p:nvSpPr>
            <p:spPr>
              <a:xfrm>
                <a:off x="1056904" y="4585066"/>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0</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3" name="矩形 32">
                <a:extLst>
                  <a:ext uri="{FF2B5EF4-FFF2-40B4-BE49-F238E27FC236}">
                    <a16:creationId xmlns:a16="http://schemas.microsoft.com/office/drawing/2014/main" id="{E0DD66CB-6639-4E12-8D78-1172E4064A88}"/>
                  </a:ext>
                </a:extLst>
              </p:cNvPr>
              <p:cNvSpPr>
                <a:spLocks noRot="1" noChangeAspect="1" noMove="1" noResize="1" noEditPoints="1" noAdjustHandles="1" noChangeArrowheads="1" noChangeShapeType="1" noTextEdit="1"/>
              </p:cNvSpPr>
              <p:nvPr/>
            </p:nvSpPr>
            <p:spPr>
              <a:xfrm>
                <a:off x="1056904" y="4585066"/>
                <a:ext cx="541559" cy="307777"/>
              </a:xfrm>
              <a:prstGeom prst="rect">
                <a:avLst/>
              </a:prstGeom>
              <a:blipFill>
                <a:blip r:embed="rId13"/>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313E7512-37B2-4C0D-BC75-B8D0CA51E121}"/>
                  </a:ext>
                </a:extLst>
              </p:cNvPr>
              <p:cNvSpPr/>
              <p:nvPr/>
            </p:nvSpPr>
            <p:spPr>
              <a:xfrm>
                <a:off x="3339856" y="4658627"/>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0</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4" name="矩形 33">
                <a:extLst>
                  <a:ext uri="{FF2B5EF4-FFF2-40B4-BE49-F238E27FC236}">
                    <a16:creationId xmlns:a16="http://schemas.microsoft.com/office/drawing/2014/main" id="{313E7512-37B2-4C0D-BC75-B8D0CA51E121}"/>
                  </a:ext>
                </a:extLst>
              </p:cNvPr>
              <p:cNvSpPr>
                <a:spLocks noRot="1" noChangeAspect="1" noMove="1" noResize="1" noEditPoints="1" noAdjustHandles="1" noChangeArrowheads="1" noChangeShapeType="1" noTextEdit="1"/>
              </p:cNvSpPr>
              <p:nvPr/>
            </p:nvSpPr>
            <p:spPr>
              <a:xfrm>
                <a:off x="3339856" y="4658627"/>
                <a:ext cx="541559" cy="307777"/>
              </a:xfrm>
              <a:prstGeom prst="rect">
                <a:avLst/>
              </a:prstGeom>
              <a:blipFill>
                <a:blip r:embed="rId13"/>
                <a:stretch>
                  <a:fillRect b="-1961"/>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5EBDFC13-B7CF-45B9-A826-DD61E8E2150F}"/>
              </a:ext>
            </a:extLst>
          </p:cNvPr>
          <p:cNvPicPr>
            <a:picLocks noChangeAspect="1"/>
          </p:cNvPicPr>
          <p:nvPr/>
        </p:nvPicPr>
        <p:blipFill>
          <a:blip r:embed="rId14"/>
          <a:stretch>
            <a:fillRect/>
          </a:stretch>
        </p:blipFill>
        <p:spPr>
          <a:xfrm>
            <a:off x="5374866" y="4396311"/>
            <a:ext cx="2234384" cy="1576854"/>
          </a:xfrm>
          <a:prstGeom prst="rect">
            <a:avLst/>
          </a:prstGeom>
        </p:spPr>
      </p:pic>
      <p:pic>
        <p:nvPicPr>
          <p:cNvPr id="36" name="图片 35">
            <a:extLst>
              <a:ext uri="{FF2B5EF4-FFF2-40B4-BE49-F238E27FC236}">
                <a16:creationId xmlns:a16="http://schemas.microsoft.com/office/drawing/2014/main" id="{DD5AEBC0-956A-48C5-863C-7D0C6E7F60B4}"/>
              </a:ext>
            </a:extLst>
          </p:cNvPr>
          <p:cNvPicPr>
            <a:picLocks noChangeAspect="1"/>
          </p:cNvPicPr>
          <p:nvPr/>
        </p:nvPicPr>
        <p:blipFill>
          <a:blip r:embed="rId15"/>
          <a:stretch>
            <a:fillRect/>
          </a:stretch>
        </p:blipFill>
        <p:spPr>
          <a:xfrm>
            <a:off x="7609250" y="4417250"/>
            <a:ext cx="2234384" cy="1610339"/>
          </a:xfrm>
          <a:prstGeom prst="rect">
            <a:avLst/>
          </a:prstGeom>
        </p:spPr>
      </p:pic>
      <p:pic>
        <p:nvPicPr>
          <p:cNvPr id="37" name="图片 36">
            <a:extLst>
              <a:ext uri="{FF2B5EF4-FFF2-40B4-BE49-F238E27FC236}">
                <a16:creationId xmlns:a16="http://schemas.microsoft.com/office/drawing/2014/main" id="{3FF33E2A-8B13-4FB8-8DF1-3FB75E50B6A6}"/>
              </a:ext>
            </a:extLst>
          </p:cNvPr>
          <p:cNvPicPr>
            <a:picLocks noChangeAspect="1"/>
          </p:cNvPicPr>
          <p:nvPr/>
        </p:nvPicPr>
        <p:blipFill>
          <a:blip r:embed="rId16"/>
          <a:stretch>
            <a:fillRect/>
          </a:stretch>
        </p:blipFill>
        <p:spPr>
          <a:xfrm>
            <a:off x="5278676" y="2695433"/>
            <a:ext cx="2257637" cy="1646454"/>
          </a:xfrm>
          <a:prstGeom prst="rect">
            <a:avLst/>
          </a:prstGeom>
        </p:spPr>
      </p:pic>
      <p:pic>
        <p:nvPicPr>
          <p:cNvPr id="38" name="图片 37">
            <a:extLst>
              <a:ext uri="{FF2B5EF4-FFF2-40B4-BE49-F238E27FC236}">
                <a16:creationId xmlns:a16="http://schemas.microsoft.com/office/drawing/2014/main" id="{5714A38A-0420-4EC7-ABB7-EB643D1C8059}"/>
              </a:ext>
            </a:extLst>
          </p:cNvPr>
          <p:cNvPicPr>
            <a:picLocks noChangeAspect="1"/>
          </p:cNvPicPr>
          <p:nvPr/>
        </p:nvPicPr>
        <p:blipFill>
          <a:blip r:embed="rId17"/>
          <a:stretch>
            <a:fillRect/>
          </a:stretch>
        </p:blipFill>
        <p:spPr>
          <a:xfrm>
            <a:off x="7618979" y="2731548"/>
            <a:ext cx="2178163" cy="1610339"/>
          </a:xfrm>
          <a:prstGeom prst="rect">
            <a:avLst/>
          </a:prstGeom>
        </p:spPr>
      </p:pic>
      <p:pic>
        <p:nvPicPr>
          <p:cNvPr id="39" name="图片 38">
            <a:extLst>
              <a:ext uri="{FF2B5EF4-FFF2-40B4-BE49-F238E27FC236}">
                <a16:creationId xmlns:a16="http://schemas.microsoft.com/office/drawing/2014/main" id="{84F9C667-7E3C-4954-879E-15BCAB14589A}"/>
              </a:ext>
            </a:extLst>
          </p:cNvPr>
          <p:cNvPicPr>
            <a:picLocks noChangeAspect="1"/>
          </p:cNvPicPr>
          <p:nvPr/>
        </p:nvPicPr>
        <p:blipFill>
          <a:blip r:embed="rId18"/>
          <a:stretch>
            <a:fillRect/>
          </a:stretch>
        </p:blipFill>
        <p:spPr>
          <a:xfrm>
            <a:off x="5314867" y="1042335"/>
            <a:ext cx="2185254" cy="1593414"/>
          </a:xfrm>
          <a:prstGeom prst="rect">
            <a:avLst/>
          </a:prstGeom>
        </p:spPr>
      </p:pic>
      <p:pic>
        <p:nvPicPr>
          <p:cNvPr id="40" name="图片 39">
            <a:extLst>
              <a:ext uri="{FF2B5EF4-FFF2-40B4-BE49-F238E27FC236}">
                <a16:creationId xmlns:a16="http://schemas.microsoft.com/office/drawing/2014/main" id="{541C9194-BC61-4CA0-8647-9173203C9D89}"/>
              </a:ext>
            </a:extLst>
          </p:cNvPr>
          <p:cNvPicPr>
            <a:picLocks noChangeAspect="1"/>
          </p:cNvPicPr>
          <p:nvPr/>
        </p:nvPicPr>
        <p:blipFill>
          <a:blip r:embed="rId19"/>
          <a:stretch>
            <a:fillRect/>
          </a:stretch>
        </p:blipFill>
        <p:spPr>
          <a:xfrm>
            <a:off x="7776975" y="1127610"/>
            <a:ext cx="2021165" cy="1488693"/>
          </a:xfrm>
          <a:prstGeom prst="rect">
            <a:avLst/>
          </a:prstGeom>
        </p:spPr>
      </p:pic>
      <p:sp>
        <p:nvSpPr>
          <p:cNvPr id="41" name="文本框 40">
            <a:extLst>
              <a:ext uri="{FF2B5EF4-FFF2-40B4-BE49-F238E27FC236}">
                <a16:creationId xmlns:a16="http://schemas.microsoft.com/office/drawing/2014/main" id="{A3F23DF0-8518-4328-AD44-E70B101FDA65}"/>
              </a:ext>
            </a:extLst>
          </p:cNvPr>
          <p:cNvSpPr txBox="1"/>
          <p:nvPr/>
        </p:nvSpPr>
        <p:spPr>
          <a:xfrm>
            <a:off x="640521" y="6097979"/>
            <a:ext cx="11056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The difference between MC and data shows that track parameters in MC simulation disagree with that in data.</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0C3ED94-93F2-4965-A2A8-D09390A20C02}"/>
                  </a:ext>
                </a:extLst>
              </p:cNvPr>
              <p:cNvSpPr txBox="1"/>
              <p:nvPr/>
            </p:nvSpPr>
            <p:spPr>
              <a:xfrm>
                <a:off x="10299700" y="2387600"/>
                <a:ext cx="18447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channel</a:t>
                </a:r>
                <a:endParaRPr kumimoji="0" lang="zh-CN" altLang="en-US" sz="1800" b="1" i="0" u="none" strike="noStrike" kern="1200" cap="none" spc="0" normalizeH="0" baseline="0" noProof="0" dirty="0">
                  <a:ln>
                    <a:noFill/>
                  </a:ln>
                  <a:solidFill>
                    <a:srgbClr val="000000"/>
                  </a:solidFill>
                  <a:effectLst/>
                  <a:uLnTx/>
                  <a:uFillTx/>
                  <a:cs typeface="+mn-ea"/>
                  <a:sym typeface="+mn-lt"/>
                </a:endParaRPr>
              </a:p>
            </p:txBody>
          </p:sp>
        </mc:Choice>
        <mc:Fallback xmlns="">
          <p:sp>
            <p:nvSpPr>
              <p:cNvPr id="8" name="文本框 7">
                <a:extLst>
                  <a:ext uri="{FF2B5EF4-FFF2-40B4-BE49-F238E27FC236}">
                    <a16:creationId xmlns:a16="http://schemas.microsoft.com/office/drawing/2014/main" id="{50C3ED94-93F2-4965-A2A8-D09390A20C02}"/>
                  </a:ext>
                </a:extLst>
              </p:cNvPr>
              <p:cNvSpPr txBox="1">
                <a:spLocks noRot="1" noChangeAspect="1" noMove="1" noResize="1" noEditPoints="1" noAdjustHandles="1" noChangeArrowheads="1" noChangeShapeType="1" noTextEdit="1"/>
              </p:cNvSpPr>
              <p:nvPr/>
            </p:nvSpPr>
            <p:spPr>
              <a:xfrm>
                <a:off x="10299700" y="2387600"/>
                <a:ext cx="1844702" cy="369332"/>
              </a:xfrm>
              <a:prstGeom prst="rect">
                <a:avLst/>
              </a:prstGeom>
              <a:blipFill>
                <a:blip r:embed="rId20"/>
                <a:stretch>
                  <a:fillRect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484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9" name="图片 8">
            <a:extLst>
              <a:ext uri="{FF2B5EF4-FFF2-40B4-BE49-F238E27FC236}">
                <a16:creationId xmlns:a16="http://schemas.microsoft.com/office/drawing/2014/main" id="{C9DA30F6-2EDD-4BA4-B227-5174DAF443D1}"/>
              </a:ext>
            </a:extLst>
          </p:cNvPr>
          <p:cNvPicPr>
            <a:picLocks noChangeAspect="1"/>
          </p:cNvPicPr>
          <p:nvPr/>
        </p:nvPicPr>
        <p:blipFill>
          <a:blip r:embed="rId3"/>
          <a:stretch>
            <a:fillRect/>
          </a:stretch>
        </p:blipFill>
        <p:spPr>
          <a:xfrm>
            <a:off x="2772442" y="840946"/>
            <a:ext cx="2590488" cy="1945524"/>
          </a:xfrm>
          <a:prstGeom prst="rect">
            <a:avLst/>
          </a:prstGeom>
        </p:spPr>
      </p:pic>
      <p:pic>
        <p:nvPicPr>
          <p:cNvPr id="10" name="图片 9">
            <a:extLst>
              <a:ext uri="{FF2B5EF4-FFF2-40B4-BE49-F238E27FC236}">
                <a16:creationId xmlns:a16="http://schemas.microsoft.com/office/drawing/2014/main" id="{7ECC0E31-244E-41A9-AFAB-4A3D271FE28F}"/>
              </a:ext>
            </a:extLst>
          </p:cNvPr>
          <p:cNvPicPr>
            <a:picLocks noChangeAspect="1"/>
          </p:cNvPicPr>
          <p:nvPr/>
        </p:nvPicPr>
        <p:blipFill>
          <a:blip r:embed="rId4"/>
          <a:stretch>
            <a:fillRect/>
          </a:stretch>
        </p:blipFill>
        <p:spPr>
          <a:xfrm>
            <a:off x="300454" y="840039"/>
            <a:ext cx="2479351" cy="1820198"/>
          </a:xfrm>
          <a:prstGeom prst="rect">
            <a:avLst/>
          </a:prstGeom>
        </p:spPr>
      </p:pic>
      <p:pic>
        <p:nvPicPr>
          <p:cNvPr id="13" name="图片 12">
            <a:extLst>
              <a:ext uri="{FF2B5EF4-FFF2-40B4-BE49-F238E27FC236}">
                <a16:creationId xmlns:a16="http://schemas.microsoft.com/office/drawing/2014/main" id="{6947A53E-F18A-4C57-BB4D-540CC1351C9D}"/>
              </a:ext>
            </a:extLst>
          </p:cNvPr>
          <p:cNvPicPr>
            <a:picLocks noChangeAspect="1"/>
          </p:cNvPicPr>
          <p:nvPr/>
        </p:nvPicPr>
        <p:blipFill>
          <a:blip r:embed="rId5"/>
          <a:stretch>
            <a:fillRect/>
          </a:stretch>
        </p:blipFill>
        <p:spPr>
          <a:xfrm>
            <a:off x="190009" y="2748360"/>
            <a:ext cx="2582433" cy="1887968"/>
          </a:xfrm>
          <a:prstGeom prst="rect">
            <a:avLst/>
          </a:prstGeom>
        </p:spPr>
      </p:pic>
      <p:pic>
        <p:nvPicPr>
          <p:cNvPr id="14" name="图片 13">
            <a:extLst>
              <a:ext uri="{FF2B5EF4-FFF2-40B4-BE49-F238E27FC236}">
                <a16:creationId xmlns:a16="http://schemas.microsoft.com/office/drawing/2014/main" id="{7A7AAF43-1008-4DCF-95DF-343642F9BCE6}"/>
              </a:ext>
            </a:extLst>
          </p:cNvPr>
          <p:cNvPicPr>
            <a:picLocks noChangeAspect="1"/>
          </p:cNvPicPr>
          <p:nvPr/>
        </p:nvPicPr>
        <p:blipFill>
          <a:blip r:embed="rId6"/>
          <a:stretch>
            <a:fillRect/>
          </a:stretch>
        </p:blipFill>
        <p:spPr>
          <a:xfrm>
            <a:off x="2779805" y="2748360"/>
            <a:ext cx="2590489" cy="1942867"/>
          </a:xfrm>
          <a:prstGeom prst="rect">
            <a:avLst/>
          </a:prstGeom>
        </p:spPr>
      </p:pic>
      <p:pic>
        <p:nvPicPr>
          <p:cNvPr id="16" name="图片 15">
            <a:extLst>
              <a:ext uri="{FF2B5EF4-FFF2-40B4-BE49-F238E27FC236}">
                <a16:creationId xmlns:a16="http://schemas.microsoft.com/office/drawing/2014/main" id="{F27AE0A0-926B-4E05-9226-3A357839D3B4}"/>
              </a:ext>
            </a:extLst>
          </p:cNvPr>
          <p:cNvPicPr>
            <a:picLocks noChangeAspect="1"/>
          </p:cNvPicPr>
          <p:nvPr/>
        </p:nvPicPr>
        <p:blipFill>
          <a:blip r:embed="rId7"/>
          <a:stretch>
            <a:fillRect/>
          </a:stretch>
        </p:blipFill>
        <p:spPr>
          <a:xfrm>
            <a:off x="2779805" y="4662321"/>
            <a:ext cx="2615892" cy="1945524"/>
          </a:xfrm>
          <a:prstGeom prst="rect">
            <a:avLst/>
          </a:prstGeom>
        </p:spPr>
      </p:pic>
      <p:pic>
        <p:nvPicPr>
          <p:cNvPr id="17" name="图片 16">
            <a:extLst>
              <a:ext uri="{FF2B5EF4-FFF2-40B4-BE49-F238E27FC236}">
                <a16:creationId xmlns:a16="http://schemas.microsoft.com/office/drawing/2014/main" id="{5171F4BC-7639-4A82-9A08-76739F123372}"/>
              </a:ext>
            </a:extLst>
          </p:cNvPr>
          <p:cNvPicPr>
            <a:picLocks noChangeAspect="1"/>
          </p:cNvPicPr>
          <p:nvPr/>
        </p:nvPicPr>
        <p:blipFill>
          <a:blip r:embed="rId8"/>
          <a:stretch>
            <a:fillRect/>
          </a:stretch>
        </p:blipFill>
        <p:spPr>
          <a:xfrm>
            <a:off x="325271" y="4618798"/>
            <a:ext cx="2590489" cy="1980750"/>
          </a:xfrm>
          <a:prstGeom prst="rect">
            <a:avLst/>
          </a:prstGeom>
        </p:spPr>
      </p:pic>
      <p:pic>
        <p:nvPicPr>
          <p:cNvPr id="18" name="图片 17">
            <a:extLst>
              <a:ext uri="{FF2B5EF4-FFF2-40B4-BE49-F238E27FC236}">
                <a16:creationId xmlns:a16="http://schemas.microsoft.com/office/drawing/2014/main" id="{2166F451-693D-4296-9EA1-6ADE11FE5127}"/>
              </a:ext>
            </a:extLst>
          </p:cNvPr>
          <p:cNvPicPr>
            <a:picLocks noChangeAspect="1"/>
          </p:cNvPicPr>
          <p:nvPr/>
        </p:nvPicPr>
        <p:blipFill>
          <a:blip r:embed="rId9"/>
          <a:stretch>
            <a:fillRect/>
          </a:stretch>
        </p:blipFill>
        <p:spPr>
          <a:xfrm>
            <a:off x="5525625" y="4742454"/>
            <a:ext cx="2582433" cy="1868218"/>
          </a:xfrm>
          <a:prstGeom prst="rect">
            <a:avLst/>
          </a:prstGeom>
        </p:spPr>
      </p:pic>
      <p:pic>
        <p:nvPicPr>
          <p:cNvPr id="19" name="图片 18">
            <a:extLst>
              <a:ext uri="{FF2B5EF4-FFF2-40B4-BE49-F238E27FC236}">
                <a16:creationId xmlns:a16="http://schemas.microsoft.com/office/drawing/2014/main" id="{0A17CF8D-252C-4DCA-ACD0-0768BEDB7DE9}"/>
              </a:ext>
            </a:extLst>
          </p:cNvPr>
          <p:cNvPicPr>
            <a:picLocks noChangeAspect="1"/>
          </p:cNvPicPr>
          <p:nvPr/>
        </p:nvPicPr>
        <p:blipFill>
          <a:blip r:embed="rId10"/>
          <a:stretch>
            <a:fillRect/>
          </a:stretch>
        </p:blipFill>
        <p:spPr>
          <a:xfrm>
            <a:off x="8237987" y="4683027"/>
            <a:ext cx="2615892" cy="1952051"/>
          </a:xfrm>
          <a:prstGeom prst="rect">
            <a:avLst/>
          </a:prstGeom>
        </p:spPr>
      </p:pic>
      <p:pic>
        <p:nvPicPr>
          <p:cNvPr id="20" name="图片 19">
            <a:extLst>
              <a:ext uri="{FF2B5EF4-FFF2-40B4-BE49-F238E27FC236}">
                <a16:creationId xmlns:a16="http://schemas.microsoft.com/office/drawing/2014/main" id="{D3E568A7-1DB1-4179-9068-A16DA63C32DE}"/>
              </a:ext>
            </a:extLst>
          </p:cNvPr>
          <p:cNvPicPr>
            <a:picLocks noChangeAspect="1"/>
          </p:cNvPicPr>
          <p:nvPr/>
        </p:nvPicPr>
        <p:blipFill>
          <a:blip r:embed="rId11"/>
          <a:stretch>
            <a:fillRect/>
          </a:stretch>
        </p:blipFill>
        <p:spPr>
          <a:xfrm>
            <a:off x="8160814" y="2799793"/>
            <a:ext cx="2543706" cy="1942661"/>
          </a:xfrm>
          <a:prstGeom prst="rect">
            <a:avLst/>
          </a:prstGeom>
        </p:spPr>
      </p:pic>
      <p:pic>
        <p:nvPicPr>
          <p:cNvPr id="21" name="图片 20">
            <a:extLst>
              <a:ext uri="{FF2B5EF4-FFF2-40B4-BE49-F238E27FC236}">
                <a16:creationId xmlns:a16="http://schemas.microsoft.com/office/drawing/2014/main" id="{956E625F-0946-473A-A4A7-72555E709885}"/>
              </a:ext>
            </a:extLst>
          </p:cNvPr>
          <p:cNvPicPr>
            <a:picLocks noChangeAspect="1"/>
          </p:cNvPicPr>
          <p:nvPr/>
        </p:nvPicPr>
        <p:blipFill>
          <a:blip r:embed="rId12"/>
          <a:stretch>
            <a:fillRect/>
          </a:stretch>
        </p:blipFill>
        <p:spPr>
          <a:xfrm>
            <a:off x="5410423" y="2865292"/>
            <a:ext cx="2582433" cy="1877162"/>
          </a:xfrm>
          <a:prstGeom prst="rect">
            <a:avLst/>
          </a:prstGeom>
        </p:spPr>
      </p:pic>
      <p:pic>
        <p:nvPicPr>
          <p:cNvPr id="22" name="图片 21">
            <a:extLst>
              <a:ext uri="{FF2B5EF4-FFF2-40B4-BE49-F238E27FC236}">
                <a16:creationId xmlns:a16="http://schemas.microsoft.com/office/drawing/2014/main" id="{FE217054-BB9E-4F7D-B2DF-8D64CF993FB1}"/>
              </a:ext>
            </a:extLst>
          </p:cNvPr>
          <p:cNvPicPr>
            <a:picLocks noChangeAspect="1"/>
          </p:cNvPicPr>
          <p:nvPr/>
        </p:nvPicPr>
        <p:blipFill>
          <a:blip r:embed="rId13"/>
          <a:stretch>
            <a:fillRect/>
          </a:stretch>
        </p:blipFill>
        <p:spPr>
          <a:xfrm>
            <a:off x="5397268" y="873117"/>
            <a:ext cx="2636504" cy="1926676"/>
          </a:xfrm>
          <a:prstGeom prst="rect">
            <a:avLst/>
          </a:prstGeom>
        </p:spPr>
      </p:pic>
      <p:pic>
        <p:nvPicPr>
          <p:cNvPr id="23" name="图片 22">
            <a:extLst>
              <a:ext uri="{FF2B5EF4-FFF2-40B4-BE49-F238E27FC236}">
                <a16:creationId xmlns:a16="http://schemas.microsoft.com/office/drawing/2014/main" id="{7AC3AD28-4C96-447B-8640-0A8D9AF43A71}"/>
              </a:ext>
            </a:extLst>
          </p:cNvPr>
          <p:cNvPicPr>
            <a:picLocks noChangeAspect="1"/>
          </p:cNvPicPr>
          <p:nvPr/>
        </p:nvPicPr>
        <p:blipFill>
          <a:blip r:embed="rId14"/>
          <a:stretch>
            <a:fillRect/>
          </a:stretch>
        </p:blipFill>
        <p:spPr>
          <a:xfrm>
            <a:off x="8201730" y="860392"/>
            <a:ext cx="2553893" cy="1887968"/>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6B504BF-400F-4F7C-98D3-71597338C85C}"/>
                  </a:ext>
                </a:extLst>
              </p:cNvPr>
              <p:cNvSpPr txBox="1"/>
              <p:nvPr/>
            </p:nvSpPr>
            <p:spPr>
              <a:xfrm>
                <a:off x="9833272" y="682170"/>
                <a:ext cx="18447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channel</a:t>
                </a:r>
                <a:endParaRPr kumimoji="0" lang="zh-CN" altLang="en-US" sz="1800" b="1" i="0" u="none" strike="noStrike" kern="1200" cap="none" spc="0" normalizeH="0" baseline="0" noProof="0" dirty="0">
                  <a:ln>
                    <a:noFill/>
                  </a:ln>
                  <a:solidFill>
                    <a:srgbClr val="000000"/>
                  </a:solidFill>
                  <a:effectLst/>
                  <a:uLnTx/>
                  <a:uFillTx/>
                  <a:cs typeface="+mn-ea"/>
                  <a:sym typeface="+mn-lt"/>
                </a:endParaRPr>
              </a:p>
            </p:txBody>
          </p:sp>
        </mc:Choice>
        <mc:Fallback xmlns="">
          <p:sp>
            <p:nvSpPr>
              <p:cNvPr id="15" name="文本框 14">
                <a:extLst>
                  <a:ext uri="{FF2B5EF4-FFF2-40B4-BE49-F238E27FC236}">
                    <a16:creationId xmlns:a16="http://schemas.microsoft.com/office/drawing/2014/main" id="{A6B504BF-400F-4F7C-98D3-71597338C85C}"/>
                  </a:ext>
                </a:extLst>
              </p:cNvPr>
              <p:cNvSpPr txBox="1">
                <a:spLocks noRot="1" noChangeAspect="1" noMove="1" noResize="1" noEditPoints="1" noAdjustHandles="1" noChangeArrowheads="1" noChangeShapeType="1" noTextEdit="1"/>
              </p:cNvSpPr>
              <p:nvPr/>
            </p:nvSpPr>
            <p:spPr>
              <a:xfrm>
                <a:off x="9833272" y="682170"/>
                <a:ext cx="1844702" cy="369332"/>
              </a:xfrm>
              <a:prstGeom prst="rect">
                <a:avLst/>
              </a:prstGeom>
              <a:blipFill>
                <a:blip r:embed="rId15"/>
                <a:stretch>
                  <a:fillRect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0657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8EFF112-819B-4721-B1A3-1406E39108B4}"/>
                  </a:ext>
                </a:extLst>
              </p:cNvPr>
              <p:cNvSpPr txBox="1"/>
              <p:nvPr/>
            </p:nvSpPr>
            <p:spPr>
              <a:xfrm>
                <a:off x="175522" y="894796"/>
                <a:ext cx="11988800"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Correction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(For briefly, we take the parameter </a:t>
                </a:r>
                <a14:m>
                  <m:oMath xmlns:m="http://schemas.openxmlformats.org/officeDocument/2006/math">
                    <m:func>
                      <m:func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funcPr>
                      <m:fName>
                        <m:r>
                          <m:rPr>
                            <m:sty m:val="p"/>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tan</m:t>
                        </m:r>
                      </m:fName>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𝜆</m:t>
                        </m:r>
                      </m:e>
                    </m:func>
                  </m:oMath>
                </a14:m>
                <a:r>
                  <a:rPr kumimoji="0" lang="en-US" altLang="zh-CN" sz="1800" b="0" i="0" u="none" strike="noStrike" kern="1200" cap="none" spc="0" normalizeH="0" baseline="0" noProof="0" dirty="0">
                    <a:ln>
                      <a:noFill/>
                    </a:ln>
                    <a:solidFill>
                      <a:srgbClr val="000000"/>
                    </a:solidFill>
                    <a:effectLst/>
                    <a:uLnTx/>
                    <a:uFillTx/>
                    <a:cs typeface="+mn-ea"/>
                    <a:sym typeface="+mn-lt"/>
                  </a:rPr>
                  <a:t> from </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𝜒</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0</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sSup>
                      <m:sSup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𝐾</m:t>
                        </m:r>
                      </m:e>
                      <m:sup>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800" b="0" i="0" u="none" strike="noStrike" kern="1200" cap="none" spc="0" normalizeH="0" baseline="0" noProof="0" dirty="0">
                    <a:ln>
                      <a:noFill/>
                    </a:ln>
                    <a:solidFill>
                      <a:srgbClr val="000000"/>
                    </a:solidFill>
                    <a:effectLst/>
                    <a:uLnTx/>
                    <a:uFillTx/>
                    <a:cs typeface="+mn-ea"/>
                    <a:sym typeface="+mn-lt"/>
                  </a:rPr>
                  <a:t> as an example, </a:t>
                </a:r>
                <a:r>
                  <a:rPr kumimoji="0" lang="en-US" altLang="zh-CN" sz="1800" b="1" i="0" u="none" strike="noStrike" kern="1200" cap="none" spc="0" normalizeH="0" baseline="0" noProof="0" dirty="0">
                    <a:ln>
                      <a:noFill/>
                    </a:ln>
                    <a:solidFill>
                      <a:srgbClr val="000000"/>
                    </a:solidFill>
                    <a:effectLst/>
                    <a:uLnTx/>
                    <a:uFillTx/>
                    <a:cs typeface="+mn-ea"/>
                    <a:sym typeface="+mn-lt"/>
                  </a:rPr>
                  <a:t>the same steps for other parameters</a:t>
                </a:r>
                <a:r>
                  <a:rPr kumimoji="0" lang="en-US" altLang="zh-CN" sz="1800" b="0" i="0" u="none" strike="noStrike" kern="1200" cap="none" spc="0" normalizeH="0" baseline="0" noProof="0" dirty="0">
                    <a:ln>
                      <a:noFill/>
                    </a:ln>
                    <a:solidFill>
                      <a:srgbClr val="000000"/>
                    </a:solidFill>
                    <a:effectLst/>
                    <a:uLnTx/>
                    <a:uFillTx/>
                    <a:cs typeface="+mn-ea"/>
                    <a:sym typeface="+mn-lt"/>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We use double gauss to fit the MC and data. the two gauss use  the same mean, the total sigma is the average of two sigma.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The reason why we don’t use single gauss is that it can’t describe the shape well, show in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Then , we can get the difference of mean and sigma between MC and data.</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9" name="文本框 8">
                <a:extLst>
                  <a:ext uri="{FF2B5EF4-FFF2-40B4-BE49-F238E27FC236}">
                    <a16:creationId xmlns:a16="http://schemas.microsoft.com/office/drawing/2014/main" id="{D8EFF112-819B-4721-B1A3-1406E39108B4}"/>
                  </a:ext>
                </a:extLst>
              </p:cNvPr>
              <p:cNvSpPr txBox="1">
                <a:spLocks noRot="1" noChangeAspect="1" noMove="1" noResize="1" noEditPoints="1" noAdjustHandles="1" noChangeArrowheads="1" noChangeShapeType="1" noTextEdit="1"/>
              </p:cNvSpPr>
              <p:nvPr/>
            </p:nvSpPr>
            <p:spPr>
              <a:xfrm>
                <a:off x="175522" y="894796"/>
                <a:ext cx="11988800" cy="2031325"/>
              </a:xfrm>
              <a:prstGeom prst="rect">
                <a:avLst/>
              </a:prstGeom>
              <a:blipFill>
                <a:blip r:embed="rId3"/>
                <a:stretch>
                  <a:fillRect l="-458" t="-1802" b="-3904"/>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A638A416-CC0C-4626-82B3-DC6C68C9EAB4}"/>
              </a:ext>
            </a:extLst>
          </p:cNvPr>
          <p:cNvPicPr>
            <a:picLocks noChangeAspect="1"/>
          </p:cNvPicPr>
          <p:nvPr/>
        </p:nvPicPr>
        <p:blipFill>
          <a:blip r:embed="rId4"/>
          <a:stretch>
            <a:fillRect/>
          </a:stretch>
        </p:blipFill>
        <p:spPr>
          <a:xfrm>
            <a:off x="101600" y="3283207"/>
            <a:ext cx="2999318" cy="2095001"/>
          </a:xfrm>
          <a:prstGeom prst="rect">
            <a:avLst/>
          </a:prstGeom>
        </p:spPr>
      </p:pic>
      <p:pic>
        <p:nvPicPr>
          <p:cNvPr id="20" name="图片 19">
            <a:extLst>
              <a:ext uri="{FF2B5EF4-FFF2-40B4-BE49-F238E27FC236}">
                <a16:creationId xmlns:a16="http://schemas.microsoft.com/office/drawing/2014/main" id="{DC0E21C0-F836-49F6-A8BF-DDFF661F0EBC}"/>
              </a:ext>
            </a:extLst>
          </p:cNvPr>
          <p:cNvPicPr>
            <a:picLocks noChangeAspect="1"/>
          </p:cNvPicPr>
          <p:nvPr/>
        </p:nvPicPr>
        <p:blipFill>
          <a:blip r:embed="rId5"/>
          <a:stretch>
            <a:fillRect/>
          </a:stretch>
        </p:blipFill>
        <p:spPr>
          <a:xfrm>
            <a:off x="3434467" y="3366354"/>
            <a:ext cx="2942504" cy="2048522"/>
          </a:xfrm>
          <a:prstGeom prst="rect">
            <a:avLst/>
          </a:prstGeom>
        </p:spPr>
      </p:pic>
      <p:pic>
        <p:nvPicPr>
          <p:cNvPr id="21" name="图片 20">
            <a:extLst>
              <a:ext uri="{FF2B5EF4-FFF2-40B4-BE49-F238E27FC236}">
                <a16:creationId xmlns:a16="http://schemas.microsoft.com/office/drawing/2014/main" id="{095654B9-394F-4A8E-8AF6-C49298E762B7}"/>
              </a:ext>
            </a:extLst>
          </p:cNvPr>
          <p:cNvPicPr>
            <a:picLocks noChangeAspect="1"/>
          </p:cNvPicPr>
          <p:nvPr/>
        </p:nvPicPr>
        <p:blipFill>
          <a:blip r:embed="rId6"/>
          <a:stretch>
            <a:fillRect/>
          </a:stretch>
        </p:blipFill>
        <p:spPr>
          <a:xfrm>
            <a:off x="1773241" y="5452743"/>
            <a:ext cx="2470380" cy="1020922"/>
          </a:xfrm>
          <a:prstGeom prst="rect">
            <a:avLst/>
          </a:prstGeom>
        </p:spPr>
      </p:pic>
      <p:sp>
        <p:nvSpPr>
          <p:cNvPr id="22" name="文本框 21">
            <a:extLst>
              <a:ext uri="{FF2B5EF4-FFF2-40B4-BE49-F238E27FC236}">
                <a16:creationId xmlns:a16="http://schemas.microsoft.com/office/drawing/2014/main" id="{683F83F9-475A-42FB-95DE-8AB2D3828E29}"/>
              </a:ext>
            </a:extLst>
          </p:cNvPr>
          <p:cNvSpPr txBox="1"/>
          <p:nvPr/>
        </p:nvSpPr>
        <p:spPr>
          <a:xfrm>
            <a:off x="576904" y="4306005"/>
            <a:ext cx="17262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0000"/>
                </a:solidFill>
                <a:effectLst/>
                <a:uLnTx/>
                <a:uFillTx/>
                <a:cs typeface="+mn-ea"/>
                <a:sym typeface="+mn-lt"/>
              </a:rPr>
              <a:t>Double gauss fit MC </a:t>
            </a:r>
            <a:endParaRPr kumimoji="0" lang="zh-CN" altLang="en-US" sz="1200" b="1" i="0" u="none" strike="noStrike" kern="1200" cap="none" spc="0" normalizeH="0" baseline="0" noProof="0" dirty="0">
              <a:ln>
                <a:noFill/>
              </a:ln>
              <a:solidFill>
                <a:srgbClr val="FF0000"/>
              </a:solidFill>
              <a:effectLst/>
              <a:uLnTx/>
              <a:uFillTx/>
              <a:cs typeface="+mn-ea"/>
              <a:sym typeface="+mn-lt"/>
            </a:endParaRPr>
          </a:p>
        </p:txBody>
      </p:sp>
      <p:sp>
        <p:nvSpPr>
          <p:cNvPr id="24" name="文本框 23">
            <a:extLst>
              <a:ext uri="{FF2B5EF4-FFF2-40B4-BE49-F238E27FC236}">
                <a16:creationId xmlns:a16="http://schemas.microsoft.com/office/drawing/2014/main" id="{D8DCC05F-3A16-46D9-AFA9-AD0FFDEF870B}"/>
              </a:ext>
            </a:extLst>
          </p:cNvPr>
          <p:cNvSpPr txBox="1"/>
          <p:nvPr/>
        </p:nvSpPr>
        <p:spPr>
          <a:xfrm>
            <a:off x="3909771" y="4306618"/>
            <a:ext cx="17262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0000"/>
                </a:solidFill>
                <a:effectLst/>
                <a:uLnTx/>
                <a:uFillTx/>
                <a:cs typeface="+mn-ea"/>
                <a:sym typeface="+mn-lt"/>
              </a:rPr>
              <a:t>Double gauss fit data </a:t>
            </a:r>
            <a:endParaRPr kumimoji="0" lang="zh-CN" altLang="en-US" sz="1200" b="1" i="0" u="none" strike="noStrike" kern="1200" cap="none" spc="0" normalizeH="0" baseline="0" noProof="0" dirty="0">
              <a:ln>
                <a:noFill/>
              </a:ln>
              <a:solidFill>
                <a:srgbClr val="FF0000"/>
              </a:solidFill>
              <a:effectLst/>
              <a:uLnTx/>
              <a:uFillTx/>
              <a:cs typeface="+mn-ea"/>
              <a:sym typeface="+mn-lt"/>
            </a:endParaRPr>
          </a:p>
        </p:txBody>
      </p:sp>
      <p:sp>
        <p:nvSpPr>
          <p:cNvPr id="23" name="箭头: 右 22">
            <a:extLst>
              <a:ext uri="{FF2B5EF4-FFF2-40B4-BE49-F238E27FC236}">
                <a16:creationId xmlns:a16="http://schemas.microsoft.com/office/drawing/2014/main" id="{DE6FC101-A012-4178-A648-339E7539D904}"/>
              </a:ext>
            </a:extLst>
          </p:cNvPr>
          <p:cNvSpPr/>
          <p:nvPr/>
        </p:nvSpPr>
        <p:spPr>
          <a:xfrm>
            <a:off x="3118986" y="4205620"/>
            <a:ext cx="290089" cy="75860"/>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5" name="文本框 24">
            <a:extLst>
              <a:ext uri="{FF2B5EF4-FFF2-40B4-BE49-F238E27FC236}">
                <a16:creationId xmlns:a16="http://schemas.microsoft.com/office/drawing/2014/main" id="{9FC7E709-2FCE-4D5D-8F24-E58F17B499A2}"/>
              </a:ext>
            </a:extLst>
          </p:cNvPr>
          <p:cNvSpPr txBox="1"/>
          <p:nvPr/>
        </p:nvSpPr>
        <p:spPr>
          <a:xfrm>
            <a:off x="3595217" y="6079351"/>
            <a:ext cx="5688096" cy="338554"/>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FF0000"/>
                </a:solidFill>
                <a:effectLst/>
                <a:uLnTx/>
                <a:uFillTx/>
                <a:cs typeface="+mn-ea"/>
                <a:sym typeface="+mn-lt"/>
              </a:rPr>
              <a:t>the difference of mean and sigma between MC and data</a:t>
            </a:r>
            <a:endParaRPr kumimoji="0" lang="zh-CN" altLang="en-US" sz="1600" b="1" i="0" u="none" strike="noStrike" kern="1200" cap="none" spc="0" normalizeH="0" baseline="0" noProof="0" dirty="0">
              <a:ln>
                <a:noFill/>
              </a:ln>
              <a:solidFill>
                <a:srgbClr val="FF0000"/>
              </a:solidFill>
              <a:effectLst/>
              <a:uLnTx/>
              <a:uFillTx/>
              <a:cs typeface="+mn-ea"/>
              <a:sym typeface="+mn-lt"/>
            </a:endParaRPr>
          </a:p>
        </p:txBody>
      </p:sp>
      <p:pic>
        <p:nvPicPr>
          <p:cNvPr id="26" name="图片 25">
            <a:extLst>
              <a:ext uri="{FF2B5EF4-FFF2-40B4-BE49-F238E27FC236}">
                <a16:creationId xmlns:a16="http://schemas.microsoft.com/office/drawing/2014/main" id="{ABE799F9-E0BD-4D74-B865-2659957F0471}"/>
              </a:ext>
            </a:extLst>
          </p:cNvPr>
          <p:cNvPicPr>
            <a:picLocks noChangeAspect="1"/>
          </p:cNvPicPr>
          <p:nvPr/>
        </p:nvPicPr>
        <p:blipFill>
          <a:blip r:embed="rId7"/>
          <a:stretch>
            <a:fillRect/>
          </a:stretch>
        </p:blipFill>
        <p:spPr>
          <a:xfrm>
            <a:off x="6482049" y="3453904"/>
            <a:ext cx="2753171" cy="1924304"/>
          </a:xfrm>
          <a:prstGeom prst="rect">
            <a:avLst/>
          </a:prstGeom>
        </p:spPr>
      </p:pic>
      <p:sp>
        <p:nvSpPr>
          <p:cNvPr id="29" name="文本框 28">
            <a:extLst>
              <a:ext uri="{FF2B5EF4-FFF2-40B4-BE49-F238E27FC236}">
                <a16:creationId xmlns:a16="http://schemas.microsoft.com/office/drawing/2014/main" id="{EA018626-FE5A-4BCD-A159-C7ED1C42C3BB}"/>
              </a:ext>
            </a:extLst>
          </p:cNvPr>
          <p:cNvSpPr txBox="1"/>
          <p:nvPr/>
        </p:nvSpPr>
        <p:spPr>
          <a:xfrm>
            <a:off x="6934043" y="4553141"/>
            <a:ext cx="17262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0000"/>
                </a:solidFill>
                <a:effectLst/>
                <a:uLnTx/>
                <a:uFillTx/>
                <a:cs typeface="+mn-ea"/>
                <a:sym typeface="+mn-lt"/>
              </a:rPr>
              <a:t>Single gauss fit MC </a:t>
            </a:r>
            <a:endParaRPr kumimoji="0" lang="zh-CN" altLang="en-US" sz="1200" b="1" i="0" u="none" strike="noStrike" kern="1200" cap="none" spc="0" normalizeH="0" baseline="0" noProof="0" dirty="0">
              <a:ln>
                <a:noFill/>
              </a:ln>
              <a:solidFill>
                <a:srgbClr val="FF0000"/>
              </a:solidFill>
              <a:effectLst/>
              <a:uLnTx/>
              <a:uFillTx/>
              <a:cs typeface="+mn-ea"/>
              <a:sym typeface="+mn-lt"/>
            </a:endParaRPr>
          </a:p>
        </p:txBody>
      </p:sp>
      <p:pic>
        <p:nvPicPr>
          <p:cNvPr id="27" name="图片 26">
            <a:extLst>
              <a:ext uri="{FF2B5EF4-FFF2-40B4-BE49-F238E27FC236}">
                <a16:creationId xmlns:a16="http://schemas.microsoft.com/office/drawing/2014/main" id="{7B64CD42-C815-4FD5-8B95-CDDA033E04C3}"/>
              </a:ext>
            </a:extLst>
          </p:cNvPr>
          <p:cNvPicPr>
            <a:picLocks noChangeAspect="1"/>
          </p:cNvPicPr>
          <p:nvPr/>
        </p:nvPicPr>
        <p:blipFill>
          <a:blip r:embed="rId8"/>
          <a:stretch>
            <a:fillRect/>
          </a:stretch>
        </p:blipFill>
        <p:spPr>
          <a:xfrm>
            <a:off x="9259629" y="3499323"/>
            <a:ext cx="2619174" cy="1878885"/>
          </a:xfrm>
          <a:prstGeom prst="rect">
            <a:avLst/>
          </a:prstGeom>
        </p:spPr>
      </p:pic>
      <p:sp>
        <p:nvSpPr>
          <p:cNvPr id="30" name="文本框 29">
            <a:extLst>
              <a:ext uri="{FF2B5EF4-FFF2-40B4-BE49-F238E27FC236}">
                <a16:creationId xmlns:a16="http://schemas.microsoft.com/office/drawing/2014/main" id="{EA4B89FA-2071-4EE7-93AA-6916A8FEA0D4}"/>
              </a:ext>
            </a:extLst>
          </p:cNvPr>
          <p:cNvSpPr txBox="1"/>
          <p:nvPr/>
        </p:nvSpPr>
        <p:spPr>
          <a:xfrm>
            <a:off x="9588905" y="4243550"/>
            <a:ext cx="17262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0000"/>
                </a:solidFill>
                <a:effectLst/>
                <a:uLnTx/>
                <a:uFillTx/>
                <a:cs typeface="+mn-ea"/>
                <a:sym typeface="+mn-lt"/>
              </a:rPr>
              <a:t>Single gauss fit data </a:t>
            </a:r>
            <a:endParaRPr kumimoji="0" lang="zh-CN" altLang="en-US" sz="1200" b="1" i="0" u="none" strike="noStrike" kern="1200" cap="none" spc="0" normalizeH="0" baseline="0" noProof="0" dirty="0">
              <a:ln>
                <a:noFill/>
              </a:ln>
              <a:solidFill>
                <a:srgbClr val="FF0000"/>
              </a:solidFill>
              <a:effectLst/>
              <a:uLnTx/>
              <a:uFillTx/>
              <a:cs typeface="+mn-ea"/>
              <a:sym typeface="+mn-lt"/>
            </a:endParaRPr>
          </a:p>
        </p:txBody>
      </p:sp>
    </p:spTree>
    <p:extLst>
      <p:ext uri="{BB962C8B-B14F-4D97-AF65-F5344CB8AC3E}">
        <p14:creationId xmlns:p14="http://schemas.microsoft.com/office/powerpoint/2010/main" val="252010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8260" y="728279"/>
            <a:ext cx="12095480" cy="6080914"/>
          </a:xfrm>
          <a:prstGeom prst="roundRect">
            <a:avLst>
              <a:gd name="adj" fmla="val 0"/>
            </a:avLst>
          </a:prstGeom>
          <a:solidFill>
            <a:schemeClr val="bg1"/>
          </a:solidFill>
          <a:ln w="19050">
            <a:solidFill>
              <a:srgbClr val="0070C0"/>
            </a:solidFill>
          </a:ln>
          <a:effectLst>
            <a:outerShdw blurRad="635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 name="文本框 2"/>
              <p:cNvSpPr txBox="1"/>
              <p:nvPr/>
            </p:nvSpPr>
            <p:spPr>
              <a:xfrm>
                <a:off x="358445" y="4216137"/>
                <a:ext cx="11966092" cy="2637517"/>
              </a:xfrm>
              <a:prstGeom prst="rect">
                <a:avLst/>
              </a:prstGeom>
              <a:noFill/>
            </p:spPr>
            <p:txBody>
              <a:bodyPr wrap="square" rtlCol="0">
                <a:spAutoFit/>
              </a:bodyPr>
              <a:lstStyle/>
              <a:p>
                <a:pPr marL="285750" indent="-285750" latinLnBrk="1">
                  <a:buFont typeface="Wingdings" panose="05000000000000000000" pitchFamily="2" charset="2"/>
                  <a:buChar char="Ø"/>
                </a:pPr>
                <a:r>
                  <a:rPr lang="en-US" altLang="zh-CN" sz="2000" dirty="0">
                    <a:solidFill>
                      <a:srgbClr val="000000"/>
                    </a:solidFill>
                    <a:cs typeface="+mn-ea"/>
                  </a:rPr>
                  <a:t>The branching fractions of </a:t>
                </a:r>
                <a14:m>
                  <m:oMath xmlns:m="http://schemas.openxmlformats.org/officeDocument/2006/math">
                    <m:sSub>
                      <m:sSubPr>
                        <m:ctrlPr>
                          <a:rPr lang="en-US" altLang="zh-CN" sz="2000" i="1">
                            <a:solidFill>
                              <a:srgbClr val="000000"/>
                            </a:solidFill>
                            <a:latin typeface="Cambria Math" panose="02040503050406030204" pitchFamily="18" charset="0"/>
                            <a:cs typeface="+mn-ea"/>
                          </a:rPr>
                        </m:ctrlPr>
                      </m:sSubPr>
                      <m:e>
                        <m:r>
                          <a:rPr lang="en-US" altLang="zh-CN" sz="2000" b="0">
                            <a:solidFill>
                              <a:srgbClr val="000000"/>
                            </a:solidFill>
                            <a:latin typeface="Cambria Math" panose="02040503050406030204" pitchFamily="18" charset="0"/>
                            <a:cs typeface="+mn-ea"/>
                          </a:rPr>
                          <m:t> </m:t>
                        </m:r>
                        <m:r>
                          <m:rPr>
                            <m:sty m:val="p"/>
                          </m:rPr>
                          <a:rPr lang="el-GR" altLang="zh-CN" sz="2000" b="0" i="1">
                            <a:solidFill>
                              <a:srgbClr val="000000"/>
                            </a:solidFill>
                            <a:latin typeface="Cambria Math" panose="02040503050406030204" pitchFamily="18" charset="0"/>
                            <a:cs typeface="+mn-ea"/>
                          </a:rPr>
                          <m:t>χ</m:t>
                        </m:r>
                      </m:e>
                      <m:sub>
                        <m:r>
                          <m:rPr>
                            <m:sty m:val="p"/>
                          </m:rPr>
                          <a:rPr lang="en-US" altLang="zh-CN" sz="2000" b="0" i="1">
                            <a:solidFill>
                              <a:srgbClr val="000000"/>
                            </a:solidFill>
                            <a:latin typeface="Cambria Math" panose="02040503050406030204" pitchFamily="18" charset="0"/>
                            <a:cs typeface="+mn-ea"/>
                          </a:rPr>
                          <m:t>cJ</m:t>
                        </m:r>
                      </m:sub>
                    </m:sSub>
                    <m:r>
                      <a:rPr lang="en-US" altLang="zh-CN" sz="2000" b="0">
                        <a:solidFill>
                          <a:srgbClr val="000000"/>
                        </a:solidFill>
                        <a:latin typeface="Cambria Math" panose="02040503050406030204" pitchFamily="18" charset="0"/>
                        <a:cs typeface="+mn-ea"/>
                      </a:rPr>
                      <m:t>→</m:t>
                    </m:r>
                    <m:sSup>
                      <m:sSupPr>
                        <m:ctrlPr>
                          <a:rPr lang="en-US" altLang="zh-CN" sz="2000" i="1">
                            <a:solidFill>
                              <a:srgbClr val="000000"/>
                            </a:solidFill>
                            <a:latin typeface="Cambria Math" panose="02040503050406030204" pitchFamily="18" charset="0"/>
                            <a:cs typeface="+mn-ea"/>
                          </a:rPr>
                        </m:ctrlPr>
                      </m:sSupPr>
                      <m:e>
                        <m:r>
                          <m:rPr>
                            <m:sty m:val="p"/>
                          </m:rPr>
                          <a:rPr lang="zh-CN" altLang="en-US" sz="2000" b="0" i="1">
                            <a:solidFill>
                              <a:srgbClr val="000000"/>
                            </a:solidFill>
                            <a:latin typeface="Cambria Math" panose="02040503050406030204" pitchFamily="18" charset="0"/>
                            <a:cs typeface="+mn-ea"/>
                          </a:rPr>
                          <m:t>π</m:t>
                        </m:r>
                      </m:e>
                      <m:sup>
                        <m:r>
                          <a:rPr lang="en-US" altLang="zh-CN" sz="2000" b="0">
                            <a:solidFill>
                              <a:srgbClr val="000000"/>
                            </a:solidFill>
                            <a:latin typeface="Cambria Math" panose="02040503050406030204" pitchFamily="18" charset="0"/>
                            <a:cs typeface="+mn-ea"/>
                          </a:rPr>
                          <m:t>+</m:t>
                        </m:r>
                      </m:sup>
                    </m:sSup>
                    <m:sSup>
                      <m:sSupPr>
                        <m:ctrlPr>
                          <a:rPr lang="en-US" altLang="zh-CN" sz="2000" i="1">
                            <a:solidFill>
                              <a:srgbClr val="000000"/>
                            </a:solidFill>
                            <a:latin typeface="Cambria Math" panose="02040503050406030204" pitchFamily="18" charset="0"/>
                            <a:cs typeface="+mn-ea"/>
                          </a:rPr>
                        </m:ctrlPr>
                      </m:sSupPr>
                      <m:e>
                        <m:r>
                          <m:rPr>
                            <m:sty m:val="p"/>
                          </m:rPr>
                          <a:rPr lang="zh-CN" altLang="en-US" sz="2000" b="0" i="1">
                            <a:solidFill>
                              <a:srgbClr val="000000"/>
                            </a:solidFill>
                            <a:latin typeface="Cambria Math" panose="02040503050406030204" pitchFamily="18" charset="0"/>
                            <a:cs typeface="+mn-ea"/>
                          </a:rPr>
                          <m:t>π</m:t>
                        </m:r>
                      </m:e>
                      <m:sup>
                        <m:r>
                          <a:rPr lang="en-US" altLang="zh-CN" sz="2000" b="0">
                            <a:solidFill>
                              <a:srgbClr val="000000"/>
                            </a:solidFill>
                            <a:latin typeface="Cambria Math" panose="02040503050406030204" pitchFamily="18" charset="0"/>
                            <a:cs typeface="+mn-ea"/>
                          </a:rPr>
                          <m:t>−</m:t>
                        </m:r>
                      </m:sup>
                    </m:sSup>
                  </m:oMath>
                </a14:m>
                <a:r>
                  <a:rPr lang="en-US" altLang="zh-CN" sz="2000" dirty="0">
                    <a:solidFill>
                      <a:srgbClr val="000000"/>
                    </a:solidFill>
                    <a:cs typeface="+mn-ea"/>
                  </a:rPr>
                  <a:t>/</a:t>
                </a:r>
                <a14:m>
                  <m:oMath xmlns:m="http://schemas.openxmlformats.org/officeDocument/2006/math">
                    <m:sSup>
                      <m:sSupPr>
                        <m:ctrlPr>
                          <a:rPr lang="en-US" altLang="zh-CN" sz="2000" i="1">
                            <a:solidFill>
                              <a:srgbClr val="000000"/>
                            </a:solidFill>
                            <a:latin typeface="Cambria Math" panose="02040503050406030204" pitchFamily="18" charset="0"/>
                            <a:cs typeface="+mn-ea"/>
                          </a:rPr>
                        </m:ctrlPr>
                      </m:sSupPr>
                      <m:e>
                        <m:r>
                          <a:rPr lang="en-US" altLang="zh-CN" sz="2000" b="0" i="1">
                            <a:solidFill>
                              <a:srgbClr val="000000"/>
                            </a:solidFill>
                            <a:latin typeface="Cambria Math" panose="02040503050406030204" pitchFamily="18" charset="0"/>
                            <a:cs typeface="+mn-ea"/>
                          </a:rPr>
                          <m:t>𝐾</m:t>
                        </m:r>
                      </m:e>
                      <m:sup>
                        <m:r>
                          <a:rPr lang="en-US" altLang="zh-CN" sz="2000" b="0">
                            <a:solidFill>
                              <a:srgbClr val="000000"/>
                            </a:solidFill>
                            <a:latin typeface="Cambria Math" panose="02040503050406030204" pitchFamily="18" charset="0"/>
                            <a:cs typeface="+mn-ea"/>
                          </a:rPr>
                          <m:t>+</m:t>
                        </m:r>
                      </m:sup>
                    </m:sSup>
                    <m:sSup>
                      <m:sSupPr>
                        <m:ctrlPr>
                          <a:rPr lang="en-US" altLang="zh-CN" sz="2000" i="1">
                            <a:solidFill>
                              <a:srgbClr val="000000"/>
                            </a:solidFill>
                            <a:latin typeface="Cambria Math" panose="02040503050406030204" pitchFamily="18" charset="0"/>
                            <a:cs typeface="+mn-ea"/>
                          </a:rPr>
                        </m:ctrlPr>
                      </m:sSupPr>
                      <m:e>
                        <m:r>
                          <a:rPr lang="en-US" altLang="zh-CN" sz="2000" b="0" i="1">
                            <a:solidFill>
                              <a:srgbClr val="000000"/>
                            </a:solidFill>
                            <a:latin typeface="Cambria Math" panose="02040503050406030204" pitchFamily="18" charset="0"/>
                            <a:cs typeface="+mn-ea"/>
                          </a:rPr>
                          <m:t>𝐾</m:t>
                        </m:r>
                      </m:e>
                      <m:sup>
                        <m:r>
                          <a:rPr lang="en-US" altLang="zh-CN" sz="2000" b="0">
                            <a:solidFill>
                              <a:srgbClr val="000000"/>
                            </a:solidFill>
                            <a:latin typeface="Cambria Math" panose="02040503050406030204" pitchFamily="18" charset="0"/>
                            <a:cs typeface="+mn-ea"/>
                          </a:rPr>
                          <m:t>−</m:t>
                        </m:r>
                      </m:sup>
                    </m:sSup>
                  </m:oMath>
                </a14:m>
                <a:r>
                  <a:rPr lang="en-US" altLang="zh-CN" sz="2000" dirty="0">
                    <a:solidFill>
                      <a:srgbClr val="000000"/>
                    </a:solidFill>
                    <a:cs typeface="+mn-ea"/>
                  </a:rPr>
                  <a:t>on PDG’s measurements are not very accurate.</a:t>
                </a:r>
              </a:p>
              <a:p>
                <a:pPr marL="285750" indent="-285750" latinLnBrk="1">
                  <a:buFont typeface="Wingdings" panose="05000000000000000000" pitchFamily="2" charset="2"/>
                  <a:buChar char="Ø"/>
                </a:pPr>
                <a:r>
                  <a:rPr lang="en-US" altLang="zh-CN" sz="2000" dirty="0">
                    <a:solidFill>
                      <a:srgbClr val="000000"/>
                    </a:solidFill>
                    <a:cs typeface="+mn-ea"/>
                  </a:rPr>
                  <a:t> </a:t>
                </a:r>
                <a14:m>
                  <m:oMath xmlns:m="http://schemas.openxmlformats.org/officeDocument/2006/math">
                    <m:sSub>
                      <m:sSubPr>
                        <m:ctrlPr>
                          <a:rPr lang="en-US" altLang="zh-CN" sz="2000" i="1">
                            <a:solidFill>
                              <a:srgbClr val="000000"/>
                            </a:solidFill>
                            <a:latin typeface="Cambria Math" panose="02040503050406030204" pitchFamily="18" charset="0"/>
                            <a:cs typeface="+mn-ea"/>
                          </a:rPr>
                        </m:ctrlPr>
                      </m:sSubPr>
                      <m:e>
                        <m:r>
                          <a:rPr lang="en-US" altLang="zh-CN" sz="2000" b="0">
                            <a:solidFill>
                              <a:srgbClr val="000000"/>
                            </a:solidFill>
                            <a:latin typeface="Cambria Math" panose="02040503050406030204" pitchFamily="18" charset="0"/>
                            <a:cs typeface="+mn-ea"/>
                          </a:rPr>
                          <m:t> </m:t>
                        </m:r>
                        <m:r>
                          <a:rPr lang="el-GR" altLang="zh-CN" sz="2000" b="0" i="1">
                            <a:solidFill>
                              <a:srgbClr val="000000"/>
                            </a:solidFill>
                            <a:latin typeface="Cambria Math" panose="02040503050406030204" pitchFamily="18" charset="0"/>
                            <a:cs typeface="+mn-ea"/>
                          </a:rPr>
                          <m:t>𝜒</m:t>
                        </m:r>
                      </m:e>
                      <m:sub>
                        <m:r>
                          <a:rPr lang="en-US" altLang="zh-CN" sz="2000" b="0" i="1">
                            <a:solidFill>
                              <a:srgbClr val="000000"/>
                            </a:solidFill>
                            <a:latin typeface="Cambria Math" panose="02040503050406030204" pitchFamily="18" charset="0"/>
                            <a:cs typeface="+mn-ea"/>
                          </a:rPr>
                          <m:t>𝑐</m:t>
                        </m:r>
                        <m:r>
                          <a:rPr lang="en-US" altLang="zh-CN" sz="2000" b="0" i="1">
                            <a:solidFill>
                              <a:srgbClr val="000000"/>
                            </a:solidFill>
                            <a:latin typeface="Cambria Math" panose="02040503050406030204" pitchFamily="18" charset="0"/>
                            <a:cs typeface="+mn-ea"/>
                          </a:rPr>
                          <m:t>0</m:t>
                        </m:r>
                      </m:sub>
                    </m:sSub>
                    <m:r>
                      <a:rPr lang="zh-CN" altLang="en-US" sz="2000" b="0">
                        <a:solidFill>
                          <a:srgbClr val="000000"/>
                        </a:solidFill>
                        <a:latin typeface="Cambria Math" panose="02040503050406030204" pitchFamily="18" charset="0"/>
                        <a:cs typeface="+mn-ea"/>
                      </a:rPr>
                      <m:t>’</m:t>
                    </m:r>
                    <m:r>
                      <a:rPr lang="en-US" altLang="zh-CN" sz="2000" b="0">
                        <a:solidFill>
                          <a:srgbClr val="000000"/>
                        </a:solidFill>
                        <a:latin typeface="Cambria Math" panose="02040503050406030204" pitchFamily="18" charset="0"/>
                        <a:cs typeface="+mn-ea"/>
                      </a:rPr>
                      <m:t> </m:t>
                    </m:r>
                  </m:oMath>
                </a14:m>
                <a:r>
                  <a:rPr lang="en-US" altLang="zh-CN" sz="2000" dirty="0">
                    <a:solidFill>
                      <a:srgbClr val="000000"/>
                    </a:solidFill>
                    <a:cs typeface="+mn-ea"/>
                  </a:rPr>
                  <a:t>s current mass and width measurements are not very precise.</a:t>
                </a:r>
              </a:p>
              <a:p>
                <a:pPr marL="285750" indent="-285750" latinLnBrk="1">
                  <a:buFont typeface="Wingdings" panose="05000000000000000000" pitchFamily="2" charset="2"/>
                  <a:buChar char="Ø"/>
                </a:pPr>
                <a:r>
                  <a:rPr lang="en-US" altLang="zh-CN" sz="2000" dirty="0">
                    <a:solidFill>
                      <a:srgbClr val="000000"/>
                    </a:solidFill>
                    <a:cs typeface="+mn-ea"/>
                  </a:rPr>
                  <a:t> BESIII has the largest sample of </a:t>
                </a:r>
                <a14:m>
                  <m:oMath xmlns:m="http://schemas.openxmlformats.org/officeDocument/2006/math">
                    <m:sSup>
                      <m:sSupPr>
                        <m:ctrlPr>
                          <a:rPr lang="en-US" altLang="zh-CN" sz="2000" b="0" i="1" smtClean="0">
                            <a:solidFill>
                              <a:srgbClr val="000000"/>
                            </a:solidFill>
                            <a:latin typeface="Cambria Math" panose="02040503050406030204" pitchFamily="18" charset="0"/>
                            <a:cs typeface="+mn-ea"/>
                          </a:rPr>
                        </m:ctrlPr>
                      </m:sSupPr>
                      <m:e>
                        <m:r>
                          <a:rPr lang="en-US" altLang="zh-CN" sz="2000" b="0" i="1" smtClean="0">
                            <a:solidFill>
                              <a:srgbClr val="000000"/>
                            </a:solidFill>
                            <a:latin typeface="Cambria Math" panose="02040503050406030204" pitchFamily="18" charset="0"/>
                            <a:cs typeface="+mn-ea"/>
                          </a:rPr>
                          <m:t>𝜓</m:t>
                        </m:r>
                      </m:e>
                      <m:sup>
                        <m:r>
                          <a:rPr lang="en-US" altLang="zh-CN" sz="2000" b="0" i="1" smtClean="0">
                            <a:solidFill>
                              <a:srgbClr val="000000"/>
                            </a:solidFill>
                            <a:latin typeface="Cambria Math" panose="02040503050406030204" pitchFamily="18" charset="0"/>
                            <a:cs typeface="+mn-ea"/>
                          </a:rPr>
                          <m:t>′</m:t>
                        </m:r>
                      </m:sup>
                    </m:sSup>
                  </m:oMath>
                </a14:m>
                <a:r>
                  <a:rPr lang="en-US" altLang="zh-CN" sz="2000" dirty="0">
                    <a:solidFill>
                      <a:srgbClr val="000000"/>
                    </a:solidFill>
                    <a:cs typeface="+mn-ea"/>
                  </a:rPr>
                  <a:t> data in the world.</a:t>
                </a:r>
              </a:p>
              <a:p>
                <a:pPr marL="285750" indent="-285750" latinLnBrk="1">
                  <a:buFont typeface="Wingdings" panose="05000000000000000000" pitchFamily="2" charset="2"/>
                  <a:buChar char="Ø"/>
                </a:pPr>
                <a:r>
                  <a:rPr lang="en-US" altLang="zh-CN" sz="2000" dirty="0">
                    <a:solidFill>
                      <a:srgbClr val="000000"/>
                    </a:solidFill>
                    <a:cs typeface="+mn-ea"/>
                  </a:rPr>
                  <a:t>The </a:t>
                </a:r>
                <a:r>
                  <a:rPr lang="en-US" altLang="zh-CN" sz="2000" dirty="0" err="1">
                    <a:solidFill>
                      <a:srgbClr val="000000"/>
                    </a:solidFill>
                    <a:cs typeface="+mn-ea"/>
                  </a:rPr>
                  <a:t>LHCb</a:t>
                </a:r>
                <a:r>
                  <a:rPr lang="en-US" altLang="zh-CN" sz="2000" dirty="0">
                    <a:solidFill>
                      <a:srgbClr val="000000"/>
                    </a:solidFill>
                    <a:cs typeface="+mn-ea"/>
                  </a:rPr>
                  <a:t> measured the mass of </a:t>
                </a:r>
                <a14:m>
                  <m:oMath xmlns:m="http://schemas.openxmlformats.org/officeDocument/2006/math">
                    <m:sSub>
                      <m:sSubPr>
                        <m:ctrlPr>
                          <a:rPr lang="zh-CN" altLang="zh-CN" sz="2000" i="1">
                            <a:solidFill>
                              <a:srgbClr val="000000"/>
                            </a:solidFill>
                            <a:latin typeface="Cambria Math" panose="02040503050406030204" pitchFamily="18" charset="0"/>
                            <a:cs typeface="+mn-ea"/>
                          </a:rPr>
                        </m:ctrlPr>
                      </m:sSubPr>
                      <m:e>
                        <m:r>
                          <a:rPr lang="en-US" altLang="zh-CN" sz="2000" b="0" i="1">
                            <a:solidFill>
                              <a:srgbClr val="000000"/>
                            </a:solidFill>
                            <a:latin typeface="Cambria Math" panose="02040503050406030204" pitchFamily="18" charset="0"/>
                            <a:cs typeface="+mn-ea"/>
                          </a:rPr>
                          <m:t>𝜒</m:t>
                        </m:r>
                      </m:e>
                      <m:sub>
                        <m:r>
                          <a:rPr lang="en-US" altLang="zh-CN" sz="2000" b="0" i="1">
                            <a:solidFill>
                              <a:srgbClr val="000000"/>
                            </a:solidFill>
                            <a:latin typeface="Cambria Math" panose="02040503050406030204" pitchFamily="18" charset="0"/>
                            <a:cs typeface="+mn-ea"/>
                          </a:rPr>
                          <m:t>𝑐</m:t>
                        </m:r>
                        <m:r>
                          <a:rPr lang="en-US" altLang="zh-CN" sz="2000" b="0" i="1">
                            <a:solidFill>
                              <a:srgbClr val="000000"/>
                            </a:solidFill>
                            <a:latin typeface="Cambria Math" panose="02040503050406030204" pitchFamily="18" charset="0"/>
                            <a:cs typeface="+mn-ea"/>
                          </a:rPr>
                          <m:t>2</m:t>
                        </m:r>
                      </m:sub>
                    </m:sSub>
                  </m:oMath>
                </a14:m>
                <a:r>
                  <a:rPr lang="en-US" altLang="zh-CN" sz="2000" dirty="0">
                    <a:solidFill>
                      <a:srgbClr val="000000"/>
                    </a:solidFill>
                    <a:cs typeface="+mn-ea"/>
                  </a:rPr>
                  <a:t> with great precision</a:t>
                </a:r>
                <a14:m>
                  <m:oMath xmlns:m="http://schemas.openxmlformats.org/officeDocument/2006/math">
                    <m:sSup>
                      <m:sSupPr>
                        <m:ctrlPr>
                          <a:rPr lang="en-US" altLang="zh-CN" sz="2000" i="1">
                            <a:solidFill>
                              <a:srgbClr val="000000"/>
                            </a:solidFill>
                            <a:latin typeface="Cambria Math" panose="02040503050406030204" pitchFamily="18" charset="0"/>
                            <a:cs typeface="+mn-ea"/>
                          </a:rPr>
                        </m:ctrlPr>
                      </m:sSupPr>
                      <m:e>
                        <m:r>
                          <a:rPr lang="en-US" altLang="zh-CN" sz="2000" b="0">
                            <a:solidFill>
                              <a:srgbClr val="000000"/>
                            </a:solidFill>
                            <a:latin typeface="Cambria Math" panose="02040503050406030204" pitchFamily="18" charset="0"/>
                            <a:cs typeface="+mn-ea"/>
                          </a:rPr>
                          <m:t>.</m:t>
                        </m:r>
                      </m:e>
                      <m:sup>
                        <m:r>
                          <a:rPr lang="en-US" altLang="zh-CN" sz="2000" b="0">
                            <a:solidFill>
                              <a:srgbClr val="000000"/>
                            </a:solidFill>
                            <a:latin typeface="Cambria Math" panose="02040503050406030204" pitchFamily="18" charset="0"/>
                            <a:cs typeface="+mn-ea"/>
                          </a:rPr>
                          <m:t>[</m:t>
                        </m:r>
                        <m:r>
                          <a:rPr lang="en-US" altLang="zh-CN" sz="2000" b="0" i="1">
                            <a:solidFill>
                              <a:srgbClr val="000000"/>
                            </a:solidFill>
                            <a:latin typeface="Cambria Math" panose="02040503050406030204" pitchFamily="18" charset="0"/>
                            <a:cs typeface="+mn-ea"/>
                          </a:rPr>
                          <m:t>1</m:t>
                        </m:r>
                        <m:r>
                          <a:rPr lang="en-US" altLang="zh-CN" sz="2000" b="0">
                            <a:solidFill>
                              <a:srgbClr val="000000"/>
                            </a:solidFill>
                            <a:latin typeface="Cambria Math" panose="02040503050406030204" pitchFamily="18" charset="0"/>
                            <a:cs typeface="+mn-ea"/>
                          </a:rPr>
                          <m:t>]</m:t>
                        </m:r>
                      </m:sup>
                    </m:sSup>
                  </m:oMath>
                </a14:m>
                <a:endParaRPr lang="en-US" altLang="zh-CN" sz="2000" dirty="0">
                  <a:solidFill>
                    <a:srgbClr val="000000"/>
                  </a:solidFill>
                  <a:cs typeface="+mn-ea"/>
                </a:endParaRPr>
              </a:p>
              <a:p>
                <a:pPr marL="285750" indent="-285750" latinLnBrk="1">
                  <a:buFont typeface="Wingdings" panose="05000000000000000000" pitchFamily="2" charset="2"/>
                  <a:buChar char="Ø"/>
                </a:pPr>
                <a14:m>
                  <m:oMath xmlns:m="http://schemas.openxmlformats.org/officeDocument/2006/math">
                    <m:r>
                      <a:rPr lang="en-US" altLang="zh-CN" sz="2000" b="0">
                        <a:solidFill>
                          <a:srgbClr val="000000"/>
                        </a:solidFill>
                        <a:latin typeface="Cambria Math" panose="02040503050406030204" pitchFamily="18" charset="0"/>
                        <a:cs typeface="+mn-ea"/>
                      </a:rPr>
                      <m:t> </m:t>
                    </m:r>
                  </m:oMath>
                </a14:m>
                <a:r>
                  <a:rPr lang="en-US" altLang="zh-CN" sz="2000" dirty="0">
                    <a:solidFill>
                      <a:srgbClr val="000000"/>
                    </a:solidFill>
                    <a:cs typeface="+mn-ea"/>
                  </a:rPr>
                  <a:t>With the mass split of </a:t>
                </a:r>
                <a14:m>
                  <m:oMath xmlns:m="http://schemas.openxmlformats.org/officeDocument/2006/math">
                    <m:sSub>
                      <m:sSubPr>
                        <m:ctrlPr>
                          <a:rPr lang="zh-CN" altLang="zh-CN" sz="2000" i="1">
                            <a:solidFill>
                              <a:srgbClr val="000000"/>
                            </a:solidFill>
                            <a:latin typeface="Cambria Math" panose="02040503050406030204" pitchFamily="18" charset="0"/>
                            <a:cs typeface="+mn-ea"/>
                          </a:rPr>
                        </m:ctrlPr>
                      </m:sSubPr>
                      <m:e>
                        <m:r>
                          <a:rPr lang="en-US" altLang="zh-CN" sz="2000" b="0" i="1">
                            <a:solidFill>
                              <a:srgbClr val="000000"/>
                            </a:solidFill>
                            <a:latin typeface="Cambria Math" panose="02040503050406030204" pitchFamily="18" charset="0"/>
                            <a:cs typeface="+mn-ea"/>
                          </a:rPr>
                          <m:t>𝜒</m:t>
                        </m:r>
                      </m:e>
                      <m:sub>
                        <m:r>
                          <a:rPr lang="en-US" altLang="zh-CN" sz="2000" b="0" i="1">
                            <a:solidFill>
                              <a:srgbClr val="000000"/>
                            </a:solidFill>
                            <a:latin typeface="Cambria Math" panose="02040503050406030204" pitchFamily="18" charset="0"/>
                            <a:cs typeface="+mn-ea"/>
                          </a:rPr>
                          <m:t>𝑐</m:t>
                        </m:r>
                        <m:r>
                          <a:rPr lang="en-US" altLang="zh-CN" sz="2000" b="0" i="1">
                            <a:solidFill>
                              <a:srgbClr val="000000"/>
                            </a:solidFill>
                            <a:latin typeface="Cambria Math" panose="02040503050406030204" pitchFamily="18" charset="0"/>
                            <a:cs typeface="+mn-ea"/>
                          </a:rPr>
                          <m:t>0</m:t>
                        </m:r>
                      </m:sub>
                    </m:sSub>
                  </m:oMath>
                </a14:m>
                <a:r>
                  <a:rPr lang="en-US" altLang="zh-CN" sz="2000" dirty="0">
                    <a:solidFill>
                      <a:srgbClr val="000000"/>
                    </a:solidFill>
                    <a:cs typeface="+mn-ea"/>
                  </a:rPr>
                  <a:t> and </a:t>
                </a:r>
                <a14:m>
                  <m:oMath xmlns:m="http://schemas.openxmlformats.org/officeDocument/2006/math">
                    <m:sSub>
                      <m:sSubPr>
                        <m:ctrlPr>
                          <a:rPr lang="zh-CN" altLang="zh-CN" sz="2000" i="1">
                            <a:solidFill>
                              <a:srgbClr val="000000"/>
                            </a:solidFill>
                            <a:latin typeface="Cambria Math" panose="02040503050406030204" pitchFamily="18" charset="0"/>
                            <a:cs typeface="+mn-ea"/>
                          </a:rPr>
                        </m:ctrlPr>
                      </m:sSubPr>
                      <m:e>
                        <m:r>
                          <a:rPr lang="en-US" altLang="zh-CN" sz="2000" b="0" i="1">
                            <a:solidFill>
                              <a:srgbClr val="000000"/>
                            </a:solidFill>
                            <a:latin typeface="Cambria Math" panose="02040503050406030204" pitchFamily="18" charset="0"/>
                            <a:cs typeface="+mn-ea"/>
                          </a:rPr>
                          <m:t>𝜒</m:t>
                        </m:r>
                      </m:e>
                      <m:sub>
                        <m:r>
                          <a:rPr lang="en-US" altLang="zh-CN" sz="2000" b="0" i="1">
                            <a:solidFill>
                              <a:srgbClr val="000000"/>
                            </a:solidFill>
                            <a:latin typeface="Cambria Math" panose="02040503050406030204" pitchFamily="18" charset="0"/>
                            <a:cs typeface="+mn-ea"/>
                          </a:rPr>
                          <m:t>𝑐</m:t>
                        </m:r>
                        <m:r>
                          <a:rPr lang="en-US" altLang="zh-CN" sz="2000" b="0" i="1">
                            <a:solidFill>
                              <a:srgbClr val="000000"/>
                            </a:solidFill>
                            <a:latin typeface="Cambria Math" panose="02040503050406030204" pitchFamily="18" charset="0"/>
                            <a:cs typeface="+mn-ea"/>
                          </a:rPr>
                          <m:t>2</m:t>
                        </m:r>
                      </m:sub>
                    </m:sSub>
                  </m:oMath>
                </a14:m>
                <a:r>
                  <a:rPr lang="en-US" altLang="zh-CN" sz="2000" dirty="0">
                    <a:solidFill>
                      <a:srgbClr val="000000"/>
                    </a:solidFill>
                    <a:cs typeface="+mn-ea"/>
                  </a:rPr>
                  <a:t>, we can get the mass of </a:t>
                </a:r>
                <a14:m>
                  <m:oMath xmlns:m="http://schemas.openxmlformats.org/officeDocument/2006/math">
                    <m:sSub>
                      <m:sSubPr>
                        <m:ctrlPr>
                          <a:rPr lang="zh-CN" altLang="zh-CN" sz="2000" i="1">
                            <a:solidFill>
                              <a:srgbClr val="000000"/>
                            </a:solidFill>
                            <a:latin typeface="Cambria Math" panose="02040503050406030204" pitchFamily="18" charset="0"/>
                            <a:cs typeface="+mn-ea"/>
                          </a:rPr>
                        </m:ctrlPr>
                      </m:sSubPr>
                      <m:e>
                        <m:r>
                          <a:rPr lang="en-US" altLang="zh-CN" sz="2000" b="0" i="1">
                            <a:solidFill>
                              <a:srgbClr val="000000"/>
                            </a:solidFill>
                            <a:latin typeface="Cambria Math" panose="02040503050406030204" pitchFamily="18" charset="0"/>
                            <a:cs typeface="+mn-ea"/>
                          </a:rPr>
                          <m:t>𝜒</m:t>
                        </m:r>
                      </m:e>
                      <m:sub>
                        <m:r>
                          <a:rPr lang="en-US" altLang="zh-CN" sz="2000" b="0" i="1">
                            <a:solidFill>
                              <a:srgbClr val="000000"/>
                            </a:solidFill>
                            <a:latin typeface="Cambria Math" panose="02040503050406030204" pitchFamily="18" charset="0"/>
                            <a:cs typeface="+mn-ea"/>
                          </a:rPr>
                          <m:t>𝑐</m:t>
                        </m:r>
                        <m:r>
                          <a:rPr lang="en-US" altLang="zh-CN" sz="2000" b="0" i="1">
                            <a:solidFill>
                              <a:srgbClr val="000000"/>
                            </a:solidFill>
                            <a:latin typeface="Cambria Math" panose="02040503050406030204" pitchFamily="18" charset="0"/>
                            <a:cs typeface="+mn-ea"/>
                          </a:rPr>
                          <m:t>0</m:t>
                        </m:r>
                      </m:sub>
                    </m:sSub>
                  </m:oMath>
                </a14:m>
                <a:r>
                  <a:rPr lang="en-US" altLang="zh-CN" sz="2000" dirty="0">
                    <a:solidFill>
                      <a:srgbClr val="000000"/>
                    </a:solidFill>
                    <a:cs typeface="+mn-ea"/>
                  </a:rPr>
                  <a:t>.</a:t>
                </a:r>
              </a:p>
              <a:p>
                <a:pPr marL="285750" lvl="0" indent="-285750" algn="just">
                  <a:buFont typeface="Wingdings" panose="05000000000000000000" pitchFamily="2" charset="2"/>
                  <a:buChar char="Ø"/>
                </a:pPr>
                <a:r>
                  <a:rPr lang="en-US" altLang="zh-CN" sz="2000" dirty="0">
                    <a:solidFill>
                      <a:srgbClr val="000000"/>
                    </a:solidFill>
                    <a:cs typeface="+mn-ea"/>
                    <a:sym typeface="+mn-lt"/>
                  </a:rPr>
                  <a:t>In this paper, the two-body decays of </a:t>
                </a:r>
                <a14:m>
                  <m:oMath xmlns:m="http://schemas.openxmlformats.org/officeDocument/2006/math">
                    <m:sSub>
                      <m:sSubPr>
                        <m:ctrlPr>
                          <a:rPr lang="en-US" altLang="zh-CN" sz="2000" i="1">
                            <a:solidFill>
                              <a:srgbClr val="000000"/>
                            </a:solidFill>
                            <a:latin typeface="Cambria Math" panose="02040503050406030204" pitchFamily="18" charset="0"/>
                            <a:cs typeface="+mn-ea"/>
                            <a:sym typeface="+mn-lt"/>
                          </a:rPr>
                        </m:ctrlPr>
                      </m:sSubPr>
                      <m:e>
                        <m:r>
                          <a:rPr lang="en-US" altLang="zh-CN" sz="2000" i="1">
                            <a:solidFill>
                              <a:srgbClr val="000000"/>
                            </a:solidFill>
                            <a:latin typeface="Cambria Math" panose="02040503050406030204" pitchFamily="18" charset="0"/>
                            <a:cs typeface="+mn-ea"/>
                            <a:sym typeface="+mn-lt"/>
                          </a:rPr>
                          <m:t>𝜒</m:t>
                        </m:r>
                      </m:e>
                      <m:sub>
                        <m:r>
                          <a:rPr lang="en-US" altLang="zh-CN" sz="2000" i="1">
                            <a:solidFill>
                              <a:srgbClr val="000000"/>
                            </a:solidFill>
                            <a:latin typeface="Cambria Math" panose="02040503050406030204" pitchFamily="18" charset="0"/>
                            <a:cs typeface="+mn-ea"/>
                            <a:sym typeface="+mn-lt"/>
                          </a:rPr>
                          <m:t>𝑐</m:t>
                        </m:r>
                        <m:r>
                          <a:rPr lang="en-US" altLang="zh-CN" sz="2000" i="1">
                            <a:solidFill>
                              <a:srgbClr val="000000"/>
                            </a:solidFill>
                            <a:latin typeface="Cambria Math" panose="02040503050406030204" pitchFamily="18" charset="0"/>
                            <a:cs typeface="+mn-ea"/>
                            <a:sym typeface="+mn-lt"/>
                          </a:rPr>
                          <m:t>0</m:t>
                        </m:r>
                      </m:sub>
                    </m:sSub>
                  </m:oMath>
                </a14:m>
                <a:r>
                  <a:rPr lang="en-US" altLang="zh-CN" sz="2000" dirty="0">
                    <a:solidFill>
                      <a:srgbClr val="000000"/>
                    </a:solidFill>
                    <a:cs typeface="+mn-ea"/>
                    <a:sym typeface="+mn-lt"/>
                  </a:rPr>
                  <a:t> or </a:t>
                </a:r>
                <a14:m>
                  <m:oMath xmlns:m="http://schemas.openxmlformats.org/officeDocument/2006/math">
                    <m:sSub>
                      <m:sSubPr>
                        <m:ctrlPr>
                          <a:rPr lang="en-US" altLang="zh-CN" sz="2000" i="1">
                            <a:solidFill>
                              <a:srgbClr val="000000"/>
                            </a:solidFill>
                            <a:latin typeface="Cambria Math" panose="02040503050406030204" pitchFamily="18" charset="0"/>
                            <a:cs typeface="+mn-ea"/>
                            <a:sym typeface="+mn-lt"/>
                          </a:rPr>
                        </m:ctrlPr>
                      </m:sSubPr>
                      <m:e>
                        <m:r>
                          <a:rPr lang="en-US" altLang="zh-CN" sz="2000" i="1">
                            <a:solidFill>
                              <a:srgbClr val="000000"/>
                            </a:solidFill>
                            <a:latin typeface="Cambria Math" panose="02040503050406030204" pitchFamily="18" charset="0"/>
                            <a:cs typeface="+mn-ea"/>
                            <a:sym typeface="+mn-lt"/>
                          </a:rPr>
                          <m:t>𝜒</m:t>
                        </m:r>
                      </m:e>
                      <m:sub>
                        <m:r>
                          <a:rPr lang="en-US" altLang="zh-CN" sz="2000" i="1">
                            <a:solidFill>
                              <a:srgbClr val="000000"/>
                            </a:solidFill>
                            <a:latin typeface="Cambria Math" panose="02040503050406030204" pitchFamily="18" charset="0"/>
                            <a:cs typeface="+mn-ea"/>
                            <a:sym typeface="+mn-lt"/>
                          </a:rPr>
                          <m:t>𝑐</m:t>
                        </m:r>
                        <m:r>
                          <a:rPr lang="en-US" altLang="zh-CN" sz="2000" i="1">
                            <a:solidFill>
                              <a:srgbClr val="000000"/>
                            </a:solidFill>
                            <a:latin typeface="Cambria Math" panose="02040503050406030204" pitchFamily="18" charset="0"/>
                            <a:cs typeface="+mn-ea"/>
                            <a:sym typeface="+mn-lt"/>
                          </a:rPr>
                          <m:t>2</m:t>
                        </m:r>
                      </m:sub>
                    </m:sSub>
                    <m:r>
                      <a:rPr lang="en-US" altLang="zh-CN" sz="2000">
                        <a:solidFill>
                          <a:srgbClr val="000000"/>
                        </a:solidFill>
                        <a:latin typeface="Cambria Math" panose="02040503050406030204" pitchFamily="18" charset="0"/>
                        <a:cs typeface="+mn-ea"/>
                        <a:sym typeface="+mn-lt"/>
                      </a:rPr>
                      <m:t> </m:t>
                    </m:r>
                  </m:oMath>
                </a14:m>
                <a:r>
                  <a:rPr lang="en-US" altLang="zh-CN" sz="2000" dirty="0">
                    <a:solidFill>
                      <a:srgbClr val="000000"/>
                    </a:solidFill>
                    <a:cs typeface="+mn-ea"/>
                    <a:sym typeface="+mn-lt"/>
                  </a:rPr>
                  <a:t>to </a:t>
                </a:r>
                <a14:m>
                  <m:oMath xmlns:m="http://schemas.openxmlformats.org/officeDocument/2006/math">
                    <m:sSup>
                      <m:sSupPr>
                        <m:ctrlPr>
                          <a:rPr lang="en-US" altLang="zh-CN" sz="2000" i="1">
                            <a:solidFill>
                              <a:srgbClr val="000000"/>
                            </a:solidFill>
                            <a:latin typeface="Cambria Math" panose="02040503050406030204" pitchFamily="18" charset="0"/>
                            <a:cs typeface="+mn-ea"/>
                            <a:sym typeface="+mn-lt"/>
                          </a:rPr>
                        </m:ctrlPr>
                      </m:sSupPr>
                      <m:e>
                        <m:r>
                          <a:rPr lang="en-US" altLang="zh-CN" sz="2000" i="1">
                            <a:solidFill>
                              <a:srgbClr val="000000"/>
                            </a:solidFill>
                            <a:latin typeface="Cambria Math" panose="02040503050406030204" pitchFamily="18" charset="0"/>
                            <a:cs typeface="+mn-ea"/>
                            <a:sym typeface="+mn-lt"/>
                          </a:rPr>
                          <m:t>𝜋</m:t>
                        </m:r>
                      </m:e>
                      <m:sup>
                        <m:r>
                          <a:rPr lang="en-US" altLang="zh-CN" sz="2000" i="1">
                            <a:solidFill>
                              <a:srgbClr val="000000"/>
                            </a:solidFill>
                            <a:latin typeface="Cambria Math" panose="02040503050406030204" pitchFamily="18" charset="0"/>
                            <a:cs typeface="+mn-ea"/>
                            <a:sym typeface="+mn-lt"/>
                          </a:rPr>
                          <m:t>+</m:t>
                        </m:r>
                      </m:sup>
                    </m:sSup>
                    <m:sSup>
                      <m:sSupPr>
                        <m:ctrlPr>
                          <a:rPr lang="en-US" altLang="zh-CN" sz="2000" i="1">
                            <a:solidFill>
                              <a:srgbClr val="000000"/>
                            </a:solidFill>
                            <a:latin typeface="Cambria Math" panose="02040503050406030204" pitchFamily="18" charset="0"/>
                            <a:cs typeface="+mn-ea"/>
                            <a:sym typeface="+mn-lt"/>
                          </a:rPr>
                        </m:ctrlPr>
                      </m:sSupPr>
                      <m:e>
                        <m:r>
                          <a:rPr lang="en-US" altLang="zh-CN" sz="2000" i="1">
                            <a:solidFill>
                              <a:srgbClr val="000000"/>
                            </a:solidFill>
                            <a:latin typeface="Cambria Math" panose="02040503050406030204" pitchFamily="18" charset="0"/>
                            <a:cs typeface="+mn-ea"/>
                            <a:sym typeface="+mn-lt"/>
                          </a:rPr>
                          <m:t>𝜋</m:t>
                        </m:r>
                      </m:e>
                      <m:sup>
                        <m:r>
                          <a:rPr lang="en-US" altLang="zh-CN" sz="2000" i="1">
                            <a:solidFill>
                              <a:srgbClr val="000000"/>
                            </a:solidFill>
                            <a:latin typeface="Cambria Math" panose="02040503050406030204" pitchFamily="18" charset="0"/>
                            <a:cs typeface="+mn-ea"/>
                            <a:sym typeface="+mn-lt"/>
                          </a:rPr>
                          <m:t>−</m:t>
                        </m:r>
                      </m:sup>
                    </m:sSup>
                  </m:oMath>
                </a14:m>
                <a:r>
                  <a:rPr lang="en-US" altLang="zh-CN" sz="2000" dirty="0">
                    <a:solidFill>
                      <a:srgbClr val="000000"/>
                    </a:solidFill>
                    <a:cs typeface="+mn-ea"/>
                    <a:sym typeface="+mn-lt"/>
                  </a:rPr>
                  <a:t>or </a:t>
                </a:r>
                <a14:m>
                  <m:oMath xmlns:m="http://schemas.openxmlformats.org/officeDocument/2006/math">
                    <m:sSup>
                      <m:sSupPr>
                        <m:ctrlPr>
                          <a:rPr lang="en-US" altLang="zh-CN" sz="2000" i="1" dirty="0">
                            <a:solidFill>
                              <a:srgbClr val="000000"/>
                            </a:solidFill>
                            <a:latin typeface="Cambria Math" panose="02040503050406030204" pitchFamily="18" charset="0"/>
                            <a:cs typeface="+mn-ea"/>
                            <a:sym typeface="+mn-lt"/>
                          </a:rPr>
                        </m:ctrlPr>
                      </m:sSupPr>
                      <m:e>
                        <m:r>
                          <a:rPr lang="en-US" altLang="zh-CN" sz="2000" i="1" dirty="0">
                            <a:solidFill>
                              <a:srgbClr val="000000"/>
                            </a:solidFill>
                            <a:latin typeface="Cambria Math" panose="02040503050406030204" pitchFamily="18" charset="0"/>
                            <a:cs typeface="+mn-ea"/>
                            <a:sym typeface="+mn-lt"/>
                          </a:rPr>
                          <m:t>𝐾</m:t>
                        </m:r>
                      </m:e>
                      <m:sup>
                        <m:r>
                          <a:rPr lang="en-US" altLang="zh-CN" sz="2000" i="1" dirty="0">
                            <a:solidFill>
                              <a:srgbClr val="000000"/>
                            </a:solidFill>
                            <a:latin typeface="Cambria Math" panose="02040503050406030204" pitchFamily="18" charset="0"/>
                            <a:cs typeface="+mn-ea"/>
                            <a:sym typeface="+mn-lt"/>
                          </a:rPr>
                          <m:t>+</m:t>
                        </m:r>
                      </m:sup>
                    </m:sSup>
                    <m:sSup>
                      <m:sSupPr>
                        <m:ctrlPr>
                          <a:rPr lang="en-US" altLang="zh-CN" sz="2000" i="1" dirty="0">
                            <a:solidFill>
                              <a:srgbClr val="000000"/>
                            </a:solidFill>
                            <a:latin typeface="Cambria Math" panose="02040503050406030204" pitchFamily="18" charset="0"/>
                            <a:cs typeface="+mn-ea"/>
                            <a:sym typeface="+mn-lt"/>
                          </a:rPr>
                        </m:ctrlPr>
                      </m:sSupPr>
                      <m:e>
                        <m:r>
                          <a:rPr lang="en-US" altLang="zh-CN" sz="2000" i="1" dirty="0">
                            <a:solidFill>
                              <a:srgbClr val="000000"/>
                            </a:solidFill>
                            <a:latin typeface="Cambria Math" panose="02040503050406030204" pitchFamily="18" charset="0"/>
                            <a:cs typeface="+mn-ea"/>
                            <a:sym typeface="+mn-lt"/>
                          </a:rPr>
                          <m:t>𝐾</m:t>
                        </m:r>
                      </m:e>
                      <m:sup>
                        <m:r>
                          <a:rPr lang="en-US" altLang="zh-CN" sz="2000" i="1" dirty="0">
                            <a:solidFill>
                              <a:srgbClr val="000000"/>
                            </a:solidFill>
                            <a:latin typeface="Cambria Math" panose="02040503050406030204" pitchFamily="18" charset="0"/>
                            <a:cs typeface="+mn-ea"/>
                            <a:sym typeface="+mn-lt"/>
                          </a:rPr>
                          <m:t>−</m:t>
                        </m:r>
                      </m:sup>
                    </m:sSup>
                    <m:r>
                      <a:rPr lang="en-US" altLang="zh-CN" sz="2000" i="1" dirty="0">
                        <a:solidFill>
                          <a:srgbClr val="000000"/>
                        </a:solidFill>
                        <a:latin typeface="Cambria Math" panose="02040503050406030204" pitchFamily="18" charset="0"/>
                        <a:cs typeface="+mn-ea"/>
                        <a:sym typeface="+mn-lt"/>
                      </a:rPr>
                      <m:t> </m:t>
                    </m:r>
                  </m:oMath>
                </a14:m>
                <a:r>
                  <a:rPr lang="en-US" altLang="zh-CN" sz="2000" dirty="0">
                    <a:solidFill>
                      <a:srgbClr val="000000"/>
                    </a:solidFill>
                    <a:cs typeface="+mn-ea"/>
                    <a:sym typeface="+mn-lt"/>
                  </a:rPr>
                  <a:t>final states have been studied, which</a:t>
                </a:r>
              </a:p>
              <a:p>
                <a:pPr lvl="0" algn="just"/>
                <a:r>
                  <a:rPr lang="en-US" altLang="zh-CN" sz="2000" dirty="0">
                    <a:solidFill>
                      <a:srgbClr val="000000"/>
                    </a:solidFill>
                    <a:cs typeface="+mn-ea"/>
                    <a:sym typeface="+mn-lt"/>
                  </a:rPr>
                  <a:t> provided a deeper understanding of the decay mechanism of </a:t>
                </a:r>
                <a14:m>
                  <m:oMath xmlns:m="http://schemas.openxmlformats.org/officeDocument/2006/math">
                    <m:sSub>
                      <m:sSubPr>
                        <m:ctrlPr>
                          <a:rPr lang="en-US" altLang="zh-CN" sz="2000" i="1">
                            <a:solidFill>
                              <a:srgbClr val="000000"/>
                            </a:solidFill>
                            <a:latin typeface="Cambria Math" panose="02040503050406030204" pitchFamily="18" charset="0"/>
                            <a:cs typeface="+mn-ea"/>
                            <a:sym typeface="+mn-lt"/>
                          </a:rPr>
                        </m:ctrlPr>
                      </m:sSubPr>
                      <m:e>
                        <m:r>
                          <a:rPr lang="en-US" altLang="zh-CN" sz="2000" i="1">
                            <a:solidFill>
                              <a:srgbClr val="000000"/>
                            </a:solidFill>
                            <a:latin typeface="Cambria Math" panose="02040503050406030204" pitchFamily="18" charset="0"/>
                            <a:cs typeface="+mn-ea"/>
                            <a:sym typeface="+mn-lt"/>
                          </a:rPr>
                          <m:t>𝜒</m:t>
                        </m:r>
                      </m:e>
                      <m:sub>
                        <m:r>
                          <a:rPr lang="en-US" altLang="zh-CN" sz="2000" i="1">
                            <a:solidFill>
                              <a:srgbClr val="000000"/>
                            </a:solidFill>
                            <a:latin typeface="Cambria Math" panose="02040503050406030204" pitchFamily="18" charset="0"/>
                            <a:cs typeface="+mn-ea"/>
                            <a:sym typeface="+mn-lt"/>
                          </a:rPr>
                          <m:t>𝑐𝐽</m:t>
                        </m:r>
                      </m:sub>
                    </m:sSub>
                  </m:oMath>
                </a14:m>
                <a:r>
                  <a:rPr lang="en-US" altLang="zh-CN" sz="2000" dirty="0">
                    <a:solidFill>
                      <a:srgbClr val="000000"/>
                    </a:solidFill>
                    <a:cs typeface="+mn-ea"/>
                    <a:sym typeface="+mn-lt"/>
                  </a:rPr>
                  <a:t> mesons.</a:t>
                </a:r>
                <a:endParaRPr lang="zh-CN" altLang="en-US" sz="2000" b="1" dirty="0">
                  <a:latin typeface="等线" panose="02010600030101010101" pitchFamily="2" charset="-122"/>
                  <a:ea typeface="等线" panose="02010600030101010101" pitchFamily="2" charset="-122"/>
                </a:endParaRPr>
              </a:p>
              <a:p>
                <a:pPr lvl="0" algn="just">
                  <a:defRPr/>
                </a:pPr>
                <a:endParaRPr kumimoji="0" lang="en-US" altLang="zh-CN" sz="2000" b="1" i="0" u="none" strike="noStrike" kern="1200" cap="none" spc="0" normalizeH="0" baseline="0" noProof="0" dirty="0">
                  <a:ln>
                    <a:noFill/>
                  </a:ln>
                  <a:solidFill>
                    <a:srgbClr val="000000"/>
                  </a:solidFill>
                  <a:effectLst/>
                  <a:uLnTx/>
                  <a:uFillTx/>
                  <a:latin typeface="等线"/>
                  <a:ea typeface="等线" panose="02010600030101010101" pitchFamily="2" charset="-122"/>
                  <a:cs typeface="+mn-cs"/>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58445" y="4216137"/>
                <a:ext cx="11966092" cy="2637517"/>
              </a:xfrm>
              <a:prstGeom prst="rect">
                <a:avLst/>
              </a:prstGeom>
              <a:blipFill>
                <a:blip r:embed="rId2"/>
                <a:stretch>
                  <a:fillRect l="-458" t="-1389"/>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D1E9165B-6D0C-48A3-BB71-AE569CB3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8796" y="210"/>
            <a:ext cx="1444759" cy="454831"/>
          </a:xfrm>
          <a:prstGeom prst="rect">
            <a:avLst/>
          </a:prstGeom>
        </p:spPr>
      </p:pic>
      <p:sp>
        <p:nvSpPr>
          <p:cNvPr id="13" name="文本框 12">
            <a:extLst>
              <a:ext uri="{FF2B5EF4-FFF2-40B4-BE49-F238E27FC236}">
                <a16:creationId xmlns:a16="http://schemas.microsoft.com/office/drawing/2014/main" id="{AD30B827-C09B-411C-AAAF-210052541A85}"/>
              </a:ext>
            </a:extLst>
          </p:cNvPr>
          <p:cNvSpPr txBox="1"/>
          <p:nvPr/>
        </p:nvSpPr>
        <p:spPr>
          <a:xfrm>
            <a:off x="358445" y="-104699"/>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j-lt"/>
                <a:ea typeface="等线" panose="02010600030101010101" pitchFamily="2" charset="-122"/>
                <a:cs typeface="+mn-cs"/>
              </a:rPr>
              <a:t>Motivation</a:t>
            </a:r>
          </a:p>
        </p:txBody>
      </p:sp>
      <p:sp>
        <p:nvSpPr>
          <p:cNvPr id="5" name="灯片编号占位符 4">
            <a:extLst>
              <a:ext uri="{FF2B5EF4-FFF2-40B4-BE49-F238E27FC236}">
                <a16:creationId xmlns:a16="http://schemas.microsoft.com/office/drawing/2014/main" id="{F2296CD1-0527-4A9A-B22E-3994BD157A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1226C7-B586-4071-8AA3-944B25347386}" type="slidenum">
              <a:rPr kumimoji="0" lang="zh-CN" altLang="en-US" sz="1200" b="0" i="0" u="none" strike="noStrike" kern="1200" cap="none" spc="0" normalizeH="0" baseline="0" noProof="0" smtClean="0">
                <a:ln>
                  <a:noFill/>
                </a:ln>
                <a:solidFill>
                  <a:srgbClr val="000000">
                    <a:tint val="75000"/>
                  </a:srgb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srgbClr val="000000">
                  <a:tint val="75000"/>
                </a:srgbClr>
              </a:solidFill>
              <a:effectLst/>
              <a:uLnTx/>
              <a:uFillTx/>
              <a:latin typeface="等线"/>
              <a:ea typeface="等线" panose="02010600030101010101" pitchFamily="2" charset="-122"/>
              <a:cs typeface="+mn-cs"/>
            </a:endParaRPr>
          </a:p>
        </p:txBody>
      </p:sp>
      <p:pic>
        <p:nvPicPr>
          <p:cNvPr id="9" name="图片 8">
            <a:extLst>
              <a:ext uri="{FF2B5EF4-FFF2-40B4-BE49-F238E27FC236}">
                <a16:creationId xmlns:a16="http://schemas.microsoft.com/office/drawing/2014/main" id="{463197E2-F957-4B44-82F4-5A35E13E289E}"/>
              </a:ext>
            </a:extLst>
          </p:cNvPr>
          <p:cNvPicPr>
            <a:picLocks noChangeAspect="1"/>
          </p:cNvPicPr>
          <p:nvPr/>
        </p:nvPicPr>
        <p:blipFill rotWithShape="1">
          <a:blip r:embed="rId4"/>
          <a:srcRect t="-1" b="56103"/>
          <a:stretch/>
        </p:blipFill>
        <p:spPr>
          <a:xfrm>
            <a:off x="346606" y="822935"/>
            <a:ext cx="7912024" cy="1017897"/>
          </a:xfrm>
          <a:prstGeom prst="rect">
            <a:avLst/>
          </a:prstGeom>
        </p:spPr>
      </p:pic>
      <p:pic>
        <p:nvPicPr>
          <p:cNvPr id="10" name="图片 9">
            <a:extLst>
              <a:ext uri="{FF2B5EF4-FFF2-40B4-BE49-F238E27FC236}">
                <a16:creationId xmlns:a16="http://schemas.microsoft.com/office/drawing/2014/main" id="{1AD249D9-E1E1-40AF-B388-01009C8A9E82}"/>
              </a:ext>
            </a:extLst>
          </p:cNvPr>
          <p:cNvPicPr>
            <a:picLocks noChangeAspect="1"/>
          </p:cNvPicPr>
          <p:nvPr/>
        </p:nvPicPr>
        <p:blipFill>
          <a:blip r:embed="rId5"/>
          <a:stretch>
            <a:fillRect/>
          </a:stretch>
        </p:blipFill>
        <p:spPr>
          <a:xfrm>
            <a:off x="276832" y="2671872"/>
            <a:ext cx="8197462" cy="1583144"/>
          </a:xfrm>
          <a:prstGeom prst="rect">
            <a:avLst/>
          </a:prstGeom>
        </p:spPr>
      </p:pic>
      <p:pic>
        <p:nvPicPr>
          <p:cNvPr id="27" name="图片 26">
            <a:extLst>
              <a:ext uri="{FF2B5EF4-FFF2-40B4-BE49-F238E27FC236}">
                <a16:creationId xmlns:a16="http://schemas.microsoft.com/office/drawing/2014/main" id="{8F4243CB-B8F3-424B-A37C-68EF6514D42A}"/>
              </a:ext>
            </a:extLst>
          </p:cNvPr>
          <p:cNvPicPr>
            <a:picLocks noChangeAspect="1"/>
          </p:cNvPicPr>
          <p:nvPr/>
        </p:nvPicPr>
        <p:blipFill>
          <a:blip r:embed="rId6"/>
          <a:stretch>
            <a:fillRect/>
          </a:stretch>
        </p:blipFill>
        <p:spPr>
          <a:xfrm>
            <a:off x="316367" y="1921510"/>
            <a:ext cx="7942263" cy="674161"/>
          </a:xfrm>
          <a:prstGeom prst="rect">
            <a:avLst/>
          </a:prstGeom>
        </p:spPr>
      </p:pic>
      <p:sp>
        <p:nvSpPr>
          <p:cNvPr id="28" name="文本框 27">
            <a:extLst>
              <a:ext uri="{FF2B5EF4-FFF2-40B4-BE49-F238E27FC236}">
                <a16:creationId xmlns:a16="http://schemas.microsoft.com/office/drawing/2014/main" id="{47C715B5-C596-4B3C-A1F2-F7BBF12165C1}"/>
              </a:ext>
            </a:extLst>
          </p:cNvPr>
          <p:cNvSpPr txBox="1"/>
          <p:nvPr/>
        </p:nvSpPr>
        <p:spPr>
          <a:xfrm>
            <a:off x="457200" y="6515100"/>
            <a:ext cx="6395003" cy="338554"/>
          </a:xfrm>
          <a:prstGeom prst="rect">
            <a:avLst/>
          </a:prstGeom>
          <a:noFill/>
        </p:spPr>
        <p:txBody>
          <a:bodyPr wrap="square" rtlCol="0">
            <a:spAutoFit/>
          </a:bodyPr>
          <a:lstStyle/>
          <a:p>
            <a:r>
              <a:rPr lang="en-US" altLang="zh-CN" sz="1600" i="1" u="sng" dirty="0">
                <a:solidFill>
                  <a:srgbClr val="003399"/>
                </a:solidFill>
              </a:rPr>
              <a:t>[1]DOI: 10.1103/PhysRevLett.119.221801</a:t>
            </a:r>
            <a:endParaRPr lang="en-US" altLang="zh-CN" sz="1600" i="1" u="sng" dirty="0">
              <a:solidFill>
                <a:srgbClr val="003399"/>
              </a:solidFill>
              <a:latin typeface="等线" panose="02010600030101010101" pitchFamily="2" charset="-122"/>
            </a:endParaRPr>
          </a:p>
        </p:txBody>
      </p:sp>
      <p:sp>
        <p:nvSpPr>
          <p:cNvPr id="12" name="矩形: 圆角 11">
            <a:extLst>
              <a:ext uri="{FF2B5EF4-FFF2-40B4-BE49-F238E27FC236}">
                <a16:creationId xmlns:a16="http://schemas.microsoft.com/office/drawing/2014/main" id="{B6E908E1-B384-4958-B492-2FCEC251DF87}"/>
              </a:ext>
            </a:extLst>
          </p:cNvPr>
          <p:cNvSpPr/>
          <p:nvPr/>
        </p:nvSpPr>
        <p:spPr>
          <a:xfrm>
            <a:off x="248838" y="4255016"/>
            <a:ext cx="11104962" cy="2194244"/>
          </a:xfrm>
          <a:prstGeom prst="roundRect">
            <a:avLst/>
          </a:prstGeom>
          <a:noFill/>
          <a:ln w="190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16" name="图示 15">
                <a:extLst>
                  <a:ext uri="{FF2B5EF4-FFF2-40B4-BE49-F238E27FC236}">
                    <a16:creationId xmlns:a16="http://schemas.microsoft.com/office/drawing/2014/main" id="{80AB4870-7504-1BDF-3002-46526B3DFBA6}"/>
                  </a:ext>
                </a:extLst>
              </p:cNvPr>
              <p:cNvGraphicFramePr/>
              <p:nvPr>
                <p:extLst>
                  <p:ext uri="{D42A27DB-BD31-4B8C-83A1-F6EECF244321}">
                    <p14:modId xmlns:p14="http://schemas.microsoft.com/office/powerpoint/2010/main" val="4005224565"/>
                  </p:ext>
                </p:extLst>
              </p:nvPr>
            </p:nvGraphicFramePr>
            <p:xfrm>
              <a:off x="8494575" y="1309652"/>
              <a:ext cx="3795963" cy="20994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16" name="图示 15">
                <a:extLst>
                  <a:ext uri="{FF2B5EF4-FFF2-40B4-BE49-F238E27FC236}">
                    <a16:creationId xmlns:a16="http://schemas.microsoft.com/office/drawing/2014/main" id="{80AB4870-7504-1BDF-3002-46526B3DFBA6}"/>
                  </a:ext>
                </a:extLst>
              </p:cNvPr>
              <p:cNvGraphicFramePr/>
              <p:nvPr>
                <p:extLst>
                  <p:ext uri="{D42A27DB-BD31-4B8C-83A1-F6EECF244321}">
                    <p14:modId xmlns:p14="http://schemas.microsoft.com/office/powerpoint/2010/main" val="4005224565"/>
                  </p:ext>
                </p:extLst>
              </p:nvPr>
            </p:nvGraphicFramePr>
            <p:xfrm>
              <a:off x="8494575" y="1309652"/>
              <a:ext cx="3795963" cy="20994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2D31DBE-0813-FBF0-8DB3-74687B64CAF0}"/>
                  </a:ext>
                </a:extLst>
              </p:cNvPr>
              <p:cNvSpPr/>
              <p:nvPr/>
            </p:nvSpPr>
            <p:spPr>
              <a:xfrm>
                <a:off x="8427550" y="3434959"/>
                <a:ext cx="3543319" cy="667555"/>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altLang="zh-CN" b="1" dirty="0">
                    <a:ln w="0"/>
                    <a:solidFill>
                      <a:srgbClr val="012F53"/>
                    </a:solidFill>
                    <a:effectLst>
                      <a:reflection blurRad="6350" stA="53000" endA="300" endPos="35500" dir="5400000" sy="-90000" algn="bl" rotWithShape="0"/>
                    </a:effectLst>
                    <a:cs typeface="+mn-ea"/>
                    <a:sym typeface="+mn-lt"/>
                  </a:rPr>
                  <a:t>BF of</a:t>
                </a:r>
                <a14:m>
                  <m:oMath xmlns:m="http://schemas.openxmlformats.org/officeDocument/2006/math">
                    <m:sSub>
                      <m:sSubPr>
                        <m:ctrlPr>
                          <a:rPr lang="en-US" altLang="zh-CN" b="1" i="1" smtClean="0">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ctrlPr>
                      </m:sSubPr>
                      <m:e>
                        <m:r>
                          <a:rPr lang="en-US" altLang="zh-CN" b="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 </m:t>
                        </m:r>
                        <m:r>
                          <a:rPr lang="el-GR" altLang="zh-CN"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𝝌</m:t>
                        </m:r>
                      </m:e>
                      <m:sub>
                        <m:r>
                          <a:rPr lang="en-US" altLang="zh-CN"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𝒄𝑱</m:t>
                        </m:r>
                      </m:sub>
                    </m:sSub>
                    <m:r>
                      <a:rPr lang="en-US" altLang="zh-CN" b="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m:t>
                    </m:r>
                    <m:sSup>
                      <m:sSupPr>
                        <m:ctrlPr>
                          <a:rPr lang="en-US" altLang="zh-CN"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ctrlPr>
                      </m:sSupPr>
                      <m:e>
                        <m:r>
                          <a:rPr lang="zh-CN" altLang="en-US"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𝝅</m:t>
                        </m:r>
                      </m:e>
                      <m:sup>
                        <m:r>
                          <a:rPr lang="en-US" altLang="zh-CN" b="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m:t>
                        </m:r>
                      </m:sup>
                    </m:sSup>
                    <m:sSup>
                      <m:sSupPr>
                        <m:ctrlPr>
                          <a:rPr lang="en-US" altLang="zh-CN"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ctrlPr>
                      </m:sSupPr>
                      <m:e>
                        <m:r>
                          <a:rPr lang="zh-CN" altLang="en-US"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𝝅</m:t>
                        </m:r>
                      </m:e>
                      <m:sup>
                        <m:r>
                          <a:rPr lang="en-US" altLang="zh-CN" b="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m:t>
                        </m:r>
                      </m:sup>
                    </m:sSup>
                  </m:oMath>
                </a14:m>
                <a:r>
                  <a:rPr lang="en-US" altLang="zh-CN" b="1" dirty="0">
                    <a:ln w="0"/>
                    <a:solidFill>
                      <a:srgbClr val="012F53"/>
                    </a:solidFill>
                    <a:effectLst>
                      <a:reflection blurRad="6350" stA="53000" endA="300" endPos="35500" dir="5400000" sy="-90000" algn="bl" rotWithShape="0"/>
                    </a:effectLst>
                    <a:cs typeface="+mn-ea"/>
                    <a:sym typeface="+mn-lt"/>
                  </a:rPr>
                  <a:t>/</a:t>
                </a:r>
                <a14:m>
                  <m:oMath xmlns:m="http://schemas.openxmlformats.org/officeDocument/2006/math">
                    <m:sSup>
                      <m:sSupPr>
                        <m:ctrlPr>
                          <a:rPr lang="en-US" altLang="zh-CN"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ctrlPr>
                      </m:sSupPr>
                      <m:e>
                        <m:r>
                          <a:rPr lang="en-US" altLang="zh-CN"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𝑲</m:t>
                        </m:r>
                      </m:e>
                      <m:sup>
                        <m:r>
                          <a:rPr lang="en-US" altLang="zh-CN" b="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m:t>
                        </m:r>
                      </m:sup>
                    </m:sSup>
                    <m:sSup>
                      <m:sSupPr>
                        <m:ctrlPr>
                          <a:rPr lang="en-US" altLang="zh-CN"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ctrlPr>
                      </m:sSupPr>
                      <m:e>
                        <m:r>
                          <a:rPr lang="en-US" altLang="zh-CN"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𝑲</m:t>
                        </m:r>
                      </m:e>
                      <m:sup>
                        <m:r>
                          <a:rPr lang="en-US" altLang="zh-CN" b="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m:t>
                        </m:r>
                      </m:sup>
                    </m:sSup>
                  </m:oMath>
                </a14:m>
                <a:endParaRPr lang="en-US" altLang="zh-CN" b="1" dirty="0">
                  <a:ln w="0"/>
                  <a:solidFill>
                    <a:srgbClr val="012F53"/>
                  </a:solidFill>
                  <a:effectLst>
                    <a:reflection blurRad="6350" stA="53000" endA="300" endPos="35500" dir="5400000" sy="-90000" algn="bl" rotWithShape="0"/>
                  </a:effectLst>
                  <a:cs typeface="+mn-ea"/>
                  <a:sym typeface="+mn-lt"/>
                </a:endParaRPr>
              </a:p>
              <a:p>
                <a:pPr marL="285750" indent="-285750">
                  <a:buFont typeface="Arial" panose="020B0604020202020204" pitchFamily="34" charset="0"/>
                  <a:buChar char="•"/>
                </a:pPr>
                <a:r>
                  <a:rPr lang="en-US" altLang="zh-CN" b="1" dirty="0">
                    <a:ln w="0"/>
                    <a:solidFill>
                      <a:srgbClr val="012F53"/>
                    </a:solidFill>
                    <a:effectLst>
                      <a:reflection blurRad="6350" stA="53000" endA="300" endPos="35500" dir="5400000" sy="-90000" algn="bl" rotWithShape="0"/>
                    </a:effectLst>
                    <a:cs typeface="+mn-ea"/>
                    <a:sym typeface="+mn-lt"/>
                  </a:rPr>
                  <a:t>Mass and width of</a:t>
                </a:r>
                <a14:m>
                  <m:oMath xmlns:m="http://schemas.openxmlformats.org/officeDocument/2006/math">
                    <m:sSub>
                      <m:sSubPr>
                        <m:ctrlPr>
                          <a:rPr lang="en-US" altLang="zh-CN"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ctrlPr>
                      </m:sSubPr>
                      <m:e>
                        <m:r>
                          <a:rPr lang="en-US" altLang="zh-CN" b="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 </m:t>
                        </m:r>
                        <m:r>
                          <a:rPr lang="el-GR" altLang="zh-CN"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𝝌</m:t>
                        </m:r>
                      </m:e>
                      <m:sub>
                        <m:r>
                          <a:rPr lang="en-US" altLang="zh-CN" b="1" i="1">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𝒄</m:t>
                        </m:r>
                        <m:r>
                          <a:rPr lang="en-US" altLang="zh-CN" b="1" i="1" smtClean="0">
                            <a:ln w="0"/>
                            <a:solidFill>
                              <a:srgbClr val="012F53"/>
                            </a:solidFill>
                            <a:effectLst>
                              <a:reflection blurRad="6350" stA="53000" endA="300" endPos="35500" dir="5400000" sy="-90000" algn="bl" rotWithShape="0"/>
                            </a:effectLst>
                            <a:latin typeface="Cambria Math" panose="02040503050406030204" pitchFamily="18" charset="0"/>
                            <a:cs typeface="+mn-ea"/>
                            <a:sym typeface="+mn-lt"/>
                          </a:rPr>
                          <m:t>𝟎</m:t>
                        </m:r>
                      </m:sub>
                    </m:sSub>
                  </m:oMath>
                </a14:m>
                <a:endParaRPr lang="zh-CN" altLang="en-US" b="1" dirty="0">
                  <a:ln w="0"/>
                  <a:solidFill>
                    <a:srgbClr val="012F53"/>
                  </a:solidFill>
                  <a:effectLst>
                    <a:reflection blurRad="6350" stA="53000" endA="300" endPos="35500" dir="5400000" sy="-90000" algn="bl" rotWithShape="0"/>
                  </a:effectLst>
                  <a:cs typeface="+mn-ea"/>
                  <a:sym typeface="+mn-lt"/>
                </a:endParaRPr>
              </a:p>
            </p:txBody>
          </p:sp>
        </mc:Choice>
        <mc:Fallback xmlns="">
          <p:sp>
            <p:nvSpPr>
              <p:cNvPr id="17" name="矩形 16">
                <a:extLst>
                  <a:ext uri="{FF2B5EF4-FFF2-40B4-BE49-F238E27FC236}">
                    <a16:creationId xmlns:a16="http://schemas.microsoft.com/office/drawing/2014/main" id="{D2D31DBE-0813-FBF0-8DB3-74687B64CAF0}"/>
                  </a:ext>
                </a:extLst>
              </p:cNvPr>
              <p:cNvSpPr>
                <a:spLocks noRot="1" noChangeAspect="1" noMove="1" noResize="1" noEditPoints="1" noAdjustHandles="1" noChangeArrowheads="1" noChangeShapeType="1" noTextEdit="1"/>
              </p:cNvSpPr>
              <p:nvPr/>
            </p:nvSpPr>
            <p:spPr>
              <a:xfrm>
                <a:off x="8427550" y="3434959"/>
                <a:ext cx="3543319" cy="667555"/>
              </a:xfrm>
              <a:prstGeom prst="rect">
                <a:avLst/>
              </a:prstGeom>
              <a:blipFill>
                <a:blip r:embed="rId16"/>
                <a:stretch>
                  <a:fillRect l="-1031" t="-4545" b="-23636"/>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227F4C7C-DC45-1F8E-3FD7-B3815F8E8043}"/>
              </a:ext>
            </a:extLst>
          </p:cNvPr>
          <p:cNvSpPr/>
          <p:nvPr/>
        </p:nvSpPr>
        <p:spPr>
          <a:xfrm>
            <a:off x="8710557" y="1243812"/>
            <a:ext cx="1271643" cy="523220"/>
          </a:xfrm>
          <a:prstGeom prst="rect">
            <a:avLst/>
          </a:prstGeom>
          <a:noFill/>
        </p:spPr>
        <p:txBody>
          <a:bodyPr wrap="square" lIns="91440" tIns="45720" rIns="91440" bIns="45720">
            <a:spAutoFit/>
          </a:bodyPr>
          <a:lstStyle/>
          <a:p>
            <a:pPr algn="ctr"/>
            <a:r>
              <a:rPr lang="en-US" altLang="zh-CN" sz="1400" b="1" dirty="0">
                <a:ln w="0"/>
                <a:solidFill>
                  <a:srgbClr val="003399"/>
                </a:solidFill>
                <a:effectLst>
                  <a:reflection blurRad="6350" stA="53000" endA="300" endPos="35500" dir="5400000" sy="-90000" algn="bl" rotWithShape="0"/>
                </a:effectLst>
                <a:cs typeface="+mn-ea"/>
                <a:sym typeface="+mn-lt"/>
              </a:rPr>
              <a:t>Precise measurement</a:t>
            </a:r>
            <a:endParaRPr lang="zh-CN" altLang="en-US" sz="1400" b="1" dirty="0">
              <a:ln w="0"/>
              <a:solidFill>
                <a:srgbClr val="003399"/>
              </a:solidFill>
              <a:effectLst>
                <a:reflection blurRad="6350" stA="53000" endA="300" endPos="35500" dir="5400000" sy="-90000" algn="bl" rotWithShape="0"/>
              </a:effectLst>
              <a:cs typeface="+mn-ea"/>
              <a:sym typeface="+mn-lt"/>
            </a:endParaRPr>
          </a:p>
        </p:txBody>
      </p:sp>
      <p:sp>
        <p:nvSpPr>
          <p:cNvPr id="19" name="形状 18">
            <a:extLst>
              <a:ext uri="{FF2B5EF4-FFF2-40B4-BE49-F238E27FC236}">
                <a16:creationId xmlns:a16="http://schemas.microsoft.com/office/drawing/2014/main" id="{D1BA7066-6B25-0946-7452-2846BDD87F29}"/>
              </a:ext>
            </a:extLst>
          </p:cNvPr>
          <p:cNvSpPr/>
          <p:nvPr/>
        </p:nvSpPr>
        <p:spPr>
          <a:xfrm rot="9246266">
            <a:off x="9942187" y="4129827"/>
            <a:ext cx="2386643" cy="1121576"/>
          </a:xfrm>
          <a:prstGeom prst="swooshArrow">
            <a:avLst>
              <a:gd name="adj1" fmla="val 16310"/>
              <a:gd name="adj2" fmla="val 31370"/>
            </a:avLst>
          </a:prstGeom>
          <a:solidFill>
            <a:srgbClr val="012F53"/>
          </a:solidFill>
          <a:ln>
            <a:noFill/>
          </a:ln>
          <a:effectLst/>
          <a:scene3d>
            <a:camera prst="orthographicFront"/>
            <a:lightRig rig="chilly" dir="t"/>
          </a:scene3d>
          <a:sp3d prstMaterial="translucentPowder">
            <a:bevelT w="127000" h="25400" prst="softRound"/>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3399"/>
              </a:solidFill>
              <a:effectLst/>
              <a:uLnTx/>
              <a:uFillTx/>
              <a:latin typeface="Times New Roman"/>
              <a:ea typeface="微软雅黑"/>
              <a:cs typeface="+mn-ea"/>
              <a:sym typeface="+mn-lt"/>
            </a:endParaRPr>
          </a:p>
        </p:txBody>
      </p:sp>
    </p:spTree>
    <p:extLst>
      <p:ext uri="{BB962C8B-B14F-4D97-AF65-F5344CB8AC3E}">
        <p14:creationId xmlns:p14="http://schemas.microsoft.com/office/powerpoint/2010/main" val="499723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11" name="灯片编号占位符 10">
            <a:extLst>
              <a:ext uri="{FF2B5EF4-FFF2-40B4-BE49-F238E27FC236}">
                <a16:creationId xmlns:a16="http://schemas.microsoft.com/office/drawing/2014/main" id="{AF1EB235-7605-47EA-9F0E-8B1B8B56A0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1226C7-B586-4071-8AA3-944B25347386}" type="slidenum">
              <a:rPr kumimoji="0" lang="zh-CN" altLang="en-US" sz="1200" b="0" i="0" u="none" strike="noStrike" kern="1200" cap="none" spc="0" normalizeH="0" baseline="0" noProof="0" smtClean="0">
                <a:ln>
                  <a:noFill/>
                </a:ln>
                <a:solidFill>
                  <a:srgbClr val="000000">
                    <a:tint val="75000"/>
                  </a:srgbClr>
                </a:solidFill>
                <a:effectLst/>
                <a:uLnTx/>
                <a:uFillTx/>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srgbClr val="000000">
                  <a:tint val="75000"/>
                </a:srgbClr>
              </a:solidFill>
              <a:effectLst/>
              <a:uLnTx/>
              <a:uFillTx/>
              <a:cs typeface="+mn-ea"/>
              <a:sym typeface="+mn-lt"/>
            </a:endParaRPr>
          </a:p>
        </p:txBody>
      </p:sp>
      <p:sp>
        <p:nvSpPr>
          <p:cNvPr id="8" name="文本框 7">
            <a:extLst>
              <a:ext uri="{FF2B5EF4-FFF2-40B4-BE49-F238E27FC236}">
                <a16:creationId xmlns:a16="http://schemas.microsoft.com/office/drawing/2014/main" id="{1DB0A4FF-BB28-4CC9-A835-5477FD6AC891}"/>
              </a:ext>
            </a:extLst>
          </p:cNvPr>
          <p:cNvSpPr txBox="1"/>
          <p:nvPr/>
        </p:nvSpPr>
        <p:spPr>
          <a:xfrm>
            <a:off x="640521" y="843238"/>
            <a:ext cx="4261362" cy="646331"/>
          </a:xfrm>
          <a:prstGeom prst="rect">
            <a:avLst/>
          </a:prstGeom>
          <a:noFill/>
        </p:spPr>
        <p:txBody>
          <a:bodyPr wrap="square" rtlCol="0">
            <a:spAutoFit/>
          </a:bodyPr>
          <a:lstStyle/>
          <a:p>
            <a:pPr marL="285750" marR="0" lvl="0" indent="-285750" algn="l" defTabSz="914400" rtl="0" eaLnBrk="1" fontAlgn="auto" latinLnBrk="1" hangingPunct="1">
              <a:lnSpc>
                <a:spcPct val="100000"/>
              </a:lnSpc>
              <a:spcBef>
                <a:spcPts val="0"/>
              </a:spcBef>
              <a:spcAft>
                <a:spcPts val="0"/>
              </a:spcAft>
              <a:buClrTx/>
              <a:buSzTx/>
              <a:buFont typeface="Wingdings" panose="05000000000000000000" pitchFamily="2" charset="2"/>
              <a:buChar char="u"/>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Before </a:t>
            </a:r>
            <a:r>
              <a:rPr kumimoji="0" lang="en-US" altLang="zh-CN" sz="1800" b="1" i="0" u="none" strike="noStrike" kern="1200" cap="none" spc="0" normalizeH="0" baseline="0" noProof="0" dirty="0" err="1">
                <a:ln>
                  <a:noFill/>
                </a:ln>
                <a:solidFill>
                  <a:srgbClr val="000000"/>
                </a:solidFill>
                <a:effectLst/>
                <a:uLnTx/>
                <a:uFillTx/>
                <a:cs typeface="+mn-ea"/>
                <a:sym typeface="+mn-lt"/>
              </a:rPr>
              <a:t>cor</a:t>
            </a:r>
            <a:endParaRPr kumimoji="0" lang="en-US" altLang="zh-CN" sz="1800" b="1"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p:txBody>
      </p:sp>
      <p:pic>
        <p:nvPicPr>
          <p:cNvPr id="18" name="图片 17">
            <a:extLst>
              <a:ext uri="{FF2B5EF4-FFF2-40B4-BE49-F238E27FC236}">
                <a16:creationId xmlns:a16="http://schemas.microsoft.com/office/drawing/2014/main" id="{933137E3-5E21-405A-BBA7-64C38B01BB38}"/>
              </a:ext>
            </a:extLst>
          </p:cNvPr>
          <p:cNvPicPr>
            <a:picLocks noChangeAspect="1"/>
          </p:cNvPicPr>
          <p:nvPr/>
        </p:nvPicPr>
        <p:blipFill>
          <a:blip r:embed="rId3"/>
          <a:stretch>
            <a:fillRect/>
          </a:stretch>
        </p:blipFill>
        <p:spPr>
          <a:xfrm>
            <a:off x="438085" y="1277259"/>
            <a:ext cx="2504567" cy="1763601"/>
          </a:xfrm>
          <a:prstGeom prst="rect">
            <a:avLst/>
          </a:prstGeom>
        </p:spPr>
      </p:pic>
      <p:pic>
        <p:nvPicPr>
          <p:cNvPr id="19" name="图片 18">
            <a:extLst>
              <a:ext uri="{FF2B5EF4-FFF2-40B4-BE49-F238E27FC236}">
                <a16:creationId xmlns:a16="http://schemas.microsoft.com/office/drawing/2014/main" id="{B7C7FF93-1EB9-460B-9322-0776ABB68C6E}"/>
              </a:ext>
            </a:extLst>
          </p:cNvPr>
          <p:cNvPicPr>
            <a:picLocks noChangeAspect="1"/>
          </p:cNvPicPr>
          <p:nvPr/>
        </p:nvPicPr>
        <p:blipFill>
          <a:blip r:embed="rId4"/>
          <a:stretch>
            <a:fillRect/>
          </a:stretch>
        </p:blipFill>
        <p:spPr>
          <a:xfrm>
            <a:off x="3481573" y="1314765"/>
            <a:ext cx="2375919" cy="1647621"/>
          </a:xfrm>
          <a:prstGeom prst="rect">
            <a:avLst/>
          </a:prstGeom>
        </p:spPr>
      </p:pic>
      <p:pic>
        <p:nvPicPr>
          <p:cNvPr id="20" name="图片 19">
            <a:extLst>
              <a:ext uri="{FF2B5EF4-FFF2-40B4-BE49-F238E27FC236}">
                <a16:creationId xmlns:a16="http://schemas.microsoft.com/office/drawing/2014/main" id="{485FBA25-84B4-49D6-B880-C211C6299B7A}"/>
              </a:ext>
            </a:extLst>
          </p:cNvPr>
          <p:cNvPicPr>
            <a:picLocks noChangeAspect="1"/>
          </p:cNvPicPr>
          <p:nvPr/>
        </p:nvPicPr>
        <p:blipFill>
          <a:blip r:embed="rId5"/>
          <a:stretch>
            <a:fillRect/>
          </a:stretch>
        </p:blipFill>
        <p:spPr>
          <a:xfrm>
            <a:off x="3560311" y="3246013"/>
            <a:ext cx="2379366" cy="1647622"/>
          </a:xfrm>
          <a:prstGeom prst="rect">
            <a:avLst/>
          </a:prstGeom>
        </p:spPr>
      </p:pic>
      <p:pic>
        <p:nvPicPr>
          <p:cNvPr id="21" name="图片 20">
            <a:extLst>
              <a:ext uri="{FF2B5EF4-FFF2-40B4-BE49-F238E27FC236}">
                <a16:creationId xmlns:a16="http://schemas.microsoft.com/office/drawing/2014/main" id="{C3DB2065-2B7A-4C43-A38C-7900FFB39AEA}"/>
              </a:ext>
            </a:extLst>
          </p:cNvPr>
          <p:cNvPicPr>
            <a:picLocks noChangeAspect="1"/>
          </p:cNvPicPr>
          <p:nvPr/>
        </p:nvPicPr>
        <p:blipFill>
          <a:blip r:embed="rId6"/>
          <a:stretch>
            <a:fillRect/>
          </a:stretch>
        </p:blipFill>
        <p:spPr>
          <a:xfrm>
            <a:off x="656809" y="3126698"/>
            <a:ext cx="2379366" cy="1623788"/>
          </a:xfrm>
          <a:prstGeom prst="rect">
            <a:avLst/>
          </a:prstGeom>
        </p:spPr>
      </p:pic>
      <p:pic>
        <p:nvPicPr>
          <p:cNvPr id="22" name="图片 21">
            <a:extLst>
              <a:ext uri="{FF2B5EF4-FFF2-40B4-BE49-F238E27FC236}">
                <a16:creationId xmlns:a16="http://schemas.microsoft.com/office/drawing/2014/main" id="{8AD57E30-A89C-4AE9-88A0-3EE964DD5AC1}"/>
              </a:ext>
            </a:extLst>
          </p:cNvPr>
          <p:cNvPicPr>
            <a:picLocks noChangeAspect="1"/>
          </p:cNvPicPr>
          <p:nvPr/>
        </p:nvPicPr>
        <p:blipFill>
          <a:blip r:embed="rId7"/>
          <a:stretch>
            <a:fillRect/>
          </a:stretch>
        </p:blipFill>
        <p:spPr>
          <a:xfrm>
            <a:off x="568521" y="4750486"/>
            <a:ext cx="2524869" cy="1763602"/>
          </a:xfrm>
          <a:prstGeom prst="rect">
            <a:avLst/>
          </a:prstGeom>
        </p:spPr>
      </p:pic>
      <p:pic>
        <p:nvPicPr>
          <p:cNvPr id="23" name="图片 22">
            <a:extLst>
              <a:ext uri="{FF2B5EF4-FFF2-40B4-BE49-F238E27FC236}">
                <a16:creationId xmlns:a16="http://schemas.microsoft.com/office/drawing/2014/main" id="{6F540C3D-87FF-4130-A661-25E366CF2E92}"/>
              </a:ext>
            </a:extLst>
          </p:cNvPr>
          <p:cNvPicPr>
            <a:picLocks noChangeAspect="1"/>
          </p:cNvPicPr>
          <p:nvPr/>
        </p:nvPicPr>
        <p:blipFill>
          <a:blip r:embed="rId8"/>
          <a:stretch>
            <a:fillRect/>
          </a:stretch>
        </p:blipFill>
        <p:spPr>
          <a:xfrm>
            <a:off x="3560311" y="4914341"/>
            <a:ext cx="2572520" cy="1777758"/>
          </a:xfrm>
          <a:prstGeom prst="rect">
            <a:avLst/>
          </a:prstGeom>
        </p:spPr>
      </p:pic>
      <p:pic>
        <p:nvPicPr>
          <p:cNvPr id="24" name="图片 23">
            <a:extLst>
              <a:ext uri="{FF2B5EF4-FFF2-40B4-BE49-F238E27FC236}">
                <a16:creationId xmlns:a16="http://schemas.microsoft.com/office/drawing/2014/main" id="{FDF989C3-5E42-4430-9EA9-4164C28D131A}"/>
              </a:ext>
            </a:extLst>
          </p:cNvPr>
          <p:cNvPicPr>
            <a:picLocks noChangeAspect="1"/>
          </p:cNvPicPr>
          <p:nvPr/>
        </p:nvPicPr>
        <p:blipFill>
          <a:blip r:embed="rId9"/>
          <a:stretch>
            <a:fillRect/>
          </a:stretch>
        </p:blipFill>
        <p:spPr>
          <a:xfrm>
            <a:off x="6620679" y="4833080"/>
            <a:ext cx="2565469" cy="1763601"/>
          </a:xfrm>
          <a:prstGeom prst="rect">
            <a:avLst/>
          </a:prstGeom>
        </p:spPr>
      </p:pic>
      <p:pic>
        <p:nvPicPr>
          <p:cNvPr id="25" name="图片 24">
            <a:extLst>
              <a:ext uri="{FF2B5EF4-FFF2-40B4-BE49-F238E27FC236}">
                <a16:creationId xmlns:a16="http://schemas.microsoft.com/office/drawing/2014/main" id="{7072E499-2F8B-4D35-8BD0-3396E081F517}"/>
              </a:ext>
            </a:extLst>
          </p:cNvPr>
          <p:cNvPicPr>
            <a:picLocks noChangeAspect="1"/>
          </p:cNvPicPr>
          <p:nvPr/>
        </p:nvPicPr>
        <p:blipFill>
          <a:blip r:embed="rId10"/>
          <a:stretch>
            <a:fillRect/>
          </a:stretch>
        </p:blipFill>
        <p:spPr>
          <a:xfrm>
            <a:off x="9279042" y="4987675"/>
            <a:ext cx="2383900" cy="1631089"/>
          </a:xfrm>
          <a:prstGeom prst="rect">
            <a:avLst/>
          </a:prstGeom>
        </p:spPr>
      </p:pic>
      <p:pic>
        <p:nvPicPr>
          <p:cNvPr id="26" name="图片 25">
            <a:extLst>
              <a:ext uri="{FF2B5EF4-FFF2-40B4-BE49-F238E27FC236}">
                <a16:creationId xmlns:a16="http://schemas.microsoft.com/office/drawing/2014/main" id="{4F727D03-0C68-40BF-BEB6-439AAFACD956}"/>
              </a:ext>
            </a:extLst>
          </p:cNvPr>
          <p:cNvPicPr>
            <a:picLocks noChangeAspect="1"/>
          </p:cNvPicPr>
          <p:nvPr/>
        </p:nvPicPr>
        <p:blipFill>
          <a:blip r:embed="rId11"/>
          <a:stretch>
            <a:fillRect/>
          </a:stretch>
        </p:blipFill>
        <p:spPr>
          <a:xfrm>
            <a:off x="9280210" y="3179932"/>
            <a:ext cx="2254981" cy="1570554"/>
          </a:xfrm>
          <a:prstGeom prst="rect">
            <a:avLst/>
          </a:prstGeom>
        </p:spPr>
      </p:pic>
      <p:pic>
        <p:nvPicPr>
          <p:cNvPr id="27" name="图片 26">
            <a:extLst>
              <a:ext uri="{FF2B5EF4-FFF2-40B4-BE49-F238E27FC236}">
                <a16:creationId xmlns:a16="http://schemas.microsoft.com/office/drawing/2014/main" id="{809DE334-74C9-40CF-8868-FFBC48E71899}"/>
              </a:ext>
            </a:extLst>
          </p:cNvPr>
          <p:cNvPicPr>
            <a:picLocks noChangeAspect="1"/>
          </p:cNvPicPr>
          <p:nvPr/>
        </p:nvPicPr>
        <p:blipFill>
          <a:blip r:embed="rId12"/>
          <a:stretch>
            <a:fillRect/>
          </a:stretch>
        </p:blipFill>
        <p:spPr>
          <a:xfrm>
            <a:off x="6832492" y="3126641"/>
            <a:ext cx="2504933" cy="1706439"/>
          </a:xfrm>
          <a:prstGeom prst="rect">
            <a:avLst/>
          </a:prstGeom>
        </p:spPr>
      </p:pic>
      <p:pic>
        <p:nvPicPr>
          <p:cNvPr id="29" name="图片 28">
            <a:extLst>
              <a:ext uri="{FF2B5EF4-FFF2-40B4-BE49-F238E27FC236}">
                <a16:creationId xmlns:a16="http://schemas.microsoft.com/office/drawing/2014/main" id="{6E3CD708-083D-499F-B913-42A4B275DB63}"/>
              </a:ext>
            </a:extLst>
          </p:cNvPr>
          <p:cNvPicPr>
            <a:picLocks noChangeAspect="1"/>
          </p:cNvPicPr>
          <p:nvPr/>
        </p:nvPicPr>
        <p:blipFill>
          <a:blip r:embed="rId13"/>
          <a:stretch>
            <a:fillRect/>
          </a:stretch>
        </p:blipFill>
        <p:spPr>
          <a:xfrm>
            <a:off x="9206748" y="1269660"/>
            <a:ext cx="2235127" cy="1536512"/>
          </a:xfrm>
          <a:prstGeom prst="rect">
            <a:avLst/>
          </a:prstGeom>
        </p:spPr>
      </p:pic>
      <p:pic>
        <p:nvPicPr>
          <p:cNvPr id="30" name="图片 29">
            <a:extLst>
              <a:ext uri="{FF2B5EF4-FFF2-40B4-BE49-F238E27FC236}">
                <a16:creationId xmlns:a16="http://schemas.microsoft.com/office/drawing/2014/main" id="{4F167F5E-9152-40BA-8899-9377FBF04E9C}"/>
              </a:ext>
            </a:extLst>
          </p:cNvPr>
          <p:cNvPicPr>
            <a:picLocks noChangeAspect="1"/>
          </p:cNvPicPr>
          <p:nvPr/>
        </p:nvPicPr>
        <p:blipFill>
          <a:blip r:embed="rId14"/>
          <a:stretch>
            <a:fillRect/>
          </a:stretch>
        </p:blipFill>
        <p:spPr>
          <a:xfrm>
            <a:off x="6646530" y="1363040"/>
            <a:ext cx="2327415" cy="1618867"/>
          </a:xfrm>
          <a:prstGeom prst="rect">
            <a:avLst/>
          </a:prstGeom>
        </p:spPr>
      </p:pic>
    </p:spTree>
    <p:extLst>
      <p:ext uri="{BB962C8B-B14F-4D97-AF65-F5344CB8AC3E}">
        <p14:creationId xmlns:p14="http://schemas.microsoft.com/office/powerpoint/2010/main" val="2043713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12" name="图片 11">
            <a:extLst>
              <a:ext uri="{FF2B5EF4-FFF2-40B4-BE49-F238E27FC236}">
                <a16:creationId xmlns:a16="http://schemas.microsoft.com/office/drawing/2014/main" id="{7D874C7B-B0A4-49A7-8D1D-E3F680F22993}"/>
              </a:ext>
            </a:extLst>
          </p:cNvPr>
          <p:cNvPicPr>
            <a:picLocks noChangeAspect="1"/>
          </p:cNvPicPr>
          <p:nvPr/>
        </p:nvPicPr>
        <p:blipFill>
          <a:blip r:embed="rId3"/>
          <a:stretch>
            <a:fillRect/>
          </a:stretch>
        </p:blipFill>
        <p:spPr>
          <a:xfrm>
            <a:off x="1285806" y="3623506"/>
            <a:ext cx="2680233" cy="1876163"/>
          </a:xfrm>
          <a:prstGeom prst="rect">
            <a:avLst/>
          </a:prstGeom>
        </p:spPr>
      </p:pic>
      <p:pic>
        <p:nvPicPr>
          <p:cNvPr id="13" name="图片 12">
            <a:extLst>
              <a:ext uri="{FF2B5EF4-FFF2-40B4-BE49-F238E27FC236}">
                <a16:creationId xmlns:a16="http://schemas.microsoft.com/office/drawing/2014/main" id="{CDA68B9E-D8E0-4500-BDCE-6ACC173EC86D}"/>
              </a:ext>
            </a:extLst>
          </p:cNvPr>
          <p:cNvPicPr>
            <a:picLocks noChangeAspect="1"/>
          </p:cNvPicPr>
          <p:nvPr/>
        </p:nvPicPr>
        <p:blipFill>
          <a:blip r:embed="rId4"/>
          <a:stretch>
            <a:fillRect/>
          </a:stretch>
        </p:blipFill>
        <p:spPr>
          <a:xfrm>
            <a:off x="1505238" y="5601801"/>
            <a:ext cx="2241368" cy="946484"/>
          </a:xfrm>
          <a:prstGeom prst="rect">
            <a:avLst/>
          </a:prstGeom>
        </p:spPr>
      </p:pic>
      <p:pic>
        <p:nvPicPr>
          <p:cNvPr id="14" name="图片 13">
            <a:extLst>
              <a:ext uri="{FF2B5EF4-FFF2-40B4-BE49-F238E27FC236}">
                <a16:creationId xmlns:a16="http://schemas.microsoft.com/office/drawing/2014/main" id="{84CE9D1F-475E-4F90-839E-97F3EF85DF94}"/>
              </a:ext>
            </a:extLst>
          </p:cNvPr>
          <p:cNvPicPr>
            <a:picLocks noChangeAspect="1"/>
          </p:cNvPicPr>
          <p:nvPr/>
        </p:nvPicPr>
        <p:blipFill>
          <a:blip r:embed="rId5"/>
          <a:stretch>
            <a:fillRect/>
          </a:stretch>
        </p:blipFill>
        <p:spPr>
          <a:xfrm>
            <a:off x="1214424" y="639901"/>
            <a:ext cx="2782070" cy="1889862"/>
          </a:xfrm>
          <a:prstGeom prst="rect">
            <a:avLst/>
          </a:prstGeom>
        </p:spPr>
      </p:pic>
      <p:pic>
        <p:nvPicPr>
          <p:cNvPr id="15" name="图片 14">
            <a:extLst>
              <a:ext uri="{FF2B5EF4-FFF2-40B4-BE49-F238E27FC236}">
                <a16:creationId xmlns:a16="http://schemas.microsoft.com/office/drawing/2014/main" id="{1B27BEAF-0849-498F-859D-6221F448BF88}"/>
              </a:ext>
            </a:extLst>
          </p:cNvPr>
          <p:cNvPicPr>
            <a:picLocks noChangeAspect="1"/>
          </p:cNvPicPr>
          <p:nvPr/>
        </p:nvPicPr>
        <p:blipFill>
          <a:blip r:embed="rId6"/>
          <a:stretch>
            <a:fillRect/>
          </a:stretch>
        </p:blipFill>
        <p:spPr>
          <a:xfrm>
            <a:off x="1539000" y="2631895"/>
            <a:ext cx="2297959" cy="945544"/>
          </a:xfrm>
          <a:prstGeom prst="rect">
            <a:avLst/>
          </a:prstGeom>
        </p:spPr>
      </p:pic>
      <p:pic>
        <p:nvPicPr>
          <p:cNvPr id="16" name="图片 15">
            <a:extLst>
              <a:ext uri="{FF2B5EF4-FFF2-40B4-BE49-F238E27FC236}">
                <a16:creationId xmlns:a16="http://schemas.microsoft.com/office/drawing/2014/main" id="{ACD1F25B-7C2C-4273-A924-72F92C02590A}"/>
              </a:ext>
            </a:extLst>
          </p:cNvPr>
          <p:cNvPicPr>
            <a:picLocks noChangeAspect="1"/>
          </p:cNvPicPr>
          <p:nvPr/>
        </p:nvPicPr>
        <p:blipFill>
          <a:blip r:embed="rId7"/>
          <a:stretch>
            <a:fillRect/>
          </a:stretch>
        </p:blipFill>
        <p:spPr>
          <a:xfrm>
            <a:off x="5128195" y="2631895"/>
            <a:ext cx="2278790" cy="931723"/>
          </a:xfrm>
          <a:prstGeom prst="rect">
            <a:avLst/>
          </a:prstGeom>
        </p:spPr>
      </p:pic>
      <p:pic>
        <p:nvPicPr>
          <p:cNvPr id="17" name="图片 16">
            <a:extLst>
              <a:ext uri="{FF2B5EF4-FFF2-40B4-BE49-F238E27FC236}">
                <a16:creationId xmlns:a16="http://schemas.microsoft.com/office/drawing/2014/main" id="{DEE1D3BD-D7C9-48E6-B8E3-7CBF18A52064}"/>
              </a:ext>
            </a:extLst>
          </p:cNvPr>
          <p:cNvPicPr>
            <a:picLocks noChangeAspect="1"/>
          </p:cNvPicPr>
          <p:nvPr/>
        </p:nvPicPr>
        <p:blipFill>
          <a:blip r:embed="rId8"/>
          <a:stretch>
            <a:fillRect/>
          </a:stretch>
        </p:blipFill>
        <p:spPr>
          <a:xfrm>
            <a:off x="4825910" y="678937"/>
            <a:ext cx="2634266" cy="1820684"/>
          </a:xfrm>
          <a:prstGeom prst="rect">
            <a:avLst/>
          </a:prstGeom>
        </p:spPr>
      </p:pic>
      <p:pic>
        <p:nvPicPr>
          <p:cNvPr id="18" name="图片 17">
            <a:extLst>
              <a:ext uri="{FF2B5EF4-FFF2-40B4-BE49-F238E27FC236}">
                <a16:creationId xmlns:a16="http://schemas.microsoft.com/office/drawing/2014/main" id="{4996273C-4729-4D5C-B825-D7D3194D1FEE}"/>
              </a:ext>
            </a:extLst>
          </p:cNvPr>
          <p:cNvPicPr>
            <a:picLocks noChangeAspect="1"/>
          </p:cNvPicPr>
          <p:nvPr/>
        </p:nvPicPr>
        <p:blipFill>
          <a:blip r:embed="rId9"/>
          <a:stretch>
            <a:fillRect/>
          </a:stretch>
        </p:blipFill>
        <p:spPr>
          <a:xfrm>
            <a:off x="4825910" y="3563618"/>
            <a:ext cx="2782070" cy="1886359"/>
          </a:xfrm>
          <a:prstGeom prst="rect">
            <a:avLst/>
          </a:prstGeom>
        </p:spPr>
      </p:pic>
      <p:pic>
        <p:nvPicPr>
          <p:cNvPr id="19" name="图片 18">
            <a:extLst>
              <a:ext uri="{FF2B5EF4-FFF2-40B4-BE49-F238E27FC236}">
                <a16:creationId xmlns:a16="http://schemas.microsoft.com/office/drawing/2014/main" id="{BF2349AF-2E14-4130-B969-55A005212208}"/>
              </a:ext>
            </a:extLst>
          </p:cNvPr>
          <p:cNvPicPr>
            <a:picLocks noChangeAspect="1"/>
          </p:cNvPicPr>
          <p:nvPr/>
        </p:nvPicPr>
        <p:blipFill>
          <a:blip r:embed="rId10"/>
          <a:stretch>
            <a:fillRect/>
          </a:stretch>
        </p:blipFill>
        <p:spPr>
          <a:xfrm>
            <a:off x="5226418" y="5504401"/>
            <a:ext cx="2082343" cy="931723"/>
          </a:xfrm>
          <a:prstGeom prst="rect">
            <a:avLst/>
          </a:prstGeom>
        </p:spPr>
      </p:pic>
      <p:pic>
        <p:nvPicPr>
          <p:cNvPr id="20" name="图片 19">
            <a:extLst>
              <a:ext uri="{FF2B5EF4-FFF2-40B4-BE49-F238E27FC236}">
                <a16:creationId xmlns:a16="http://schemas.microsoft.com/office/drawing/2014/main" id="{0254A7EE-1205-443C-8764-F6613B2D57F9}"/>
              </a:ext>
            </a:extLst>
          </p:cNvPr>
          <p:cNvPicPr>
            <a:picLocks noChangeAspect="1"/>
          </p:cNvPicPr>
          <p:nvPr/>
        </p:nvPicPr>
        <p:blipFill>
          <a:blip r:embed="rId11"/>
          <a:stretch>
            <a:fillRect/>
          </a:stretch>
        </p:blipFill>
        <p:spPr>
          <a:xfrm>
            <a:off x="7971007" y="719092"/>
            <a:ext cx="2634266" cy="1762578"/>
          </a:xfrm>
          <a:prstGeom prst="rect">
            <a:avLst/>
          </a:prstGeom>
        </p:spPr>
      </p:pic>
      <p:pic>
        <p:nvPicPr>
          <p:cNvPr id="21" name="图片 20">
            <a:extLst>
              <a:ext uri="{FF2B5EF4-FFF2-40B4-BE49-F238E27FC236}">
                <a16:creationId xmlns:a16="http://schemas.microsoft.com/office/drawing/2014/main" id="{FD0BA7C5-5F5C-4932-836E-785E82B1A600}"/>
              </a:ext>
            </a:extLst>
          </p:cNvPr>
          <p:cNvPicPr>
            <a:picLocks noChangeAspect="1"/>
          </p:cNvPicPr>
          <p:nvPr/>
        </p:nvPicPr>
        <p:blipFill>
          <a:blip r:embed="rId12"/>
          <a:stretch>
            <a:fillRect/>
          </a:stretch>
        </p:blipFill>
        <p:spPr>
          <a:xfrm>
            <a:off x="8195507" y="2481670"/>
            <a:ext cx="2603497" cy="1016604"/>
          </a:xfrm>
          <a:prstGeom prst="rect">
            <a:avLst/>
          </a:prstGeom>
        </p:spPr>
      </p:pic>
      <p:pic>
        <p:nvPicPr>
          <p:cNvPr id="22" name="图片 21">
            <a:extLst>
              <a:ext uri="{FF2B5EF4-FFF2-40B4-BE49-F238E27FC236}">
                <a16:creationId xmlns:a16="http://schemas.microsoft.com/office/drawing/2014/main" id="{995FC218-4B51-4E5F-8B19-E707EE385E62}"/>
              </a:ext>
            </a:extLst>
          </p:cNvPr>
          <p:cNvPicPr>
            <a:picLocks noChangeAspect="1"/>
          </p:cNvPicPr>
          <p:nvPr/>
        </p:nvPicPr>
        <p:blipFill>
          <a:blip r:embed="rId13"/>
          <a:stretch>
            <a:fillRect/>
          </a:stretch>
        </p:blipFill>
        <p:spPr>
          <a:xfrm>
            <a:off x="8195507" y="5463811"/>
            <a:ext cx="2566304" cy="1010405"/>
          </a:xfrm>
          <a:prstGeom prst="rect">
            <a:avLst/>
          </a:prstGeom>
        </p:spPr>
      </p:pic>
      <p:pic>
        <p:nvPicPr>
          <p:cNvPr id="23" name="图片 22">
            <a:extLst>
              <a:ext uri="{FF2B5EF4-FFF2-40B4-BE49-F238E27FC236}">
                <a16:creationId xmlns:a16="http://schemas.microsoft.com/office/drawing/2014/main" id="{CDF0B871-CE5B-4E64-8C37-4853B3B6A150}"/>
              </a:ext>
            </a:extLst>
          </p:cNvPr>
          <p:cNvPicPr>
            <a:picLocks noChangeAspect="1"/>
          </p:cNvPicPr>
          <p:nvPr/>
        </p:nvPicPr>
        <p:blipFill>
          <a:blip r:embed="rId14"/>
          <a:stretch>
            <a:fillRect/>
          </a:stretch>
        </p:blipFill>
        <p:spPr>
          <a:xfrm>
            <a:off x="8097651" y="3543481"/>
            <a:ext cx="2701354" cy="1879556"/>
          </a:xfrm>
          <a:prstGeom prst="rect">
            <a:avLst/>
          </a:prstGeom>
        </p:spPr>
      </p:pic>
      <p:sp>
        <p:nvSpPr>
          <p:cNvPr id="24" name="椭圆 23">
            <a:extLst>
              <a:ext uri="{FF2B5EF4-FFF2-40B4-BE49-F238E27FC236}">
                <a16:creationId xmlns:a16="http://schemas.microsoft.com/office/drawing/2014/main" id="{95247FA7-AA9B-4062-9F8A-5A0B1EB0EC48}"/>
              </a:ext>
            </a:extLst>
          </p:cNvPr>
          <p:cNvSpPr/>
          <p:nvPr/>
        </p:nvSpPr>
        <p:spPr>
          <a:xfrm>
            <a:off x="8839200" y="3308350"/>
            <a:ext cx="1422400" cy="18992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pic>
        <p:nvPicPr>
          <p:cNvPr id="26" name="图片 25">
            <a:extLst>
              <a:ext uri="{FF2B5EF4-FFF2-40B4-BE49-F238E27FC236}">
                <a16:creationId xmlns:a16="http://schemas.microsoft.com/office/drawing/2014/main" id="{75157B3C-1D4C-46D5-935B-0357FC64D8F7}"/>
              </a:ext>
            </a:extLst>
          </p:cNvPr>
          <p:cNvPicPr>
            <a:picLocks noChangeAspect="1"/>
          </p:cNvPicPr>
          <p:nvPr/>
        </p:nvPicPr>
        <p:blipFill>
          <a:blip r:embed="rId13"/>
          <a:stretch>
            <a:fillRect/>
          </a:stretch>
        </p:blipFill>
        <p:spPr>
          <a:xfrm>
            <a:off x="8195507" y="5450657"/>
            <a:ext cx="2566304" cy="1010405"/>
          </a:xfrm>
          <a:prstGeom prst="rect">
            <a:avLst/>
          </a:prstGeom>
        </p:spPr>
      </p:pic>
      <p:sp>
        <p:nvSpPr>
          <p:cNvPr id="27" name="椭圆 26">
            <a:extLst>
              <a:ext uri="{FF2B5EF4-FFF2-40B4-BE49-F238E27FC236}">
                <a16:creationId xmlns:a16="http://schemas.microsoft.com/office/drawing/2014/main" id="{777228AC-2F9F-4E25-A8DB-45829AE255F2}"/>
              </a:ext>
            </a:extLst>
          </p:cNvPr>
          <p:cNvSpPr/>
          <p:nvPr/>
        </p:nvSpPr>
        <p:spPr>
          <a:xfrm>
            <a:off x="8737128" y="6278246"/>
            <a:ext cx="1422400" cy="18992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16B5D8D-7E4D-4F6C-A3E0-1B8104A82E3C}"/>
                  </a:ext>
                </a:extLst>
              </p:cNvPr>
              <p:cNvSpPr txBox="1"/>
              <p:nvPr/>
            </p:nvSpPr>
            <p:spPr>
              <a:xfrm>
                <a:off x="142495" y="2262563"/>
                <a:ext cx="2247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cs typeface="+mn-ea"/>
                    <a:sym typeface="+mn-lt"/>
                  </a:rPr>
                  <a:t>Fit data for </a:t>
                </a:r>
                <a14:m>
                  <m:oMath xmlns:m="http://schemas.openxmlformats.org/officeDocument/2006/math">
                    <m:sSub>
                      <m:sSubPr>
                        <m:ctrlPr>
                          <a:rPr kumimoji="0" lang="zh-CN" altLang="en-US"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zh-CN" altLang="en-US"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zh-CN" altLang="en-US"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zh-CN" altLang="en-US"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endParaRPr kumimoji="0" lang="zh-CN" altLang="en-US" sz="1800" b="1" i="0" u="none" strike="noStrike" kern="1200" cap="none" spc="0" normalizeH="0" baseline="0" noProof="0" dirty="0">
                  <a:ln>
                    <a:noFill/>
                  </a:ln>
                  <a:solidFill>
                    <a:srgbClr val="FF0000"/>
                  </a:solidFill>
                  <a:effectLst/>
                  <a:uLnTx/>
                  <a:uFillTx/>
                  <a:cs typeface="+mn-ea"/>
                  <a:sym typeface="+mn-lt"/>
                </a:endParaRPr>
              </a:p>
            </p:txBody>
          </p:sp>
        </mc:Choice>
        <mc:Fallback xmlns="">
          <p:sp>
            <p:nvSpPr>
              <p:cNvPr id="25" name="文本框 24">
                <a:extLst>
                  <a:ext uri="{FF2B5EF4-FFF2-40B4-BE49-F238E27FC236}">
                    <a16:creationId xmlns:a16="http://schemas.microsoft.com/office/drawing/2014/main" id="{616B5D8D-7E4D-4F6C-A3E0-1B8104A82E3C}"/>
                  </a:ext>
                </a:extLst>
              </p:cNvPr>
              <p:cNvSpPr txBox="1">
                <a:spLocks noRot="1" noChangeAspect="1" noMove="1" noResize="1" noEditPoints="1" noAdjustHandles="1" noChangeArrowheads="1" noChangeShapeType="1" noTextEdit="1"/>
              </p:cNvSpPr>
              <p:nvPr/>
            </p:nvSpPr>
            <p:spPr>
              <a:xfrm>
                <a:off x="142495" y="2262563"/>
                <a:ext cx="2247900" cy="369332"/>
              </a:xfrm>
              <a:prstGeom prst="rect">
                <a:avLst/>
              </a:prstGeom>
              <a:blipFill>
                <a:blip r:embed="rId15"/>
                <a:stretch>
                  <a:fillRect l="-2168"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0691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12" name="图片 11">
            <a:extLst>
              <a:ext uri="{FF2B5EF4-FFF2-40B4-BE49-F238E27FC236}">
                <a16:creationId xmlns:a16="http://schemas.microsoft.com/office/drawing/2014/main" id="{393B3FD0-DD82-4E5C-BEA9-B67CC2EBEF17}"/>
              </a:ext>
            </a:extLst>
          </p:cNvPr>
          <p:cNvPicPr>
            <a:picLocks noChangeAspect="1"/>
          </p:cNvPicPr>
          <p:nvPr/>
        </p:nvPicPr>
        <p:blipFill>
          <a:blip r:embed="rId3"/>
          <a:stretch>
            <a:fillRect/>
          </a:stretch>
        </p:blipFill>
        <p:spPr>
          <a:xfrm>
            <a:off x="2181225" y="716042"/>
            <a:ext cx="2709469" cy="1853212"/>
          </a:xfrm>
          <a:prstGeom prst="rect">
            <a:avLst/>
          </a:prstGeom>
        </p:spPr>
      </p:pic>
      <p:pic>
        <p:nvPicPr>
          <p:cNvPr id="13" name="图片 12">
            <a:extLst>
              <a:ext uri="{FF2B5EF4-FFF2-40B4-BE49-F238E27FC236}">
                <a16:creationId xmlns:a16="http://schemas.microsoft.com/office/drawing/2014/main" id="{572734B3-A419-4811-9B60-8CAEEA9E77AA}"/>
              </a:ext>
            </a:extLst>
          </p:cNvPr>
          <p:cNvPicPr>
            <a:picLocks noChangeAspect="1"/>
          </p:cNvPicPr>
          <p:nvPr/>
        </p:nvPicPr>
        <p:blipFill>
          <a:blip r:embed="rId4"/>
          <a:stretch>
            <a:fillRect/>
          </a:stretch>
        </p:blipFill>
        <p:spPr>
          <a:xfrm>
            <a:off x="2874963" y="2629333"/>
            <a:ext cx="2085052" cy="869216"/>
          </a:xfrm>
          <a:prstGeom prst="rect">
            <a:avLst/>
          </a:prstGeom>
        </p:spPr>
      </p:pic>
      <p:pic>
        <p:nvPicPr>
          <p:cNvPr id="14" name="图片 13">
            <a:extLst>
              <a:ext uri="{FF2B5EF4-FFF2-40B4-BE49-F238E27FC236}">
                <a16:creationId xmlns:a16="http://schemas.microsoft.com/office/drawing/2014/main" id="{3913D877-6FCD-443A-A6A2-A4947853BE44}"/>
              </a:ext>
            </a:extLst>
          </p:cNvPr>
          <p:cNvPicPr>
            <a:picLocks noChangeAspect="1"/>
          </p:cNvPicPr>
          <p:nvPr/>
        </p:nvPicPr>
        <p:blipFill>
          <a:blip r:embed="rId5"/>
          <a:stretch>
            <a:fillRect/>
          </a:stretch>
        </p:blipFill>
        <p:spPr>
          <a:xfrm>
            <a:off x="2652274" y="5797103"/>
            <a:ext cx="2079718" cy="874548"/>
          </a:xfrm>
          <a:prstGeom prst="rect">
            <a:avLst/>
          </a:prstGeom>
        </p:spPr>
      </p:pic>
      <p:pic>
        <p:nvPicPr>
          <p:cNvPr id="15" name="图片 14">
            <a:extLst>
              <a:ext uri="{FF2B5EF4-FFF2-40B4-BE49-F238E27FC236}">
                <a16:creationId xmlns:a16="http://schemas.microsoft.com/office/drawing/2014/main" id="{865C4908-D6C7-477A-A0F5-D9ECA6EA991A}"/>
              </a:ext>
            </a:extLst>
          </p:cNvPr>
          <p:cNvPicPr>
            <a:picLocks noChangeAspect="1"/>
          </p:cNvPicPr>
          <p:nvPr/>
        </p:nvPicPr>
        <p:blipFill>
          <a:blip r:embed="rId6"/>
          <a:stretch>
            <a:fillRect/>
          </a:stretch>
        </p:blipFill>
        <p:spPr>
          <a:xfrm>
            <a:off x="2324100" y="3921205"/>
            <a:ext cx="2721780" cy="1853212"/>
          </a:xfrm>
          <a:prstGeom prst="rect">
            <a:avLst/>
          </a:prstGeom>
        </p:spPr>
      </p:pic>
      <p:pic>
        <p:nvPicPr>
          <p:cNvPr id="16" name="图片 15">
            <a:extLst>
              <a:ext uri="{FF2B5EF4-FFF2-40B4-BE49-F238E27FC236}">
                <a16:creationId xmlns:a16="http://schemas.microsoft.com/office/drawing/2014/main" id="{4E056A80-4CAF-4172-90B3-31E3BCD65DF3}"/>
              </a:ext>
            </a:extLst>
          </p:cNvPr>
          <p:cNvPicPr>
            <a:picLocks noChangeAspect="1"/>
          </p:cNvPicPr>
          <p:nvPr/>
        </p:nvPicPr>
        <p:blipFill>
          <a:blip r:embed="rId7"/>
          <a:stretch>
            <a:fillRect/>
          </a:stretch>
        </p:blipFill>
        <p:spPr>
          <a:xfrm>
            <a:off x="5575818" y="5838741"/>
            <a:ext cx="1920977" cy="791271"/>
          </a:xfrm>
          <a:prstGeom prst="rect">
            <a:avLst/>
          </a:prstGeom>
        </p:spPr>
      </p:pic>
      <p:pic>
        <p:nvPicPr>
          <p:cNvPr id="17" name="图片 16">
            <a:extLst>
              <a:ext uri="{FF2B5EF4-FFF2-40B4-BE49-F238E27FC236}">
                <a16:creationId xmlns:a16="http://schemas.microsoft.com/office/drawing/2014/main" id="{0C5C1C39-2295-4FCB-B5A6-1B1182002911}"/>
              </a:ext>
            </a:extLst>
          </p:cNvPr>
          <p:cNvPicPr>
            <a:picLocks noChangeAspect="1"/>
          </p:cNvPicPr>
          <p:nvPr/>
        </p:nvPicPr>
        <p:blipFill>
          <a:blip r:embed="rId8"/>
          <a:stretch>
            <a:fillRect/>
          </a:stretch>
        </p:blipFill>
        <p:spPr>
          <a:xfrm>
            <a:off x="5239579" y="3888084"/>
            <a:ext cx="2697136" cy="1846040"/>
          </a:xfrm>
          <a:prstGeom prst="rect">
            <a:avLst/>
          </a:prstGeom>
        </p:spPr>
      </p:pic>
      <p:pic>
        <p:nvPicPr>
          <p:cNvPr id="18" name="图片 17">
            <a:extLst>
              <a:ext uri="{FF2B5EF4-FFF2-40B4-BE49-F238E27FC236}">
                <a16:creationId xmlns:a16="http://schemas.microsoft.com/office/drawing/2014/main" id="{B80B5B8A-D4AB-42B2-85B9-F2E2B5DF8A00}"/>
              </a:ext>
            </a:extLst>
          </p:cNvPr>
          <p:cNvPicPr>
            <a:picLocks noChangeAspect="1"/>
          </p:cNvPicPr>
          <p:nvPr/>
        </p:nvPicPr>
        <p:blipFill>
          <a:blip r:embed="rId9"/>
          <a:stretch>
            <a:fillRect/>
          </a:stretch>
        </p:blipFill>
        <p:spPr>
          <a:xfrm>
            <a:off x="5594005" y="2781524"/>
            <a:ext cx="1935277" cy="767437"/>
          </a:xfrm>
          <a:prstGeom prst="rect">
            <a:avLst/>
          </a:prstGeom>
        </p:spPr>
      </p:pic>
      <p:pic>
        <p:nvPicPr>
          <p:cNvPr id="19" name="图片 18">
            <a:extLst>
              <a:ext uri="{FF2B5EF4-FFF2-40B4-BE49-F238E27FC236}">
                <a16:creationId xmlns:a16="http://schemas.microsoft.com/office/drawing/2014/main" id="{40311782-9B00-46A4-9F0B-6B2A3CECCEDA}"/>
              </a:ext>
            </a:extLst>
          </p:cNvPr>
          <p:cNvPicPr>
            <a:picLocks noChangeAspect="1"/>
          </p:cNvPicPr>
          <p:nvPr/>
        </p:nvPicPr>
        <p:blipFill>
          <a:blip r:embed="rId10"/>
          <a:stretch>
            <a:fillRect/>
          </a:stretch>
        </p:blipFill>
        <p:spPr>
          <a:xfrm>
            <a:off x="5157602" y="723214"/>
            <a:ext cx="2664719" cy="1846040"/>
          </a:xfrm>
          <a:prstGeom prst="rect">
            <a:avLst/>
          </a:prstGeom>
        </p:spPr>
      </p:pic>
      <p:pic>
        <p:nvPicPr>
          <p:cNvPr id="20" name="图片 19">
            <a:extLst>
              <a:ext uri="{FF2B5EF4-FFF2-40B4-BE49-F238E27FC236}">
                <a16:creationId xmlns:a16="http://schemas.microsoft.com/office/drawing/2014/main" id="{24562B16-1549-4D45-B8D0-43AE814036D0}"/>
              </a:ext>
            </a:extLst>
          </p:cNvPr>
          <p:cNvPicPr>
            <a:picLocks noChangeAspect="1"/>
          </p:cNvPicPr>
          <p:nvPr/>
        </p:nvPicPr>
        <p:blipFill>
          <a:blip r:embed="rId11"/>
          <a:stretch>
            <a:fillRect/>
          </a:stretch>
        </p:blipFill>
        <p:spPr>
          <a:xfrm>
            <a:off x="8677628" y="2703234"/>
            <a:ext cx="2422172" cy="979425"/>
          </a:xfrm>
          <a:prstGeom prst="rect">
            <a:avLst/>
          </a:prstGeom>
        </p:spPr>
      </p:pic>
      <p:pic>
        <p:nvPicPr>
          <p:cNvPr id="21" name="图片 20">
            <a:extLst>
              <a:ext uri="{FF2B5EF4-FFF2-40B4-BE49-F238E27FC236}">
                <a16:creationId xmlns:a16="http://schemas.microsoft.com/office/drawing/2014/main" id="{0E56661D-9F3E-4605-802F-DFF564615444}"/>
              </a:ext>
            </a:extLst>
          </p:cNvPr>
          <p:cNvPicPr>
            <a:picLocks noChangeAspect="1"/>
          </p:cNvPicPr>
          <p:nvPr/>
        </p:nvPicPr>
        <p:blipFill>
          <a:blip r:embed="rId12"/>
          <a:stretch>
            <a:fillRect/>
          </a:stretch>
        </p:blipFill>
        <p:spPr>
          <a:xfrm>
            <a:off x="8266113" y="723214"/>
            <a:ext cx="2833687" cy="1925400"/>
          </a:xfrm>
          <a:prstGeom prst="rect">
            <a:avLst/>
          </a:prstGeom>
        </p:spPr>
      </p:pic>
      <p:pic>
        <p:nvPicPr>
          <p:cNvPr id="22" name="图片 21">
            <a:extLst>
              <a:ext uri="{FF2B5EF4-FFF2-40B4-BE49-F238E27FC236}">
                <a16:creationId xmlns:a16="http://schemas.microsoft.com/office/drawing/2014/main" id="{46AEF841-772E-42E5-91FD-60AA9629E9F9}"/>
              </a:ext>
            </a:extLst>
          </p:cNvPr>
          <p:cNvPicPr>
            <a:picLocks noChangeAspect="1"/>
          </p:cNvPicPr>
          <p:nvPr/>
        </p:nvPicPr>
        <p:blipFill>
          <a:blip r:embed="rId13"/>
          <a:stretch>
            <a:fillRect/>
          </a:stretch>
        </p:blipFill>
        <p:spPr>
          <a:xfrm>
            <a:off x="8671763" y="5613847"/>
            <a:ext cx="2433901" cy="950101"/>
          </a:xfrm>
          <a:prstGeom prst="rect">
            <a:avLst/>
          </a:prstGeom>
        </p:spPr>
      </p:pic>
      <p:pic>
        <p:nvPicPr>
          <p:cNvPr id="23" name="图片 22">
            <a:extLst>
              <a:ext uri="{FF2B5EF4-FFF2-40B4-BE49-F238E27FC236}">
                <a16:creationId xmlns:a16="http://schemas.microsoft.com/office/drawing/2014/main" id="{7FA2E5A1-F9EF-47F9-AC74-B59807E82F5D}"/>
              </a:ext>
            </a:extLst>
          </p:cNvPr>
          <p:cNvPicPr>
            <a:picLocks noChangeAspect="1"/>
          </p:cNvPicPr>
          <p:nvPr/>
        </p:nvPicPr>
        <p:blipFill>
          <a:blip r:embed="rId14"/>
          <a:stretch>
            <a:fillRect/>
          </a:stretch>
        </p:blipFill>
        <p:spPr>
          <a:xfrm>
            <a:off x="8357228" y="3703365"/>
            <a:ext cx="2773889" cy="1856058"/>
          </a:xfrm>
          <a:prstGeom prst="rect">
            <a:avLst/>
          </a:prstGeom>
        </p:spPr>
      </p:pic>
      <p:sp>
        <p:nvSpPr>
          <p:cNvPr id="24" name="椭圆 23">
            <a:extLst>
              <a:ext uri="{FF2B5EF4-FFF2-40B4-BE49-F238E27FC236}">
                <a16:creationId xmlns:a16="http://schemas.microsoft.com/office/drawing/2014/main" id="{D701D9C9-566F-41D0-8349-EFB37AA216E3}"/>
              </a:ext>
            </a:extLst>
          </p:cNvPr>
          <p:cNvSpPr/>
          <p:nvPr/>
        </p:nvSpPr>
        <p:spPr>
          <a:xfrm>
            <a:off x="9124950" y="3500287"/>
            <a:ext cx="1422400" cy="18992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5" name="椭圆 24">
            <a:extLst>
              <a:ext uri="{FF2B5EF4-FFF2-40B4-BE49-F238E27FC236}">
                <a16:creationId xmlns:a16="http://schemas.microsoft.com/office/drawing/2014/main" id="{3B8700B0-B190-4AB9-950B-B9D55AB6CC7C}"/>
              </a:ext>
            </a:extLst>
          </p:cNvPr>
          <p:cNvSpPr/>
          <p:nvPr/>
        </p:nvSpPr>
        <p:spPr>
          <a:xfrm>
            <a:off x="9096132" y="6394730"/>
            <a:ext cx="1422400" cy="18992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523DD98-A2A9-4B55-9449-306EE4FF5147}"/>
                  </a:ext>
                </a:extLst>
              </p:cNvPr>
              <p:cNvSpPr txBox="1"/>
              <p:nvPr/>
            </p:nvSpPr>
            <p:spPr>
              <a:xfrm>
                <a:off x="89740" y="2279282"/>
                <a:ext cx="2247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cs typeface="+mn-ea"/>
                    <a:sym typeface="+mn-lt"/>
                  </a:rPr>
                  <a:t>Fit data for </a:t>
                </a:r>
                <a14:m>
                  <m:oMath xmlns:m="http://schemas.openxmlformats.org/officeDocument/2006/math">
                    <m:sSub>
                      <m:sSubPr>
                        <m:ctrlPr>
                          <a:rPr kumimoji="0" lang="zh-CN" altLang="en-US"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zh-CN" altLang="en-US"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zh-CN" altLang="en-US"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𝟐</m:t>
                        </m:r>
                      </m:sub>
                    </m:sSub>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endParaRPr kumimoji="0" lang="zh-CN" altLang="en-US" sz="1800" b="1" i="0" u="none" strike="noStrike" kern="1200" cap="none" spc="0" normalizeH="0" baseline="0" noProof="0" dirty="0">
                  <a:ln>
                    <a:noFill/>
                  </a:ln>
                  <a:solidFill>
                    <a:srgbClr val="FF0000"/>
                  </a:solidFill>
                  <a:effectLst/>
                  <a:uLnTx/>
                  <a:uFillTx/>
                  <a:cs typeface="+mn-ea"/>
                  <a:sym typeface="+mn-lt"/>
                </a:endParaRPr>
              </a:p>
            </p:txBody>
          </p:sp>
        </mc:Choice>
        <mc:Fallback xmlns="">
          <p:sp>
            <p:nvSpPr>
              <p:cNvPr id="26" name="文本框 25">
                <a:extLst>
                  <a:ext uri="{FF2B5EF4-FFF2-40B4-BE49-F238E27FC236}">
                    <a16:creationId xmlns:a16="http://schemas.microsoft.com/office/drawing/2014/main" id="{4523DD98-A2A9-4B55-9449-306EE4FF5147}"/>
                  </a:ext>
                </a:extLst>
              </p:cNvPr>
              <p:cNvSpPr txBox="1">
                <a:spLocks noRot="1" noChangeAspect="1" noMove="1" noResize="1" noEditPoints="1" noAdjustHandles="1" noChangeArrowheads="1" noChangeShapeType="1" noTextEdit="1"/>
              </p:cNvSpPr>
              <p:nvPr/>
            </p:nvSpPr>
            <p:spPr>
              <a:xfrm>
                <a:off x="89740" y="2279282"/>
                <a:ext cx="2247900" cy="369332"/>
              </a:xfrm>
              <a:prstGeom prst="rect">
                <a:avLst/>
              </a:prstGeom>
              <a:blipFill>
                <a:blip r:embed="rId15"/>
                <a:stretch>
                  <a:fillRect l="-2446"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589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8" name="文本框 7">
            <a:extLst>
              <a:ext uri="{FF2B5EF4-FFF2-40B4-BE49-F238E27FC236}">
                <a16:creationId xmlns:a16="http://schemas.microsoft.com/office/drawing/2014/main" id="{1DB0A4FF-BB28-4CC9-A835-5477FD6AC891}"/>
              </a:ext>
            </a:extLst>
          </p:cNvPr>
          <p:cNvSpPr txBox="1"/>
          <p:nvPr/>
        </p:nvSpPr>
        <p:spPr>
          <a:xfrm>
            <a:off x="640521" y="843238"/>
            <a:ext cx="4261362" cy="646331"/>
          </a:xfrm>
          <a:prstGeom prst="rect">
            <a:avLst/>
          </a:prstGeom>
          <a:noFill/>
        </p:spPr>
        <p:txBody>
          <a:bodyPr wrap="square" rtlCol="0">
            <a:spAutoFit/>
          </a:bodyPr>
          <a:lstStyle/>
          <a:p>
            <a:pPr marL="285750" marR="0" lvl="0" indent="-285750" algn="l" defTabSz="914400" rtl="0" eaLnBrk="1" fontAlgn="auto" latinLnBrk="1" hangingPunct="1">
              <a:lnSpc>
                <a:spcPct val="100000"/>
              </a:lnSpc>
              <a:spcBef>
                <a:spcPts val="0"/>
              </a:spcBef>
              <a:spcAft>
                <a:spcPts val="0"/>
              </a:spcAft>
              <a:buClrTx/>
              <a:buSzTx/>
              <a:buFont typeface="Wingdings" panose="05000000000000000000" pitchFamily="2" charset="2"/>
              <a:buChar char="u"/>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After </a:t>
            </a:r>
            <a:r>
              <a:rPr kumimoji="0" lang="en-US" altLang="zh-CN" sz="1800" b="1" i="0" u="none" strike="noStrike" kern="1200" cap="none" spc="0" normalizeH="0" baseline="0" noProof="0" dirty="0" err="1">
                <a:ln>
                  <a:noFill/>
                </a:ln>
                <a:solidFill>
                  <a:srgbClr val="000000"/>
                </a:solidFill>
                <a:effectLst/>
                <a:uLnTx/>
                <a:uFillTx/>
                <a:cs typeface="+mn-ea"/>
                <a:sym typeface="+mn-lt"/>
              </a:rPr>
              <a:t>cor</a:t>
            </a:r>
            <a:endParaRPr kumimoji="0" lang="en-US" altLang="zh-CN" sz="1800" b="1"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p:txBody>
      </p:sp>
      <p:pic>
        <p:nvPicPr>
          <p:cNvPr id="31" name="图片 30">
            <a:extLst>
              <a:ext uri="{FF2B5EF4-FFF2-40B4-BE49-F238E27FC236}">
                <a16:creationId xmlns:a16="http://schemas.microsoft.com/office/drawing/2014/main" id="{BA310B5B-99B5-43F5-A6AF-AB828D515902}"/>
              </a:ext>
            </a:extLst>
          </p:cNvPr>
          <p:cNvPicPr>
            <a:picLocks noChangeAspect="1"/>
          </p:cNvPicPr>
          <p:nvPr/>
        </p:nvPicPr>
        <p:blipFill>
          <a:blip r:embed="rId3"/>
          <a:stretch>
            <a:fillRect/>
          </a:stretch>
        </p:blipFill>
        <p:spPr>
          <a:xfrm>
            <a:off x="2980577" y="1380827"/>
            <a:ext cx="2506834" cy="1701066"/>
          </a:xfrm>
          <a:prstGeom prst="rect">
            <a:avLst/>
          </a:prstGeom>
        </p:spPr>
      </p:pic>
      <p:pic>
        <p:nvPicPr>
          <p:cNvPr id="32" name="图片 31">
            <a:extLst>
              <a:ext uri="{FF2B5EF4-FFF2-40B4-BE49-F238E27FC236}">
                <a16:creationId xmlns:a16="http://schemas.microsoft.com/office/drawing/2014/main" id="{65FBB58F-75C6-4515-932D-4A12F21F9496}"/>
              </a:ext>
            </a:extLst>
          </p:cNvPr>
          <p:cNvPicPr>
            <a:picLocks noChangeAspect="1"/>
          </p:cNvPicPr>
          <p:nvPr/>
        </p:nvPicPr>
        <p:blipFill>
          <a:blip r:embed="rId4"/>
          <a:stretch>
            <a:fillRect/>
          </a:stretch>
        </p:blipFill>
        <p:spPr>
          <a:xfrm>
            <a:off x="122626" y="1264382"/>
            <a:ext cx="2737353" cy="1851739"/>
          </a:xfrm>
          <a:prstGeom prst="rect">
            <a:avLst/>
          </a:prstGeom>
        </p:spPr>
      </p:pic>
      <p:pic>
        <p:nvPicPr>
          <p:cNvPr id="33" name="图片 32">
            <a:extLst>
              <a:ext uri="{FF2B5EF4-FFF2-40B4-BE49-F238E27FC236}">
                <a16:creationId xmlns:a16="http://schemas.microsoft.com/office/drawing/2014/main" id="{C9B14D8A-E4DC-4771-B7CA-0ACD48DF8A79}"/>
              </a:ext>
            </a:extLst>
          </p:cNvPr>
          <p:cNvPicPr>
            <a:picLocks noChangeAspect="1"/>
          </p:cNvPicPr>
          <p:nvPr/>
        </p:nvPicPr>
        <p:blipFill>
          <a:blip r:embed="rId5"/>
          <a:stretch>
            <a:fillRect/>
          </a:stretch>
        </p:blipFill>
        <p:spPr>
          <a:xfrm>
            <a:off x="307291" y="3168591"/>
            <a:ext cx="2463911" cy="1683120"/>
          </a:xfrm>
          <a:prstGeom prst="rect">
            <a:avLst/>
          </a:prstGeom>
        </p:spPr>
      </p:pic>
      <p:pic>
        <p:nvPicPr>
          <p:cNvPr id="34" name="图片 33">
            <a:extLst>
              <a:ext uri="{FF2B5EF4-FFF2-40B4-BE49-F238E27FC236}">
                <a16:creationId xmlns:a16="http://schemas.microsoft.com/office/drawing/2014/main" id="{81FF17AA-BC22-4F82-95B9-23A67C325F90}"/>
              </a:ext>
            </a:extLst>
          </p:cNvPr>
          <p:cNvPicPr>
            <a:picLocks noChangeAspect="1"/>
          </p:cNvPicPr>
          <p:nvPr/>
        </p:nvPicPr>
        <p:blipFill>
          <a:blip r:embed="rId6"/>
          <a:stretch>
            <a:fillRect/>
          </a:stretch>
        </p:blipFill>
        <p:spPr>
          <a:xfrm>
            <a:off x="3002038" y="3239699"/>
            <a:ext cx="2463911" cy="1703491"/>
          </a:xfrm>
          <a:prstGeom prst="rect">
            <a:avLst/>
          </a:prstGeom>
        </p:spPr>
      </p:pic>
      <p:pic>
        <p:nvPicPr>
          <p:cNvPr id="35" name="图片 34">
            <a:extLst>
              <a:ext uri="{FF2B5EF4-FFF2-40B4-BE49-F238E27FC236}">
                <a16:creationId xmlns:a16="http://schemas.microsoft.com/office/drawing/2014/main" id="{015D38D5-77B7-4194-97AC-25C6D0672590}"/>
              </a:ext>
            </a:extLst>
          </p:cNvPr>
          <p:cNvPicPr>
            <a:picLocks noChangeAspect="1"/>
          </p:cNvPicPr>
          <p:nvPr/>
        </p:nvPicPr>
        <p:blipFill>
          <a:blip r:embed="rId7"/>
          <a:stretch>
            <a:fillRect/>
          </a:stretch>
        </p:blipFill>
        <p:spPr>
          <a:xfrm>
            <a:off x="3066948" y="4943190"/>
            <a:ext cx="2334090" cy="1645516"/>
          </a:xfrm>
          <a:prstGeom prst="rect">
            <a:avLst/>
          </a:prstGeom>
        </p:spPr>
      </p:pic>
      <p:pic>
        <p:nvPicPr>
          <p:cNvPr id="36" name="图片 35">
            <a:extLst>
              <a:ext uri="{FF2B5EF4-FFF2-40B4-BE49-F238E27FC236}">
                <a16:creationId xmlns:a16="http://schemas.microsoft.com/office/drawing/2014/main" id="{BF63A6AE-EF97-4812-AD94-DB1C8A51972C}"/>
              </a:ext>
            </a:extLst>
          </p:cNvPr>
          <p:cNvPicPr>
            <a:picLocks noChangeAspect="1"/>
          </p:cNvPicPr>
          <p:nvPr/>
        </p:nvPicPr>
        <p:blipFill>
          <a:blip r:embed="rId8"/>
          <a:stretch>
            <a:fillRect/>
          </a:stretch>
        </p:blipFill>
        <p:spPr>
          <a:xfrm>
            <a:off x="3660310" y="5640405"/>
            <a:ext cx="1618739" cy="361764"/>
          </a:xfrm>
          <a:prstGeom prst="rect">
            <a:avLst/>
          </a:prstGeom>
        </p:spPr>
      </p:pic>
      <p:pic>
        <p:nvPicPr>
          <p:cNvPr id="37" name="图片 36">
            <a:extLst>
              <a:ext uri="{FF2B5EF4-FFF2-40B4-BE49-F238E27FC236}">
                <a16:creationId xmlns:a16="http://schemas.microsoft.com/office/drawing/2014/main" id="{EA30B02E-A661-4ABA-830E-FE408A08DB0D}"/>
              </a:ext>
            </a:extLst>
          </p:cNvPr>
          <p:cNvPicPr>
            <a:picLocks noChangeAspect="1"/>
          </p:cNvPicPr>
          <p:nvPr/>
        </p:nvPicPr>
        <p:blipFill>
          <a:blip r:embed="rId9"/>
          <a:stretch>
            <a:fillRect/>
          </a:stretch>
        </p:blipFill>
        <p:spPr>
          <a:xfrm>
            <a:off x="346985" y="4858278"/>
            <a:ext cx="2297829" cy="1610563"/>
          </a:xfrm>
          <a:prstGeom prst="rect">
            <a:avLst/>
          </a:prstGeom>
        </p:spPr>
      </p:pic>
      <p:pic>
        <p:nvPicPr>
          <p:cNvPr id="38" name="图片 37">
            <a:extLst>
              <a:ext uri="{FF2B5EF4-FFF2-40B4-BE49-F238E27FC236}">
                <a16:creationId xmlns:a16="http://schemas.microsoft.com/office/drawing/2014/main" id="{8FDC9F44-5ADA-45BA-80DB-9781E57CF820}"/>
              </a:ext>
            </a:extLst>
          </p:cNvPr>
          <p:cNvPicPr>
            <a:picLocks noChangeAspect="1"/>
          </p:cNvPicPr>
          <p:nvPr/>
        </p:nvPicPr>
        <p:blipFill>
          <a:blip r:embed="rId10"/>
          <a:stretch>
            <a:fillRect/>
          </a:stretch>
        </p:blipFill>
        <p:spPr>
          <a:xfrm>
            <a:off x="728871" y="5491874"/>
            <a:ext cx="1692318" cy="343369"/>
          </a:xfrm>
          <a:prstGeom prst="rect">
            <a:avLst/>
          </a:prstGeom>
        </p:spPr>
      </p:pic>
      <p:sp>
        <p:nvSpPr>
          <p:cNvPr id="39" name="文本框 38">
            <a:extLst>
              <a:ext uri="{FF2B5EF4-FFF2-40B4-BE49-F238E27FC236}">
                <a16:creationId xmlns:a16="http://schemas.microsoft.com/office/drawing/2014/main" id="{7D5B1EFF-EA41-4933-B5C9-95EFDA7D0DB6}"/>
              </a:ext>
            </a:extLst>
          </p:cNvPr>
          <p:cNvSpPr txBox="1"/>
          <p:nvPr/>
        </p:nvSpPr>
        <p:spPr>
          <a:xfrm>
            <a:off x="1575030" y="698282"/>
            <a:ext cx="623906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0.94362/1.30278=x/0.94362         x=0.683738          0.935196/1.34967=x/0.935196    x=0.648004</a:t>
            </a:r>
            <a:endParaRPr kumimoji="0" lang="zh-CN" altLang="en-US" sz="1800" b="0" i="0" u="none" strike="noStrike" kern="1200" cap="none" spc="0" normalizeH="0" baseline="0" noProof="0" dirty="0">
              <a:ln>
                <a:noFill/>
              </a:ln>
              <a:solidFill>
                <a:srgbClr val="000000"/>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pic>
        <p:nvPicPr>
          <p:cNvPr id="40" name="图片 39">
            <a:extLst>
              <a:ext uri="{FF2B5EF4-FFF2-40B4-BE49-F238E27FC236}">
                <a16:creationId xmlns:a16="http://schemas.microsoft.com/office/drawing/2014/main" id="{2A4A7425-3F7D-44A8-B78E-E2C5C7CB3FA9}"/>
              </a:ext>
            </a:extLst>
          </p:cNvPr>
          <p:cNvPicPr>
            <a:picLocks noChangeAspect="1"/>
          </p:cNvPicPr>
          <p:nvPr/>
        </p:nvPicPr>
        <p:blipFill>
          <a:blip r:embed="rId11"/>
          <a:stretch>
            <a:fillRect/>
          </a:stretch>
        </p:blipFill>
        <p:spPr>
          <a:xfrm>
            <a:off x="5465948" y="4878494"/>
            <a:ext cx="2312676" cy="1612926"/>
          </a:xfrm>
          <a:prstGeom prst="rect">
            <a:avLst/>
          </a:prstGeom>
        </p:spPr>
      </p:pic>
      <p:pic>
        <p:nvPicPr>
          <p:cNvPr id="41" name="图片 40">
            <a:extLst>
              <a:ext uri="{FF2B5EF4-FFF2-40B4-BE49-F238E27FC236}">
                <a16:creationId xmlns:a16="http://schemas.microsoft.com/office/drawing/2014/main" id="{E7F60CA1-B10C-4C94-9A7D-DCDBE01E55ED}"/>
              </a:ext>
            </a:extLst>
          </p:cNvPr>
          <p:cNvPicPr>
            <a:picLocks noChangeAspect="1"/>
          </p:cNvPicPr>
          <p:nvPr/>
        </p:nvPicPr>
        <p:blipFill>
          <a:blip r:embed="rId12"/>
          <a:stretch>
            <a:fillRect/>
          </a:stretch>
        </p:blipFill>
        <p:spPr>
          <a:xfrm>
            <a:off x="7881000" y="4903060"/>
            <a:ext cx="2283821" cy="1570556"/>
          </a:xfrm>
          <a:prstGeom prst="rect">
            <a:avLst/>
          </a:prstGeom>
        </p:spPr>
      </p:pic>
      <p:pic>
        <p:nvPicPr>
          <p:cNvPr id="42" name="图片 41">
            <a:extLst>
              <a:ext uri="{FF2B5EF4-FFF2-40B4-BE49-F238E27FC236}">
                <a16:creationId xmlns:a16="http://schemas.microsoft.com/office/drawing/2014/main" id="{F9A83B6C-00F0-4E44-97D4-FEAB6E30665E}"/>
              </a:ext>
            </a:extLst>
          </p:cNvPr>
          <p:cNvPicPr>
            <a:picLocks noChangeAspect="1"/>
          </p:cNvPicPr>
          <p:nvPr/>
        </p:nvPicPr>
        <p:blipFill>
          <a:blip r:embed="rId13"/>
          <a:stretch>
            <a:fillRect/>
          </a:stretch>
        </p:blipFill>
        <p:spPr>
          <a:xfrm>
            <a:off x="8241915" y="5409062"/>
            <a:ext cx="1466357" cy="301229"/>
          </a:xfrm>
          <a:prstGeom prst="rect">
            <a:avLst/>
          </a:prstGeom>
        </p:spPr>
      </p:pic>
      <p:pic>
        <p:nvPicPr>
          <p:cNvPr id="43" name="图片 42">
            <a:extLst>
              <a:ext uri="{FF2B5EF4-FFF2-40B4-BE49-F238E27FC236}">
                <a16:creationId xmlns:a16="http://schemas.microsoft.com/office/drawing/2014/main" id="{EDFF499A-4945-46B6-99C6-977F6DAB005A}"/>
              </a:ext>
            </a:extLst>
          </p:cNvPr>
          <p:cNvPicPr>
            <a:picLocks noChangeAspect="1"/>
          </p:cNvPicPr>
          <p:nvPr/>
        </p:nvPicPr>
        <p:blipFill>
          <a:blip r:embed="rId14"/>
          <a:stretch>
            <a:fillRect/>
          </a:stretch>
        </p:blipFill>
        <p:spPr>
          <a:xfrm>
            <a:off x="5884893" y="5512148"/>
            <a:ext cx="1449307" cy="352380"/>
          </a:xfrm>
          <a:prstGeom prst="rect">
            <a:avLst/>
          </a:prstGeom>
        </p:spPr>
      </p:pic>
      <p:pic>
        <p:nvPicPr>
          <p:cNvPr id="44" name="图片 43">
            <a:extLst>
              <a:ext uri="{FF2B5EF4-FFF2-40B4-BE49-F238E27FC236}">
                <a16:creationId xmlns:a16="http://schemas.microsoft.com/office/drawing/2014/main" id="{B1DC1898-277A-42F5-B3F2-51B61C2DEC86}"/>
              </a:ext>
            </a:extLst>
          </p:cNvPr>
          <p:cNvPicPr>
            <a:picLocks noChangeAspect="1"/>
          </p:cNvPicPr>
          <p:nvPr/>
        </p:nvPicPr>
        <p:blipFill>
          <a:blip r:embed="rId15"/>
          <a:stretch>
            <a:fillRect/>
          </a:stretch>
        </p:blipFill>
        <p:spPr>
          <a:xfrm>
            <a:off x="5494942" y="3166249"/>
            <a:ext cx="2283820" cy="1612926"/>
          </a:xfrm>
          <a:prstGeom prst="rect">
            <a:avLst/>
          </a:prstGeom>
        </p:spPr>
      </p:pic>
      <p:pic>
        <p:nvPicPr>
          <p:cNvPr id="45" name="图片 44">
            <a:extLst>
              <a:ext uri="{FF2B5EF4-FFF2-40B4-BE49-F238E27FC236}">
                <a16:creationId xmlns:a16="http://schemas.microsoft.com/office/drawing/2014/main" id="{D69D099F-E3B5-4912-9B9E-E6EF242A8016}"/>
              </a:ext>
            </a:extLst>
          </p:cNvPr>
          <p:cNvPicPr>
            <a:picLocks noChangeAspect="1"/>
          </p:cNvPicPr>
          <p:nvPr/>
        </p:nvPicPr>
        <p:blipFill>
          <a:blip r:embed="rId16"/>
          <a:stretch>
            <a:fillRect/>
          </a:stretch>
        </p:blipFill>
        <p:spPr>
          <a:xfrm>
            <a:off x="7915152" y="3182422"/>
            <a:ext cx="2283820" cy="1580581"/>
          </a:xfrm>
          <a:prstGeom prst="rect">
            <a:avLst/>
          </a:prstGeom>
        </p:spPr>
      </p:pic>
      <p:pic>
        <p:nvPicPr>
          <p:cNvPr id="46" name="图片 45">
            <a:extLst>
              <a:ext uri="{FF2B5EF4-FFF2-40B4-BE49-F238E27FC236}">
                <a16:creationId xmlns:a16="http://schemas.microsoft.com/office/drawing/2014/main" id="{4730CB1B-5232-4A83-9497-549E9BBB0346}"/>
              </a:ext>
            </a:extLst>
          </p:cNvPr>
          <p:cNvPicPr>
            <a:picLocks noChangeAspect="1"/>
          </p:cNvPicPr>
          <p:nvPr/>
        </p:nvPicPr>
        <p:blipFill>
          <a:blip r:embed="rId17"/>
          <a:stretch>
            <a:fillRect/>
          </a:stretch>
        </p:blipFill>
        <p:spPr>
          <a:xfrm>
            <a:off x="5597512" y="1345852"/>
            <a:ext cx="2078681" cy="1444823"/>
          </a:xfrm>
          <a:prstGeom prst="rect">
            <a:avLst/>
          </a:prstGeom>
        </p:spPr>
      </p:pic>
      <p:pic>
        <p:nvPicPr>
          <p:cNvPr id="47" name="图片 46">
            <a:extLst>
              <a:ext uri="{FF2B5EF4-FFF2-40B4-BE49-F238E27FC236}">
                <a16:creationId xmlns:a16="http://schemas.microsoft.com/office/drawing/2014/main" id="{7A992C82-A960-454F-A1F1-AAE30D869F83}"/>
              </a:ext>
            </a:extLst>
          </p:cNvPr>
          <p:cNvPicPr>
            <a:picLocks noChangeAspect="1"/>
          </p:cNvPicPr>
          <p:nvPr/>
        </p:nvPicPr>
        <p:blipFill>
          <a:blip r:embed="rId18"/>
          <a:stretch>
            <a:fillRect/>
          </a:stretch>
        </p:blipFill>
        <p:spPr>
          <a:xfrm>
            <a:off x="8120291" y="1345852"/>
            <a:ext cx="2078681" cy="1439564"/>
          </a:xfrm>
          <a:prstGeom prst="rect">
            <a:avLst/>
          </a:prstGeom>
        </p:spPr>
      </p:pic>
    </p:spTree>
    <p:extLst>
      <p:ext uri="{BB962C8B-B14F-4D97-AF65-F5344CB8AC3E}">
        <p14:creationId xmlns:p14="http://schemas.microsoft.com/office/powerpoint/2010/main" val="1227367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7737E3B4-6404-4B7A-9771-51DC7B07AE69}"/>
                  </a:ext>
                </a:extLst>
              </p:cNvPr>
              <p:cNvGraphicFramePr>
                <a:graphicFrameLocks noGrp="1"/>
              </p:cNvGraphicFramePr>
              <p:nvPr>
                <p:extLst>
                  <p:ext uri="{D42A27DB-BD31-4B8C-83A1-F6EECF244321}">
                    <p14:modId xmlns:p14="http://schemas.microsoft.com/office/powerpoint/2010/main" val="2718896727"/>
                  </p:ext>
                </p:extLst>
              </p:nvPr>
            </p:nvGraphicFramePr>
            <p:xfrm>
              <a:off x="49764" y="3485278"/>
              <a:ext cx="12092472" cy="1483360"/>
            </p:xfrm>
            <a:graphic>
              <a:graphicData uri="http://schemas.openxmlformats.org/drawingml/2006/table">
                <a:tbl>
                  <a:tblPr firstRow="1" bandRow="1"/>
                  <a:tblGrid>
                    <a:gridCol w="1511841">
                      <a:extLst>
                        <a:ext uri="{9D8B030D-6E8A-4147-A177-3AD203B41FA5}">
                          <a16:colId xmlns:a16="http://schemas.microsoft.com/office/drawing/2014/main" val="372798587"/>
                        </a:ext>
                      </a:extLst>
                    </a:gridCol>
                    <a:gridCol w="1943151">
                      <a:extLst>
                        <a:ext uri="{9D8B030D-6E8A-4147-A177-3AD203B41FA5}">
                          <a16:colId xmlns:a16="http://schemas.microsoft.com/office/drawing/2014/main" val="3004594093"/>
                        </a:ext>
                      </a:extLst>
                    </a:gridCol>
                    <a:gridCol w="1727496">
                      <a:extLst>
                        <a:ext uri="{9D8B030D-6E8A-4147-A177-3AD203B41FA5}">
                          <a16:colId xmlns:a16="http://schemas.microsoft.com/office/drawing/2014/main" val="4035874118"/>
                        </a:ext>
                      </a:extLst>
                    </a:gridCol>
                    <a:gridCol w="1727496">
                      <a:extLst>
                        <a:ext uri="{9D8B030D-6E8A-4147-A177-3AD203B41FA5}">
                          <a16:colId xmlns:a16="http://schemas.microsoft.com/office/drawing/2014/main" val="46014289"/>
                        </a:ext>
                      </a:extLst>
                    </a:gridCol>
                    <a:gridCol w="1727496">
                      <a:extLst>
                        <a:ext uri="{9D8B030D-6E8A-4147-A177-3AD203B41FA5}">
                          <a16:colId xmlns:a16="http://schemas.microsoft.com/office/drawing/2014/main" val="3022080633"/>
                        </a:ext>
                      </a:extLst>
                    </a:gridCol>
                    <a:gridCol w="1727496">
                      <a:extLst>
                        <a:ext uri="{9D8B030D-6E8A-4147-A177-3AD203B41FA5}">
                          <a16:colId xmlns:a16="http://schemas.microsoft.com/office/drawing/2014/main" val="160542604"/>
                        </a:ext>
                      </a:extLst>
                    </a:gridCol>
                    <a:gridCol w="1727496">
                      <a:extLst>
                        <a:ext uri="{9D8B030D-6E8A-4147-A177-3AD203B41FA5}">
                          <a16:colId xmlns:a16="http://schemas.microsoft.com/office/drawing/2014/main" val="3787964525"/>
                        </a:ext>
                      </a:extLst>
                    </a:gridCol>
                  </a:tblGrid>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i="1" smtClean="0">
                                      <a:solidFill>
                                        <a:schemeClr val="tx1"/>
                                      </a:solidFill>
                                      <a:latin typeface="Cambria Math" panose="02040503050406030204" pitchFamily="18" charset="0"/>
                                      <a:ea typeface="+mn-ea"/>
                                      <a:cs typeface="+mn-ea"/>
                                      <a:sym typeface="+mn-lt"/>
                                    </a:rPr>
                                    <m:t>0</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0.0197858</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1.15259</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-0.0744335</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1.18414</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0.94362</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1.1586</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73220320"/>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i="1" smtClean="0">
                                      <a:solidFill>
                                        <a:schemeClr val="tx1"/>
                                      </a:solidFill>
                                      <a:latin typeface="Cambria Math" panose="02040503050406030204" pitchFamily="18" charset="0"/>
                                      <a:ea typeface="+mn-ea"/>
                                      <a:cs typeface="+mn-ea"/>
                                      <a:sym typeface="+mn-lt"/>
                                    </a:rPr>
                                    <m:t>0</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0.0382306</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1.15735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-0.0355562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1.19471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0.935196</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1.14144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778616471"/>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b="0" i="1" smtClean="0">
                                      <a:solidFill>
                                        <a:schemeClr val="tx1"/>
                                      </a:solidFill>
                                      <a:latin typeface="Cambria Math" panose="02040503050406030204" pitchFamily="18" charset="0"/>
                                      <a:ea typeface="+mn-ea"/>
                                      <a:cs typeface="+mn-ea"/>
                                      <a:sym typeface="+mn-lt"/>
                                    </a:rPr>
                                    <m:t>2</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0.0361818</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1.15114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-0.0988369</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1.27888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1.03321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1.22263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330640612"/>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b="0" i="1" smtClean="0">
                                      <a:solidFill>
                                        <a:schemeClr val="tx1"/>
                                      </a:solidFill>
                                      <a:latin typeface="Cambria Math" panose="02040503050406030204" pitchFamily="18" charset="0"/>
                                      <a:ea typeface="+mn-ea"/>
                                      <a:cs typeface="+mn-ea"/>
                                      <a:sym typeface="+mn-lt"/>
                                    </a:rPr>
                                    <m:t>2</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0.0460783</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1.18195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0.00968145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1.28448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1.02867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1.20187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799167856"/>
                      </a:ext>
                    </a:extLst>
                  </a:tr>
                </a:tbl>
              </a:graphicData>
            </a:graphic>
          </p:graphicFrame>
        </mc:Choice>
        <mc:Fallback xmlns="">
          <p:graphicFrame>
            <p:nvGraphicFramePr>
              <p:cNvPr id="10" name="表格 9">
                <a:extLst>
                  <a:ext uri="{FF2B5EF4-FFF2-40B4-BE49-F238E27FC236}">
                    <a16:creationId xmlns:a16="http://schemas.microsoft.com/office/drawing/2014/main" id="{7737E3B4-6404-4B7A-9771-51DC7B07AE69}"/>
                  </a:ext>
                </a:extLst>
              </p:cNvPr>
              <p:cNvGraphicFramePr>
                <a:graphicFrameLocks noGrp="1"/>
              </p:cNvGraphicFramePr>
              <p:nvPr>
                <p:extLst>
                  <p:ext uri="{D42A27DB-BD31-4B8C-83A1-F6EECF244321}">
                    <p14:modId xmlns:p14="http://schemas.microsoft.com/office/powerpoint/2010/main" val="2718896727"/>
                  </p:ext>
                </p:extLst>
              </p:nvPr>
            </p:nvGraphicFramePr>
            <p:xfrm>
              <a:off x="49764" y="3485278"/>
              <a:ext cx="12092472" cy="1483360"/>
            </p:xfrm>
            <a:graphic>
              <a:graphicData uri="http://schemas.openxmlformats.org/drawingml/2006/table">
                <a:tbl>
                  <a:tblPr firstRow="1" bandRow="1"/>
                  <a:tblGrid>
                    <a:gridCol w="1511841">
                      <a:extLst>
                        <a:ext uri="{9D8B030D-6E8A-4147-A177-3AD203B41FA5}">
                          <a16:colId xmlns:a16="http://schemas.microsoft.com/office/drawing/2014/main" val="372798587"/>
                        </a:ext>
                      </a:extLst>
                    </a:gridCol>
                    <a:gridCol w="1943151">
                      <a:extLst>
                        <a:ext uri="{9D8B030D-6E8A-4147-A177-3AD203B41FA5}">
                          <a16:colId xmlns:a16="http://schemas.microsoft.com/office/drawing/2014/main" val="3004594093"/>
                        </a:ext>
                      </a:extLst>
                    </a:gridCol>
                    <a:gridCol w="1727496">
                      <a:extLst>
                        <a:ext uri="{9D8B030D-6E8A-4147-A177-3AD203B41FA5}">
                          <a16:colId xmlns:a16="http://schemas.microsoft.com/office/drawing/2014/main" val="4035874118"/>
                        </a:ext>
                      </a:extLst>
                    </a:gridCol>
                    <a:gridCol w="1727496">
                      <a:extLst>
                        <a:ext uri="{9D8B030D-6E8A-4147-A177-3AD203B41FA5}">
                          <a16:colId xmlns:a16="http://schemas.microsoft.com/office/drawing/2014/main" val="46014289"/>
                        </a:ext>
                      </a:extLst>
                    </a:gridCol>
                    <a:gridCol w="1727496">
                      <a:extLst>
                        <a:ext uri="{9D8B030D-6E8A-4147-A177-3AD203B41FA5}">
                          <a16:colId xmlns:a16="http://schemas.microsoft.com/office/drawing/2014/main" val="3022080633"/>
                        </a:ext>
                      </a:extLst>
                    </a:gridCol>
                    <a:gridCol w="1727496">
                      <a:extLst>
                        <a:ext uri="{9D8B030D-6E8A-4147-A177-3AD203B41FA5}">
                          <a16:colId xmlns:a16="http://schemas.microsoft.com/office/drawing/2014/main" val="160542604"/>
                        </a:ext>
                      </a:extLst>
                    </a:gridCol>
                    <a:gridCol w="1727496">
                      <a:extLst>
                        <a:ext uri="{9D8B030D-6E8A-4147-A177-3AD203B41FA5}">
                          <a16:colId xmlns:a16="http://schemas.microsoft.com/office/drawing/2014/main" val="3787964525"/>
                        </a:ext>
                      </a:extLst>
                    </a:gridCol>
                  </a:tblGrid>
                  <a:tr h="370840">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403" t="-8197" r="-700806" b="-3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0.0197858</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1.15259</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-0.0744335</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1.18414</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0.94362</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1.1586</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73220320"/>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403" t="-106452" r="-700806" b="-219355"/>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0.0382306</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1.15735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-0.0355562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1.19471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0.935196</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1.14144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778616471"/>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403" t="-209836" r="-700806" b="-122951"/>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0.0361818</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1.15114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-0.0988369</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1.27888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1.03321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1.22263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330640612"/>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403" t="-309836" r="-700806" b="-22951"/>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0.0460783</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1.18195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0.00968145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1.28448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1.02867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1.20187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79916785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D5C6486-70B0-4274-AEAA-5D80D43FAC91}"/>
                  </a:ext>
                </a:extLst>
              </p:cNvPr>
              <p:cNvGraphicFramePr>
                <a:graphicFrameLocks noGrp="1"/>
              </p:cNvGraphicFramePr>
              <p:nvPr>
                <p:extLst>
                  <p:ext uri="{D42A27DB-BD31-4B8C-83A1-F6EECF244321}">
                    <p14:modId xmlns:p14="http://schemas.microsoft.com/office/powerpoint/2010/main" val="2216121254"/>
                  </p:ext>
                </p:extLst>
              </p:nvPr>
            </p:nvGraphicFramePr>
            <p:xfrm>
              <a:off x="49764" y="1082765"/>
              <a:ext cx="12092472" cy="2225040"/>
            </p:xfrm>
            <a:graphic>
              <a:graphicData uri="http://schemas.openxmlformats.org/drawingml/2006/table">
                <a:tbl>
                  <a:tblPr firstRow="1" bandRow="1"/>
                  <a:tblGrid>
                    <a:gridCol w="1458402">
                      <a:extLst>
                        <a:ext uri="{9D8B030D-6E8A-4147-A177-3AD203B41FA5}">
                          <a16:colId xmlns:a16="http://schemas.microsoft.com/office/drawing/2014/main" val="844063686"/>
                        </a:ext>
                      </a:extLst>
                    </a:gridCol>
                    <a:gridCol w="1996590">
                      <a:extLst>
                        <a:ext uri="{9D8B030D-6E8A-4147-A177-3AD203B41FA5}">
                          <a16:colId xmlns:a16="http://schemas.microsoft.com/office/drawing/2014/main" val="2461854697"/>
                        </a:ext>
                      </a:extLst>
                    </a:gridCol>
                    <a:gridCol w="1727496">
                      <a:extLst>
                        <a:ext uri="{9D8B030D-6E8A-4147-A177-3AD203B41FA5}">
                          <a16:colId xmlns:a16="http://schemas.microsoft.com/office/drawing/2014/main" val="1228638980"/>
                        </a:ext>
                      </a:extLst>
                    </a:gridCol>
                    <a:gridCol w="1727496">
                      <a:extLst>
                        <a:ext uri="{9D8B030D-6E8A-4147-A177-3AD203B41FA5}">
                          <a16:colId xmlns:a16="http://schemas.microsoft.com/office/drawing/2014/main" val="1168615174"/>
                        </a:ext>
                      </a:extLst>
                    </a:gridCol>
                    <a:gridCol w="1727496">
                      <a:extLst>
                        <a:ext uri="{9D8B030D-6E8A-4147-A177-3AD203B41FA5}">
                          <a16:colId xmlns:a16="http://schemas.microsoft.com/office/drawing/2014/main" val="2196830172"/>
                        </a:ext>
                      </a:extLst>
                    </a:gridCol>
                    <a:gridCol w="1727496">
                      <a:extLst>
                        <a:ext uri="{9D8B030D-6E8A-4147-A177-3AD203B41FA5}">
                          <a16:colId xmlns:a16="http://schemas.microsoft.com/office/drawing/2014/main" val="2002634262"/>
                        </a:ext>
                      </a:extLst>
                    </a:gridCol>
                    <a:gridCol w="1727496">
                      <a:extLst>
                        <a:ext uri="{9D8B030D-6E8A-4147-A177-3AD203B41FA5}">
                          <a16:colId xmlns:a16="http://schemas.microsoft.com/office/drawing/2014/main" val="4079331954"/>
                        </a:ext>
                      </a:extLst>
                    </a:gridCol>
                  </a:tblGrid>
                  <a:tr h="370840">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endParaRPr lang="zh-CN" altLang="en-US"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mn-ea"/>
                                    <a:cs typeface="+mn-ea"/>
                                    <a:sym typeface="+mn-lt"/>
                                  </a:rPr>
                                  <m:t>𝝋</m:t>
                                </m:r>
                              </m:oMath>
                            </m:oMathPara>
                          </a14:m>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hMerge="1">
                      <a:txBody>
                        <a:bodyPr/>
                        <a:lstStyle/>
                        <a:p>
                          <a:endParaRPr lang="zh-CN" altLang="en-US" dirty="0"/>
                        </a:p>
                      </a:txBody>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mn-ea"/>
                                    <a:cs typeface="+mn-ea"/>
                                    <a:sym typeface="+mn-lt"/>
                                  </a:rPr>
                                  <m:t>𝑘</m:t>
                                </m:r>
                              </m:oMath>
                            </m:oMathPara>
                          </a14:m>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hMerge="1">
                      <a:txBody>
                        <a:bodyPr/>
                        <a:lstStyle/>
                        <a:p>
                          <a:endParaRPr lang="zh-CN" altLang="en-US" dirty="0"/>
                        </a:p>
                      </a:txBody>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ea typeface="+mn-ea"/>
                                        <a:cs typeface="+mn-ea"/>
                                        <a:sym typeface="+mn-lt"/>
                                      </a:rPr>
                                    </m:ctrlPr>
                                  </m:funcPr>
                                  <m:fName>
                                    <m:r>
                                      <m:rPr>
                                        <m:sty m:val="p"/>
                                      </m:rPr>
                                      <a:rPr lang="en-US" altLang="zh-CN" i="1" smtClean="0">
                                        <a:latin typeface="Cambria Math" panose="02040503050406030204" pitchFamily="18" charset="0"/>
                                        <a:ea typeface="+mn-ea"/>
                                        <a:cs typeface="+mn-ea"/>
                                        <a:sym typeface="+mn-lt"/>
                                      </a:rPr>
                                      <m:t>tan</m:t>
                                    </m:r>
                                  </m:fName>
                                  <m:e>
                                    <m:r>
                                      <a:rPr lang="en-US" altLang="zh-CN" i="1" smtClean="0">
                                        <a:latin typeface="Cambria Math" panose="02040503050406030204" pitchFamily="18" charset="0"/>
                                        <a:ea typeface="+mn-ea"/>
                                        <a:cs typeface="+mn-ea"/>
                                        <a:sym typeface="+mn-lt"/>
                                      </a:rPr>
                                      <m:t>𝜆</m:t>
                                    </m:r>
                                  </m:e>
                                </m:func>
                              </m:oMath>
                            </m:oMathPara>
                          </a14:m>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hMerge="1">
                      <a:txBody>
                        <a:bodyPr/>
                        <a:lstStyle/>
                        <a:p>
                          <a:endParaRPr lang="zh-CN" altLang="en-US"/>
                        </a:p>
                      </a:txBody>
                      <a:tcPr/>
                    </a:tc>
                    <a:extLst>
                      <a:ext uri="{0D108BD9-81ED-4DB2-BD59-A6C34878D82A}">
                        <a16:rowId xmlns:a16="http://schemas.microsoft.com/office/drawing/2014/main" val="4273737338"/>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451830244"/>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i="1" smtClean="0">
                                      <a:solidFill>
                                        <a:schemeClr val="tx1"/>
                                      </a:solidFill>
                                      <a:latin typeface="Cambria Math" panose="02040503050406030204" pitchFamily="18" charset="0"/>
                                      <a:ea typeface="+mn-ea"/>
                                      <a:cs typeface="+mn-ea"/>
                                      <a:sym typeface="+mn-lt"/>
                                    </a:rPr>
                                    <m:t>0</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0.0270848</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1.10642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-0.0377213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1.12551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0.987865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1.09474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25947351"/>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i="1" smtClean="0">
                                      <a:solidFill>
                                        <a:schemeClr val="tx1"/>
                                      </a:solidFill>
                                      <a:latin typeface="Cambria Math" panose="02040503050406030204" pitchFamily="18" charset="0"/>
                                      <a:ea typeface="+mn-ea"/>
                                      <a:cs typeface="+mn-ea"/>
                                      <a:sym typeface="+mn-lt"/>
                                    </a:rPr>
                                    <m:t>0</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0.0593689</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1.10084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-0.0993279</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1.10627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0.974777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1.09914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744222495"/>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b="0" i="1" smtClean="0">
                                      <a:solidFill>
                                        <a:schemeClr val="tx1"/>
                                      </a:solidFill>
                                      <a:latin typeface="Cambria Math" panose="02040503050406030204" pitchFamily="18" charset="0"/>
                                      <a:ea typeface="+mn-ea"/>
                                      <a:cs typeface="+mn-ea"/>
                                      <a:sym typeface="+mn-lt"/>
                                    </a:rPr>
                                    <m:t>2</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0.0438774</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1.06325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-0.0457023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1.14452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1.12046</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1.09053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434120637"/>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b="0" i="1" smtClean="0">
                                      <a:solidFill>
                                        <a:schemeClr val="tx1"/>
                                      </a:solidFill>
                                      <a:latin typeface="Cambria Math" panose="02040503050406030204" pitchFamily="18" charset="0"/>
                                      <a:ea typeface="+mn-ea"/>
                                      <a:cs typeface="+mn-ea"/>
                                      <a:sym typeface="+mn-lt"/>
                                    </a:rPr>
                                    <m:t>2</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0.0559317</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1.05035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-0.121617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1.10578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1.0922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1.10531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863407557"/>
                      </a:ext>
                    </a:extLst>
                  </a:tr>
                </a:tbl>
              </a:graphicData>
            </a:graphic>
          </p:graphicFrame>
        </mc:Choice>
        <mc:Fallback xmlns="">
          <p:graphicFrame>
            <p:nvGraphicFramePr>
              <p:cNvPr id="12" name="表格 11">
                <a:extLst>
                  <a:ext uri="{FF2B5EF4-FFF2-40B4-BE49-F238E27FC236}">
                    <a16:creationId xmlns:a16="http://schemas.microsoft.com/office/drawing/2014/main" id="{9D5C6486-70B0-4274-AEAA-5D80D43FAC91}"/>
                  </a:ext>
                </a:extLst>
              </p:cNvPr>
              <p:cNvGraphicFramePr>
                <a:graphicFrameLocks noGrp="1"/>
              </p:cNvGraphicFramePr>
              <p:nvPr>
                <p:extLst>
                  <p:ext uri="{D42A27DB-BD31-4B8C-83A1-F6EECF244321}">
                    <p14:modId xmlns:p14="http://schemas.microsoft.com/office/powerpoint/2010/main" val="2216121254"/>
                  </p:ext>
                </p:extLst>
              </p:nvPr>
            </p:nvGraphicFramePr>
            <p:xfrm>
              <a:off x="49764" y="1082765"/>
              <a:ext cx="12092472" cy="2225040"/>
            </p:xfrm>
            <a:graphic>
              <a:graphicData uri="http://schemas.openxmlformats.org/drawingml/2006/table">
                <a:tbl>
                  <a:tblPr firstRow="1" bandRow="1"/>
                  <a:tblGrid>
                    <a:gridCol w="1458402">
                      <a:extLst>
                        <a:ext uri="{9D8B030D-6E8A-4147-A177-3AD203B41FA5}">
                          <a16:colId xmlns:a16="http://schemas.microsoft.com/office/drawing/2014/main" val="844063686"/>
                        </a:ext>
                      </a:extLst>
                    </a:gridCol>
                    <a:gridCol w="1996590">
                      <a:extLst>
                        <a:ext uri="{9D8B030D-6E8A-4147-A177-3AD203B41FA5}">
                          <a16:colId xmlns:a16="http://schemas.microsoft.com/office/drawing/2014/main" val="2461854697"/>
                        </a:ext>
                      </a:extLst>
                    </a:gridCol>
                    <a:gridCol w="1727496">
                      <a:extLst>
                        <a:ext uri="{9D8B030D-6E8A-4147-A177-3AD203B41FA5}">
                          <a16:colId xmlns:a16="http://schemas.microsoft.com/office/drawing/2014/main" val="1228638980"/>
                        </a:ext>
                      </a:extLst>
                    </a:gridCol>
                    <a:gridCol w="1727496">
                      <a:extLst>
                        <a:ext uri="{9D8B030D-6E8A-4147-A177-3AD203B41FA5}">
                          <a16:colId xmlns:a16="http://schemas.microsoft.com/office/drawing/2014/main" val="1168615174"/>
                        </a:ext>
                      </a:extLst>
                    </a:gridCol>
                    <a:gridCol w="1727496">
                      <a:extLst>
                        <a:ext uri="{9D8B030D-6E8A-4147-A177-3AD203B41FA5}">
                          <a16:colId xmlns:a16="http://schemas.microsoft.com/office/drawing/2014/main" val="2196830172"/>
                        </a:ext>
                      </a:extLst>
                    </a:gridCol>
                    <a:gridCol w="1727496">
                      <a:extLst>
                        <a:ext uri="{9D8B030D-6E8A-4147-A177-3AD203B41FA5}">
                          <a16:colId xmlns:a16="http://schemas.microsoft.com/office/drawing/2014/main" val="2002634262"/>
                        </a:ext>
                      </a:extLst>
                    </a:gridCol>
                    <a:gridCol w="1727496">
                      <a:extLst>
                        <a:ext uri="{9D8B030D-6E8A-4147-A177-3AD203B41FA5}">
                          <a16:colId xmlns:a16="http://schemas.microsoft.com/office/drawing/2014/main" val="4079331954"/>
                        </a:ext>
                      </a:extLst>
                    </a:gridCol>
                  </a:tblGrid>
                  <a:tr h="370840">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endParaRPr lang="zh-CN" altLang="en-US"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gridSpan="2">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4"/>
                          <a:stretch>
                            <a:fillRect l="-39280" t="-1639" r="-186416" b="-524590"/>
                          </a:stretch>
                        </a:blipFill>
                      </a:tcPr>
                    </a:tc>
                    <a:tc hMerge="1">
                      <a:txBody>
                        <a:bodyPr/>
                        <a:lstStyle/>
                        <a:p>
                          <a:endParaRPr lang="zh-CN" altLang="en-US" dirty="0"/>
                        </a:p>
                      </a:txBody>
                      <a:tcPr/>
                    </a:tc>
                    <a:tc gridSpan="2">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4"/>
                          <a:stretch>
                            <a:fillRect l="-150088" t="-1639" r="-100882" b="-524590"/>
                          </a:stretch>
                        </a:blipFill>
                      </a:tcPr>
                    </a:tc>
                    <a:tc hMerge="1">
                      <a:txBody>
                        <a:bodyPr/>
                        <a:lstStyle/>
                        <a:p>
                          <a:endParaRPr lang="zh-CN" altLang="en-US" dirty="0"/>
                        </a:p>
                      </a:txBody>
                      <a:tcPr/>
                    </a:tc>
                    <a:tc gridSpan="2">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4"/>
                          <a:stretch>
                            <a:fillRect l="-250088" t="-1639" r="-882" b="-524590"/>
                          </a:stretch>
                        </a:blipFill>
                      </a:tcPr>
                    </a:tc>
                    <a:tc hMerge="1">
                      <a:txBody>
                        <a:bodyPr/>
                        <a:lstStyle/>
                        <a:p>
                          <a:endParaRPr lang="zh-CN" altLang="en-US"/>
                        </a:p>
                      </a:txBody>
                      <a:tcPr/>
                    </a:tc>
                    <a:extLst>
                      <a:ext uri="{0D108BD9-81ED-4DB2-BD59-A6C34878D82A}">
                        <a16:rowId xmlns:a16="http://schemas.microsoft.com/office/drawing/2014/main" val="4273737338"/>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endParaRPr lang="zh-CN"/>
                        </a:p>
                      </a:txBody>
                      <a:tcP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4"/>
                          <a:stretch>
                            <a:fillRect l="-73171" t="-101639" r="-433537" b="-424590"/>
                          </a:stretch>
                        </a:blipFill>
                      </a:tcPr>
                    </a:tc>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200707" t="-101639" r="-402473" b="-424590"/>
                          </a:stretch>
                        </a:blipFill>
                      </a:tcPr>
                    </a:tc>
                    <a:tc>
                      <a:txBody>
                        <a:bodyPr/>
                        <a:lstStyle/>
                        <a:p>
                          <a:endParaRPr lang="zh-CN"/>
                        </a:p>
                      </a:txBody>
                      <a:tcP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4"/>
                          <a:stretch>
                            <a:fillRect l="-299648" t="-101639" r="-301056" b="-424590"/>
                          </a:stretch>
                        </a:blipFill>
                      </a:tcPr>
                    </a:tc>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401060" t="-101639" r="-202120" b="-424590"/>
                          </a:stretch>
                        </a:blipFill>
                      </a:tcPr>
                    </a:tc>
                    <a:tc>
                      <a:txBody>
                        <a:bodyPr/>
                        <a:lstStyle/>
                        <a:p>
                          <a:endParaRPr lang="zh-CN"/>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4"/>
                          <a:stretch>
                            <a:fillRect l="-499296" t="-101639" r="-101408" b="-424590"/>
                          </a:stretch>
                        </a:blipFill>
                      </a:tcPr>
                    </a:tc>
                    <a:tc>
                      <a:txBody>
                        <a:bodyPr/>
                        <a:lstStyle/>
                        <a:p>
                          <a:endParaRPr lang="zh-C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601413" t="-101639" r="-1767" b="-424590"/>
                          </a:stretch>
                        </a:blipFill>
                      </a:tcPr>
                    </a:tc>
                    <a:extLst>
                      <a:ext uri="{0D108BD9-81ED-4DB2-BD59-A6C34878D82A}">
                        <a16:rowId xmlns:a16="http://schemas.microsoft.com/office/drawing/2014/main" val="1451830244"/>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418" t="-201639" r="-732218" b="-3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0.0270848</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1.10642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-0.0377213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1.12551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0.987865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1.09474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25947351"/>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418" t="-301639" r="-732218" b="-2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0.0593689</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1.10084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-0.0993279</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1.10627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0.974777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1.09914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744222495"/>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418" t="-401639" r="-732218" b="-1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0.0438774</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1.06325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-0.0457023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1.14452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1.12046</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1.09053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434120637"/>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418" t="-501639" r="-732218" b="-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0.0559317</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1.05035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-0.121617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1.10578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1.0922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1.10531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863407557"/>
                      </a:ext>
                    </a:extLst>
                  </a:tr>
                </a:tbl>
              </a:graphicData>
            </a:graphic>
          </p:graphicFrame>
        </mc:Fallback>
      </mc:AlternateContent>
      <p:sp>
        <p:nvSpPr>
          <p:cNvPr id="8" name="文本框 7">
            <a:extLst>
              <a:ext uri="{FF2B5EF4-FFF2-40B4-BE49-F238E27FC236}">
                <a16:creationId xmlns:a16="http://schemas.microsoft.com/office/drawing/2014/main" id="{45B52A87-79F5-430D-86F8-CAD65BC84421}"/>
              </a:ext>
            </a:extLst>
          </p:cNvPr>
          <p:cNvSpPr txBox="1"/>
          <p:nvPr/>
        </p:nvSpPr>
        <p:spPr>
          <a:xfrm>
            <a:off x="1033153" y="742208"/>
            <a:ext cx="27728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The correction factors</a:t>
            </a:r>
            <a:endParaRPr kumimoji="0" lang="zh-CN" altLang="en-US" sz="1800" b="1" i="0" u="none" strike="noStrike" kern="1200" cap="none" spc="0" normalizeH="0" baseline="0" noProof="0" dirty="0">
              <a:ln>
                <a:noFill/>
              </a:ln>
              <a:solidFill>
                <a:srgbClr val="000000"/>
              </a:solidFill>
              <a:effectLst/>
              <a:uLnTx/>
              <a:uFillTx/>
              <a:cs typeface="+mn-ea"/>
              <a:sym typeface="+mn-lt"/>
            </a:endParaRPr>
          </a:p>
        </p:txBody>
      </p:sp>
      <p:sp>
        <p:nvSpPr>
          <p:cNvPr id="9" name="文本框 8">
            <a:extLst>
              <a:ext uri="{FF2B5EF4-FFF2-40B4-BE49-F238E27FC236}">
                <a16:creationId xmlns:a16="http://schemas.microsoft.com/office/drawing/2014/main" id="{389355A3-D77A-437A-BE0C-3CD9B69020E5}"/>
              </a:ext>
            </a:extLst>
          </p:cNvPr>
          <p:cNvSpPr txBox="1"/>
          <p:nvPr/>
        </p:nvSpPr>
        <p:spPr>
          <a:xfrm>
            <a:off x="1969523" y="5456058"/>
            <a:ext cx="84478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By comparing the difference between MC and data, we get the correction factors</a:t>
            </a:r>
          </a:p>
        </p:txBody>
      </p:sp>
    </p:spTree>
    <p:extLst>
      <p:ext uri="{BB962C8B-B14F-4D97-AF65-F5344CB8AC3E}">
        <p14:creationId xmlns:p14="http://schemas.microsoft.com/office/powerpoint/2010/main" val="3020977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FCBABD3C-DABC-6918-D60A-0047924A9178}"/>
              </a:ext>
            </a:extLst>
          </p:cNvPr>
          <p:cNvPicPr>
            <a:picLocks noChangeAspect="1"/>
          </p:cNvPicPr>
          <p:nvPr/>
        </p:nvPicPr>
        <p:blipFill>
          <a:blip r:embed="rId2"/>
          <a:stretch>
            <a:fillRect/>
          </a:stretch>
        </p:blipFill>
        <p:spPr>
          <a:xfrm>
            <a:off x="981461" y="1160409"/>
            <a:ext cx="9386201" cy="5598318"/>
          </a:xfrm>
          <a:prstGeom prst="rect">
            <a:avLst/>
          </a:prstGeom>
        </p:spPr>
      </p:pic>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37" name="矩形 36">
            <a:extLst>
              <a:ext uri="{FF2B5EF4-FFF2-40B4-BE49-F238E27FC236}">
                <a16:creationId xmlns:a16="http://schemas.microsoft.com/office/drawing/2014/main" id="{762E2951-DA30-4115-B1B4-9A3D3C07F8BC}"/>
              </a:ext>
            </a:extLst>
          </p:cNvPr>
          <p:cNvSpPr/>
          <p:nvPr/>
        </p:nvSpPr>
        <p:spPr>
          <a:xfrm>
            <a:off x="222755" y="4877318"/>
            <a:ext cx="10692212" cy="17960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43" name="矩形 42">
            <a:extLst>
              <a:ext uri="{FF2B5EF4-FFF2-40B4-BE49-F238E27FC236}">
                <a16:creationId xmlns:a16="http://schemas.microsoft.com/office/drawing/2014/main" id="{E041984C-3112-4A93-8C00-4421C0AB5555}"/>
              </a:ext>
            </a:extLst>
          </p:cNvPr>
          <p:cNvSpPr/>
          <p:nvPr/>
        </p:nvSpPr>
        <p:spPr>
          <a:xfrm>
            <a:off x="304339" y="791077"/>
            <a:ext cx="997823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We adopt these corrections in the MC simulation, then we compare the distribution of pull.</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44" name="文本框 43">
            <a:extLst>
              <a:ext uri="{FF2B5EF4-FFF2-40B4-BE49-F238E27FC236}">
                <a16:creationId xmlns:a16="http://schemas.microsoft.com/office/drawing/2014/main" id="{897CAFBB-8340-4F01-B812-9364F0200F6C}"/>
              </a:ext>
            </a:extLst>
          </p:cNvPr>
          <p:cNvSpPr txBox="1"/>
          <p:nvPr/>
        </p:nvSpPr>
        <p:spPr>
          <a:xfrm>
            <a:off x="7973717" y="4609268"/>
            <a:ext cx="3995528"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cs typeface="+mn-ea"/>
                <a:sym typeface="+mn-lt"/>
              </a:rPr>
              <a:t>We found that it was overcorrection</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5DEE5F5-E89E-4BB2-A524-7D6464EDCB8C}"/>
                  </a:ext>
                </a:extLst>
              </p:cNvPr>
              <p:cNvSpPr txBox="1"/>
              <p:nvPr/>
            </p:nvSpPr>
            <p:spPr>
              <a:xfrm>
                <a:off x="10884911" y="929514"/>
                <a:ext cx="22885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m:t>
                        </m:r>
                      </m:sup>
                    </m:sSup>
                  </m:oMath>
                </a14:m>
                <a:endParaRPr kumimoji="0" lang="en-US" altLang="zh-CN" sz="1800" b="1" i="0" u="none" strike="noStrike" kern="1200" cap="none" spc="0" normalizeH="0" baseline="0" noProof="0" dirty="0">
                  <a:ln>
                    <a:noFill/>
                  </a:ln>
                  <a:solidFill>
                    <a:srgbClr val="FF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cs typeface="+mn-ea"/>
                    <a:sym typeface="+mn-lt"/>
                  </a:rPr>
                  <a:t>channel</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8" name="文本框 7">
                <a:extLst>
                  <a:ext uri="{FF2B5EF4-FFF2-40B4-BE49-F238E27FC236}">
                    <a16:creationId xmlns:a16="http://schemas.microsoft.com/office/drawing/2014/main" id="{65DEE5F5-E89E-4BB2-A524-7D6464EDCB8C}"/>
                  </a:ext>
                </a:extLst>
              </p:cNvPr>
              <p:cNvSpPr txBox="1">
                <a:spLocks noRot="1" noChangeAspect="1" noMove="1" noResize="1" noEditPoints="1" noAdjustHandles="1" noChangeArrowheads="1" noChangeShapeType="1" noTextEdit="1"/>
              </p:cNvSpPr>
              <p:nvPr/>
            </p:nvSpPr>
            <p:spPr>
              <a:xfrm>
                <a:off x="10884911" y="929514"/>
                <a:ext cx="2288522" cy="646331"/>
              </a:xfrm>
              <a:prstGeom prst="rect">
                <a:avLst/>
              </a:prstGeom>
              <a:blipFill>
                <a:blip r:embed="rId34"/>
                <a:stretch>
                  <a:fillRect l="-2400" b="-130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7891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44" name="文本框 43">
            <a:extLst>
              <a:ext uri="{FF2B5EF4-FFF2-40B4-BE49-F238E27FC236}">
                <a16:creationId xmlns:a16="http://schemas.microsoft.com/office/drawing/2014/main" id="{897CAFBB-8340-4F01-B812-9364F0200F6C}"/>
              </a:ext>
            </a:extLst>
          </p:cNvPr>
          <p:cNvSpPr txBox="1"/>
          <p:nvPr/>
        </p:nvSpPr>
        <p:spPr>
          <a:xfrm>
            <a:off x="8074471" y="4563475"/>
            <a:ext cx="3995528"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cs typeface="+mn-ea"/>
                <a:sym typeface="+mn-lt"/>
              </a:rPr>
              <a:t>The same  overcorrection</a:t>
            </a:r>
          </a:p>
        </p:txBody>
      </p:sp>
      <p:pic>
        <p:nvPicPr>
          <p:cNvPr id="38" name="图片 37">
            <a:extLst>
              <a:ext uri="{FF2B5EF4-FFF2-40B4-BE49-F238E27FC236}">
                <a16:creationId xmlns:a16="http://schemas.microsoft.com/office/drawing/2014/main" id="{613934D2-6183-4BAF-BBA4-A0E3F77B4287}"/>
              </a:ext>
            </a:extLst>
          </p:cNvPr>
          <p:cNvPicPr>
            <a:picLocks noChangeAspect="1"/>
          </p:cNvPicPr>
          <p:nvPr/>
        </p:nvPicPr>
        <p:blipFill>
          <a:blip r:embed="rId3"/>
          <a:stretch>
            <a:fillRect/>
          </a:stretch>
        </p:blipFill>
        <p:spPr>
          <a:xfrm>
            <a:off x="227396" y="4856510"/>
            <a:ext cx="2542935" cy="1816865"/>
          </a:xfrm>
          <a:prstGeom prst="rect">
            <a:avLst/>
          </a:prstGeom>
        </p:spPr>
      </p:pic>
      <p:pic>
        <p:nvPicPr>
          <p:cNvPr id="39" name="图片 38">
            <a:extLst>
              <a:ext uri="{FF2B5EF4-FFF2-40B4-BE49-F238E27FC236}">
                <a16:creationId xmlns:a16="http://schemas.microsoft.com/office/drawing/2014/main" id="{6732AA04-784E-4DE5-9DC6-1D151946E6A9}"/>
              </a:ext>
            </a:extLst>
          </p:cNvPr>
          <p:cNvPicPr>
            <a:picLocks noChangeAspect="1"/>
          </p:cNvPicPr>
          <p:nvPr/>
        </p:nvPicPr>
        <p:blipFill>
          <a:blip r:embed="rId4"/>
          <a:stretch>
            <a:fillRect/>
          </a:stretch>
        </p:blipFill>
        <p:spPr>
          <a:xfrm>
            <a:off x="2724506" y="4877318"/>
            <a:ext cx="2428331" cy="1798027"/>
          </a:xfrm>
          <a:prstGeom prst="rect">
            <a:avLst/>
          </a:prstGeom>
        </p:spPr>
      </p:pic>
      <p:pic>
        <p:nvPicPr>
          <p:cNvPr id="40" name="图片 39">
            <a:extLst>
              <a:ext uri="{FF2B5EF4-FFF2-40B4-BE49-F238E27FC236}">
                <a16:creationId xmlns:a16="http://schemas.microsoft.com/office/drawing/2014/main" id="{CA8775CE-3316-49C3-BC04-9A2309D8CD44}"/>
              </a:ext>
            </a:extLst>
          </p:cNvPr>
          <p:cNvPicPr>
            <a:picLocks noChangeAspect="1"/>
          </p:cNvPicPr>
          <p:nvPr/>
        </p:nvPicPr>
        <p:blipFill>
          <a:blip r:embed="rId5"/>
          <a:stretch>
            <a:fillRect/>
          </a:stretch>
        </p:blipFill>
        <p:spPr>
          <a:xfrm>
            <a:off x="2641435" y="2767862"/>
            <a:ext cx="2533938" cy="1912669"/>
          </a:xfrm>
          <a:prstGeom prst="rect">
            <a:avLst/>
          </a:prstGeom>
        </p:spPr>
      </p:pic>
      <p:pic>
        <p:nvPicPr>
          <p:cNvPr id="41" name="图片 40">
            <a:extLst>
              <a:ext uri="{FF2B5EF4-FFF2-40B4-BE49-F238E27FC236}">
                <a16:creationId xmlns:a16="http://schemas.microsoft.com/office/drawing/2014/main" id="{0E3AEAC8-4943-45D8-8342-108FD2D1FC43}"/>
              </a:ext>
            </a:extLst>
          </p:cNvPr>
          <p:cNvPicPr>
            <a:picLocks noChangeAspect="1"/>
          </p:cNvPicPr>
          <p:nvPr/>
        </p:nvPicPr>
        <p:blipFill>
          <a:blip r:embed="rId6"/>
          <a:stretch>
            <a:fillRect/>
          </a:stretch>
        </p:blipFill>
        <p:spPr>
          <a:xfrm>
            <a:off x="95482" y="2660349"/>
            <a:ext cx="2642048" cy="1852193"/>
          </a:xfrm>
          <a:prstGeom prst="rect">
            <a:avLst/>
          </a:prstGeom>
        </p:spPr>
      </p:pic>
      <p:pic>
        <p:nvPicPr>
          <p:cNvPr id="42" name="图片 41">
            <a:extLst>
              <a:ext uri="{FF2B5EF4-FFF2-40B4-BE49-F238E27FC236}">
                <a16:creationId xmlns:a16="http://schemas.microsoft.com/office/drawing/2014/main" id="{0CD61342-53DC-4E69-A951-82AB813C514B}"/>
              </a:ext>
            </a:extLst>
          </p:cNvPr>
          <p:cNvPicPr>
            <a:picLocks noChangeAspect="1"/>
          </p:cNvPicPr>
          <p:nvPr/>
        </p:nvPicPr>
        <p:blipFill>
          <a:blip r:embed="rId7"/>
          <a:stretch>
            <a:fillRect/>
          </a:stretch>
        </p:blipFill>
        <p:spPr>
          <a:xfrm>
            <a:off x="2665269" y="1038486"/>
            <a:ext cx="2330273" cy="1664923"/>
          </a:xfrm>
          <a:prstGeom prst="rect">
            <a:avLst/>
          </a:prstGeom>
        </p:spPr>
      </p:pic>
      <p:pic>
        <p:nvPicPr>
          <p:cNvPr id="45" name="图片 44">
            <a:extLst>
              <a:ext uri="{FF2B5EF4-FFF2-40B4-BE49-F238E27FC236}">
                <a16:creationId xmlns:a16="http://schemas.microsoft.com/office/drawing/2014/main" id="{D4E9196E-A889-4037-9AD8-58A78F96DE93}"/>
              </a:ext>
            </a:extLst>
          </p:cNvPr>
          <p:cNvPicPr>
            <a:picLocks noChangeAspect="1"/>
          </p:cNvPicPr>
          <p:nvPr/>
        </p:nvPicPr>
        <p:blipFill>
          <a:blip r:embed="rId8"/>
          <a:stretch>
            <a:fillRect/>
          </a:stretch>
        </p:blipFill>
        <p:spPr>
          <a:xfrm>
            <a:off x="251369" y="990650"/>
            <a:ext cx="2330273" cy="1682630"/>
          </a:xfrm>
          <a:prstGeom prst="rect">
            <a:avLst/>
          </a:prstGeom>
        </p:spPr>
      </p:pic>
      <p:sp>
        <p:nvSpPr>
          <p:cNvPr id="37" name="矩形 36">
            <a:extLst>
              <a:ext uri="{FF2B5EF4-FFF2-40B4-BE49-F238E27FC236}">
                <a16:creationId xmlns:a16="http://schemas.microsoft.com/office/drawing/2014/main" id="{762E2951-DA30-4115-B1B4-9A3D3C07F8BC}"/>
              </a:ext>
            </a:extLst>
          </p:cNvPr>
          <p:cNvSpPr/>
          <p:nvPr/>
        </p:nvSpPr>
        <p:spPr>
          <a:xfrm>
            <a:off x="222755" y="4877318"/>
            <a:ext cx="10692212" cy="17960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55D133CA-F595-40BB-AE3A-053FC43A3199}"/>
                  </a:ext>
                </a:extLst>
              </p:cNvPr>
              <p:cNvSpPr/>
              <p:nvPr/>
            </p:nvSpPr>
            <p:spPr>
              <a:xfrm>
                <a:off x="728871" y="1365743"/>
                <a:ext cx="54476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4" name="矩形 23">
                <a:extLst>
                  <a:ext uri="{FF2B5EF4-FFF2-40B4-BE49-F238E27FC236}">
                    <a16:creationId xmlns:a16="http://schemas.microsoft.com/office/drawing/2014/main" id="{55D133CA-F595-40BB-AE3A-053FC43A3199}"/>
                  </a:ext>
                </a:extLst>
              </p:cNvPr>
              <p:cNvSpPr>
                <a:spLocks noRot="1" noChangeAspect="1" noMove="1" noResize="1" noEditPoints="1" noAdjustHandles="1" noChangeArrowheads="1" noChangeShapeType="1" noTextEdit="1"/>
              </p:cNvSpPr>
              <p:nvPr/>
            </p:nvSpPr>
            <p:spPr>
              <a:xfrm>
                <a:off x="728871" y="1365743"/>
                <a:ext cx="544765" cy="307777"/>
              </a:xfrm>
              <a:prstGeom prst="rect">
                <a:avLst/>
              </a:prstGeom>
              <a:blipFill>
                <a:blip r:embed="rId9"/>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EB09F9F-7255-45F5-9A2A-CAACFDC06FA7}"/>
                  </a:ext>
                </a:extLst>
              </p:cNvPr>
              <p:cNvSpPr/>
              <p:nvPr/>
            </p:nvSpPr>
            <p:spPr>
              <a:xfrm>
                <a:off x="664771" y="3288946"/>
                <a:ext cx="54476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5" name="矩形 24">
                <a:extLst>
                  <a:ext uri="{FF2B5EF4-FFF2-40B4-BE49-F238E27FC236}">
                    <a16:creationId xmlns:a16="http://schemas.microsoft.com/office/drawing/2014/main" id="{AEB09F9F-7255-45F5-9A2A-CAACFDC06FA7}"/>
                  </a:ext>
                </a:extLst>
              </p:cNvPr>
              <p:cNvSpPr>
                <a:spLocks noRot="1" noChangeAspect="1" noMove="1" noResize="1" noEditPoints="1" noAdjustHandles="1" noChangeArrowheads="1" noChangeShapeType="1" noTextEdit="1"/>
              </p:cNvSpPr>
              <p:nvPr/>
            </p:nvSpPr>
            <p:spPr>
              <a:xfrm>
                <a:off x="664771" y="3288946"/>
                <a:ext cx="544765" cy="307777"/>
              </a:xfrm>
              <a:prstGeom prst="rect">
                <a:avLst/>
              </a:prstGeom>
              <a:blipFill>
                <a:blip r:embed="rId1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B48AE33F-D8BA-4A64-902B-367180F16C94}"/>
                  </a:ext>
                </a:extLst>
              </p:cNvPr>
              <p:cNvSpPr/>
              <p:nvPr/>
            </p:nvSpPr>
            <p:spPr>
              <a:xfrm>
                <a:off x="3160703" y="1424471"/>
                <a:ext cx="54476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6" name="矩形 25">
                <a:extLst>
                  <a:ext uri="{FF2B5EF4-FFF2-40B4-BE49-F238E27FC236}">
                    <a16:creationId xmlns:a16="http://schemas.microsoft.com/office/drawing/2014/main" id="{B48AE33F-D8BA-4A64-902B-367180F16C94}"/>
                  </a:ext>
                </a:extLst>
              </p:cNvPr>
              <p:cNvSpPr>
                <a:spLocks noRot="1" noChangeAspect="1" noMove="1" noResize="1" noEditPoints="1" noAdjustHandles="1" noChangeArrowheads="1" noChangeShapeType="1" noTextEdit="1"/>
              </p:cNvSpPr>
              <p:nvPr/>
            </p:nvSpPr>
            <p:spPr>
              <a:xfrm>
                <a:off x="3160703" y="1424471"/>
                <a:ext cx="544765" cy="307777"/>
              </a:xfrm>
              <a:prstGeom prst="rect">
                <a:avLst/>
              </a:prstGeom>
              <a:blipFill>
                <a:blip r:embed="rId11"/>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6F702057-2239-4DAE-8A4A-901AB861E168}"/>
                  </a:ext>
                </a:extLst>
              </p:cNvPr>
              <p:cNvSpPr/>
              <p:nvPr/>
            </p:nvSpPr>
            <p:spPr>
              <a:xfrm>
                <a:off x="3331671" y="5125233"/>
                <a:ext cx="54476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7" name="矩形 26">
                <a:extLst>
                  <a:ext uri="{FF2B5EF4-FFF2-40B4-BE49-F238E27FC236}">
                    <a16:creationId xmlns:a16="http://schemas.microsoft.com/office/drawing/2014/main" id="{6F702057-2239-4DAE-8A4A-901AB861E168}"/>
                  </a:ext>
                </a:extLst>
              </p:cNvPr>
              <p:cNvSpPr>
                <a:spLocks noRot="1" noChangeAspect="1" noMove="1" noResize="1" noEditPoints="1" noAdjustHandles="1" noChangeArrowheads="1" noChangeShapeType="1" noTextEdit="1"/>
              </p:cNvSpPr>
              <p:nvPr/>
            </p:nvSpPr>
            <p:spPr>
              <a:xfrm>
                <a:off x="3331671" y="5125233"/>
                <a:ext cx="544765" cy="307777"/>
              </a:xfrm>
              <a:prstGeom prst="rect">
                <a:avLst/>
              </a:prstGeom>
              <a:blipFill>
                <a:blip r:embed="rId1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17BEB982-8847-4F31-8837-E7F0E64AD2BE}"/>
                  </a:ext>
                </a:extLst>
              </p:cNvPr>
              <p:cNvSpPr/>
              <p:nvPr/>
            </p:nvSpPr>
            <p:spPr>
              <a:xfrm>
                <a:off x="750255" y="5131544"/>
                <a:ext cx="54476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9" name="矩形 28">
                <a:extLst>
                  <a:ext uri="{FF2B5EF4-FFF2-40B4-BE49-F238E27FC236}">
                    <a16:creationId xmlns:a16="http://schemas.microsoft.com/office/drawing/2014/main" id="{17BEB982-8847-4F31-8837-E7F0E64AD2BE}"/>
                  </a:ext>
                </a:extLst>
              </p:cNvPr>
              <p:cNvSpPr>
                <a:spLocks noRot="1" noChangeAspect="1" noMove="1" noResize="1" noEditPoints="1" noAdjustHandles="1" noChangeArrowheads="1" noChangeShapeType="1" noTextEdit="1"/>
              </p:cNvSpPr>
              <p:nvPr/>
            </p:nvSpPr>
            <p:spPr>
              <a:xfrm>
                <a:off x="750255" y="5131544"/>
                <a:ext cx="544765" cy="307777"/>
              </a:xfrm>
              <a:prstGeom prst="rect">
                <a:avLst/>
              </a:prstGeom>
              <a:blipFill>
                <a:blip r:embed="rId1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D473D2E-3A22-433E-BF86-340567491A4A}"/>
                  </a:ext>
                </a:extLst>
              </p:cNvPr>
              <p:cNvSpPr/>
              <p:nvPr/>
            </p:nvSpPr>
            <p:spPr>
              <a:xfrm>
                <a:off x="3294875" y="3337743"/>
                <a:ext cx="54476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0" name="矩形 29">
                <a:extLst>
                  <a:ext uri="{FF2B5EF4-FFF2-40B4-BE49-F238E27FC236}">
                    <a16:creationId xmlns:a16="http://schemas.microsoft.com/office/drawing/2014/main" id="{2D473D2E-3A22-433E-BF86-340567491A4A}"/>
                  </a:ext>
                </a:extLst>
              </p:cNvPr>
              <p:cNvSpPr>
                <a:spLocks noRot="1" noChangeAspect="1" noMove="1" noResize="1" noEditPoints="1" noAdjustHandles="1" noChangeArrowheads="1" noChangeShapeType="1" noTextEdit="1"/>
              </p:cNvSpPr>
              <p:nvPr/>
            </p:nvSpPr>
            <p:spPr>
              <a:xfrm>
                <a:off x="3294875" y="3337743"/>
                <a:ext cx="544765" cy="307777"/>
              </a:xfrm>
              <a:prstGeom prst="rect">
                <a:avLst/>
              </a:prstGeom>
              <a:blipFill>
                <a:blip r:embed="rId11"/>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0DDD2FF6-B33F-4BC0-AB2E-46979250E4BB}"/>
                  </a:ext>
                </a:extLst>
              </p:cNvPr>
              <p:cNvSpPr txBox="1"/>
              <p:nvPr/>
            </p:nvSpPr>
            <p:spPr>
              <a:xfrm>
                <a:off x="9321496" y="752821"/>
                <a:ext cx="18447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channel</a:t>
                </a:r>
                <a:endParaRPr kumimoji="0" lang="zh-CN" altLang="en-US" sz="1800" b="1" i="0" u="none" strike="noStrike" kern="1200" cap="none" spc="0" normalizeH="0" baseline="0" noProof="0" dirty="0">
                  <a:ln>
                    <a:noFill/>
                  </a:ln>
                  <a:solidFill>
                    <a:srgbClr val="000000"/>
                  </a:solidFill>
                  <a:effectLst/>
                  <a:uLnTx/>
                  <a:uFillTx/>
                  <a:cs typeface="+mn-ea"/>
                  <a:sym typeface="+mn-lt"/>
                </a:endParaRPr>
              </a:p>
            </p:txBody>
          </p:sp>
        </mc:Choice>
        <mc:Fallback xmlns="">
          <p:sp>
            <p:nvSpPr>
              <p:cNvPr id="53" name="文本框 52">
                <a:extLst>
                  <a:ext uri="{FF2B5EF4-FFF2-40B4-BE49-F238E27FC236}">
                    <a16:creationId xmlns:a16="http://schemas.microsoft.com/office/drawing/2014/main" id="{0DDD2FF6-B33F-4BC0-AB2E-46979250E4BB}"/>
                  </a:ext>
                </a:extLst>
              </p:cNvPr>
              <p:cNvSpPr txBox="1">
                <a:spLocks noRot="1" noChangeAspect="1" noMove="1" noResize="1" noEditPoints="1" noAdjustHandles="1" noChangeArrowheads="1" noChangeShapeType="1" noTextEdit="1"/>
              </p:cNvSpPr>
              <p:nvPr/>
            </p:nvSpPr>
            <p:spPr>
              <a:xfrm>
                <a:off x="9321496" y="752821"/>
                <a:ext cx="1844702" cy="369332"/>
              </a:xfrm>
              <a:prstGeom prst="rect">
                <a:avLst/>
              </a:prstGeom>
              <a:blipFill>
                <a:blip r:embed="rId12"/>
                <a:stretch>
                  <a:fillRect t="-8197" b="-24590"/>
                </a:stretch>
              </a:blipFill>
            </p:spPr>
            <p:txBody>
              <a:bodyPr/>
              <a:lstStyle/>
              <a:p>
                <a:r>
                  <a:rPr lang="zh-CN" altLang="en-US">
                    <a:noFill/>
                  </a:rPr>
                  <a:t> </a:t>
                </a:r>
              </a:p>
            </p:txBody>
          </p:sp>
        </mc:Fallback>
      </mc:AlternateContent>
      <p:pic>
        <p:nvPicPr>
          <p:cNvPr id="54" name="图片 53">
            <a:extLst>
              <a:ext uri="{FF2B5EF4-FFF2-40B4-BE49-F238E27FC236}">
                <a16:creationId xmlns:a16="http://schemas.microsoft.com/office/drawing/2014/main" id="{555119A1-D048-4CA5-9620-14C6010B2B08}"/>
              </a:ext>
            </a:extLst>
          </p:cNvPr>
          <p:cNvPicPr>
            <a:picLocks noChangeAspect="1"/>
          </p:cNvPicPr>
          <p:nvPr/>
        </p:nvPicPr>
        <p:blipFill>
          <a:blip r:embed="rId13"/>
          <a:stretch>
            <a:fillRect/>
          </a:stretch>
        </p:blipFill>
        <p:spPr>
          <a:xfrm>
            <a:off x="7973716" y="1013560"/>
            <a:ext cx="2530057" cy="1824464"/>
          </a:xfrm>
          <a:prstGeom prst="rect">
            <a:avLst/>
          </a:prstGeom>
        </p:spPr>
      </p:pic>
      <p:pic>
        <p:nvPicPr>
          <p:cNvPr id="55" name="图片 54">
            <a:extLst>
              <a:ext uri="{FF2B5EF4-FFF2-40B4-BE49-F238E27FC236}">
                <a16:creationId xmlns:a16="http://schemas.microsoft.com/office/drawing/2014/main" id="{6CC4D9C2-419F-4301-B1A1-705378CAF221}"/>
              </a:ext>
            </a:extLst>
          </p:cNvPr>
          <p:cNvPicPr>
            <a:picLocks noChangeAspect="1"/>
          </p:cNvPicPr>
          <p:nvPr/>
        </p:nvPicPr>
        <p:blipFill>
          <a:blip r:embed="rId14"/>
          <a:stretch>
            <a:fillRect/>
          </a:stretch>
        </p:blipFill>
        <p:spPr>
          <a:xfrm>
            <a:off x="5266626" y="919147"/>
            <a:ext cx="2557257" cy="1825636"/>
          </a:xfrm>
          <a:prstGeom prst="rect">
            <a:avLst/>
          </a:prstGeom>
        </p:spPr>
      </p:pic>
      <p:pic>
        <p:nvPicPr>
          <p:cNvPr id="56" name="图片 55">
            <a:extLst>
              <a:ext uri="{FF2B5EF4-FFF2-40B4-BE49-F238E27FC236}">
                <a16:creationId xmlns:a16="http://schemas.microsoft.com/office/drawing/2014/main" id="{5287905F-4A54-4C3B-9262-44DE54A15A40}"/>
              </a:ext>
            </a:extLst>
          </p:cNvPr>
          <p:cNvPicPr>
            <a:picLocks noChangeAspect="1"/>
          </p:cNvPicPr>
          <p:nvPr/>
        </p:nvPicPr>
        <p:blipFill>
          <a:blip r:embed="rId15"/>
          <a:stretch>
            <a:fillRect/>
          </a:stretch>
        </p:blipFill>
        <p:spPr>
          <a:xfrm>
            <a:off x="5152837" y="2810618"/>
            <a:ext cx="2628140" cy="1893963"/>
          </a:xfrm>
          <a:prstGeom prst="rect">
            <a:avLst/>
          </a:prstGeom>
        </p:spPr>
      </p:pic>
      <p:pic>
        <p:nvPicPr>
          <p:cNvPr id="57" name="图片 56">
            <a:extLst>
              <a:ext uri="{FF2B5EF4-FFF2-40B4-BE49-F238E27FC236}">
                <a16:creationId xmlns:a16="http://schemas.microsoft.com/office/drawing/2014/main" id="{D95A30E2-3F3A-4A72-BBF1-7D3729039740}"/>
              </a:ext>
            </a:extLst>
          </p:cNvPr>
          <p:cNvPicPr>
            <a:picLocks noChangeAspect="1"/>
          </p:cNvPicPr>
          <p:nvPr/>
        </p:nvPicPr>
        <p:blipFill>
          <a:blip r:embed="rId16"/>
          <a:stretch>
            <a:fillRect/>
          </a:stretch>
        </p:blipFill>
        <p:spPr>
          <a:xfrm>
            <a:off x="7957913" y="2834383"/>
            <a:ext cx="2557258" cy="1848828"/>
          </a:xfrm>
          <a:prstGeom prst="rect">
            <a:avLst/>
          </a:prstGeom>
        </p:spPr>
      </p:pic>
      <p:pic>
        <p:nvPicPr>
          <p:cNvPr id="58" name="图片 57">
            <a:extLst>
              <a:ext uri="{FF2B5EF4-FFF2-40B4-BE49-F238E27FC236}">
                <a16:creationId xmlns:a16="http://schemas.microsoft.com/office/drawing/2014/main" id="{283BD888-436B-4142-964D-F8C9D1C95C0B}"/>
              </a:ext>
            </a:extLst>
          </p:cNvPr>
          <p:cNvPicPr>
            <a:picLocks noChangeAspect="1"/>
          </p:cNvPicPr>
          <p:nvPr/>
        </p:nvPicPr>
        <p:blipFill>
          <a:blip r:embed="rId17"/>
          <a:stretch>
            <a:fillRect/>
          </a:stretch>
        </p:blipFill>
        <p:spPr>
          <a:xfrm>
            <a:off x="8075442" y="4923915"/>
            <a:ext cx="2428332" cy="1731281"/>
          </a:xfrm>
          <a:prstGeom prst="rect">
            <a:avLst/>
          </a:prstGeom>
        </p:spPr>
      </p:pic>
      <p:pic>
        <p:nvPicPr>
          <p:cNvPr id="59" name="图片 58">
            <a:extLst>
              <a:ext uri="{FF2B5EF4-FFF2-40B4-BE49-F238E27FC236}">
                <a16:creationId xmlns:a16="http://schemas.microsoft.com/office/drawing/2014/main" id="{0BC051E6-F6C7-4C16-A8FA-5433EBC6F4A5}"/>
              </a:ext>
            </a:extLst>
          </p:cNvPr>
          <p:cNvPicPr>
            <a:picLocks noChangeAspect="1"/>
          </p:cNvPicPr>
          <p:nvPr/>
        </p:nvPicPr>
        <p:blipFill>
          <a:blip r:embed="rId18"/>
          <a:stretch>
            <a:fillRect/>
          </a:stretch>
        </p:blipFill>
        <p:spPr>
          <a:xfrm>
            <a:off x="5206467" y="4891406"/>
            <a:ext cx="2571181" cy="1785065"/>
          </a:xfrm>
          <a:prstGeom prst="rect">
            <a:avLst/>
          </a:prstGeom>
        </p:spPr>
      </p:pic>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4D068D53-00CB-46E2-AB19-FB25C1F9D12F}"/>
                  </a:ext>
                </a:extLst>
              </p:cNvPr>
              <p:cNvSpPr/>
              <p:nvPr/>
            </p:nvSpPr>
            <p:spPr>
              <a:xfrm>
                <a:off x="5886989" y="5130652"/>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1" name="矩形 30">
                <a:extLst>
                  <a:ext uri="{FF2B5EF4-FFF2-40B4-BE49-F238E27FC236}">
                    <a16:creationId xmlns:a16="http://schemas.microsoft.com/office/drawing/2014/main" id="{4D068D53-00CB-46E2-AB19-FB25C1F9D12F}"/>
                  </a:ext>
                </a:extLst>
              </p:cNvPr>
              <p:cNvSpPr>
                <a:spLocks noRot="1" noChangeAspect="1" noMove="1" noResize="1" noEditPoints="1" noAdjustHandles="1" noChangeArrowheads="1" noChangeShapeType="1" noTextEdit="1"/>
              </p:cNvSpPr>
              <p:nvPr/>
            </p:nvSpPr>
            <p:spPr>
              <a:xfrm>
                <a:off x="5886989" y="5130652"/>
                <a:ext cx="541559" cy="307777"/>
              </a:xfrm>
              <a:prstGeom prst="rect">
                <a:avLst/>
              </a:prstGeom>
              <a:blipFill>
                <a:blip r:embed="rId1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F730172-B5E5-4D9E-A29C-FF4203AB1FA1}"/>
                  </a:ext>
                </a:extLst>
              </p:cNvPr>
              <p:cNvSpPr/>
              <p:nvPr/>
            </p:nvSpPr>
            <p:spPr>
              <a:xfrm>
                <a:off x="8795933" y="5181618"/>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2" name="矩形 31">
                <a:extLst>
                  <a:ext uri="{FF2B5EF4-FFF2-40B4-BE49-F238E27FC236}">
                    <a16:creationId xmlns:a16="http://schemas.microsoft.com/office/drawing/2014/main" id="{9F730172-B5E5-4D9E-A29C-FF4203AB1FA1}"/>
                  </a:ext>
                </a:extLst>
              </p:cNvPr>
              <p:cNvSpPr>
                <a:spLocks noRot="1" noChangeAspect="1" noMove="1" noResize="1" noEditPoints="1" noAdjustHandles="1" noChangeArrowheads="1" noChangeShapeType="1" noTextEdit="1"/>
              </p:cNvSpPr>
              <p:nvPr/>
            </p:nvSpPr>
            <p:spPr>
              <a:xfrm>
                <a:off x="8795933" y="5181618"/>
                <a:ext cx="541559" cy="307777"/>
              </a:xfrm>
              <a:prstGeom prst="rect">
                <a:avLst/>
              </a:prstGeom>
              <a:blipFill>
                <a:blip r:embed="rId2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1DB24C7C-F154-4D2A-AC98-91B05D2A0463}"/>
                  </a:ext>
                </a:extLst>
              </p:cNvPr>
              <p:cNvSpPr/>
              <p:nvPr/>
            </p:nvSpPr>
            <p:spPr>
              <a:xfrm>
                <a:off x="8512876" y="1429890"/>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3" name="矩形 32">
                <a:extLst>
                  <a:ext uri="{FF2B5EF4-FFF2-40B4-BE49-F238E27FC236}">
                    <a16:creationId xmlns:a16="http://schemas.microsoft.com/office/drawing/2014/main" id="{1DB24C7C-F154-4D2A-AC98-91B05D2A0463}"/>
                  </a:ext>
                </a:extLst>
              </p:cNvPr>
              <p:cNvSpPr>
                <a:spLocks noRot="1" noChangeAspect="1" noMove="1" noResize="1" noEditPoints="1" noAdjustHandles="1" noChangeArrowheads="1" noChangeShapeType="1" noTextEdit="1"/>
              </p:cNvSpPr>
              <p:nvPr/>
            </p:nvSpPr>
            <p:spPr>
              <a:xfrm>
                <a:off x="8512876" y="1429890"/>
                <a:ext cx="541559" cy="307777"/>
              </a:xfrm>
              <a:prstGeom prst="rect">
                <a:avLst/>
              </a:prstGeom>
              <a:blipFill>
                <a:blip r:embed="rId21"/>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FD88A496-83E1-4CC0-BEA7-7F466CAA1A19}"/>
                  </a:ext>
                </a:extLst>
              </p:cNvPr>
              <p:cNvSpPr/>
              <p:nvPr/>
            </p:nvSpPr>
            <p:spPr>
              <a:xfrm>
                <a:off x="8748049" y="3280531"/>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4" name="矩形 33">
                <a:extLst>
                  <a:ext uri="{FF2B5EF4-FFF2-40B4-BE49-F238E27FC236}">
                    <a16:creationId xmlns:a16="http://schemas.microsoft.com/office/drawing/2014/main" id="{FD88A496-83E1-4CC0-BEA7-7F466CAA1A19}"/>
                  </a:ext>
                </a:extLst>
              </p:cNvPr>
              <p:cNvSpPr>
                <a:spLocks noRot="1" noChangeAspect="1" noMove="1" noResize="1" noEditPoints="1" noAdjustHandles="1" noChangeArrowheads="1" noChangeShapeType="1" noTextEdit="1"/>
              </p:cNvSpPr>
              <p:nvPr/>
            </p:nvSpPr>
            <p:spPr>
              <a:xfrm>
                <a:off x="8748049" y="3280531"/>
                <a:ext cx="541559" cy="307777"/>
              </a:xfrm>
              <a:prstGeom prst="rect">
                <a:avLst/>
              </a:prstGeom>
              <a:blipFill>
                <a:blip r:embed="rId20"/>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A71FA00C-A410-4447-8EB6-86C1AE4DD3CF}"/>
                  </a:ext>
                </a:extLst>
              </p:cNvPr>
              <p:cNvSpPr/>
              <p:nvPr/>
            </p:nvSpPr>
            <p:spPr>
              <a:xfrm>
                <a:off x="5823617" y="1365743"/>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5" name="矩形 34">
                <a:extLst>
                  <a:ext uri="{FF2B5EF4-FFF2-40B4-BE49-F238E27FC236}">
                    <a16:creationId xmlns:a16="http://schemas.microsoft.com/office/drawing/2014/main" id="{A71FA00C-A410-4447-8EB6-86C1AE4DD3CF}"/>
                  </a:ext>
                </a:extLst>
              </p:cNvPr>
              <p:cNvSpPr>
                <a:spLocks noRot="1" noChangeAspect="1" noMove="1" noResize="1" noEditPoints="1" noAdjustHandles="1" noChangeArrowheads="1" noChangeShapeType="1" noTextEdit="1"/>
              </p:cNvSpPr>
              <p:nvPr/>
            </p:nvSpPr>
            <p:spPr>
              <a:xfrm>
                <a:off x="5823617" y="1365743"/>
                <a:ext cx="541559" cy="307777"/>
              </a:xfrm>
              <a:prstGeom prst="rect">
                <a:avLst/>
              </a:prstGeom>
              <a:blipFill>
                <a:blip r:embed="rId20"/>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B3CB0FCE-7EF0-4466-A419-58F2B1439821}"/>
                  </a:ext>
                </a:extLst>
              </p:cNvPr>
              <p:cNvSpPr/>
              <p:nvPr/>
            </p:nvSpPr>
            <p:spPr>
              <a:xfrm>
                <a:off x="5825220" y="3275112"/>
                <a:ext cx="54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4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4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6" name="矩形 35">
                <a:extLst>
                  <a:ext uri="{FF2B5EF4-FFF2-40B4-BE49-F238E27FC236}">
                    <a16:creationId xmlns:a16="http://schemas.microsoft.com/office/drawing/2014/main" id="{B3CB0FCE-7EF0-4466-A419-58F2B1439821}"/>
                  </a:ext>
                </a:extLst>
              </p:cNvPr>
              <p:cNvSpPr>
                <a:spLocks noRot="1" noChangeAspect="1" noMove="1" noResize="1" noEditPoints="1" noAdjustHandles="1" noChangeArrowheads="1" noChangeShapeType="1" noTextEdit="1"/>
              </p:cNvSpPr>
              <p:nvPr/>
            </p:nvSpPr>
            <p:spPr>
              <a:xfrm>
                <a:off x="5825220" y="3275112"/>
                <a:ext cx="541559" cy="307777"/>
              </a:xfrm>
              <a:prstGeom prst="rect">
                <a:avLst/>
              </a:prstGeom>
              <a:blipFill>
                <a:blip r:embed="rId22"/>
                <a:stretch>
                  <a:fillRect b="-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2314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9" name="文本框 8">
            <a:extLst>
              <a:ext uri="{FF2B5EF4-FFF2-40B4-BE49-F238E27FC236}">
                <a16:creationId xmlns:a16="http://schemas.microsoft.com/office/drawing/2014/main" id="{012F04EF-5D0F-44D1-B4BA-ABC1C9253C14}"/>
              </a:ext>
            </a:extLst>
          </p:cNvPr>
          <p:cNvSpPr txBox="1"/>
          <p:nvPr/>
        </p:nvSpPr>
        <p:spPr>
          <a:xfrm>
            <a:off x="640521" y="850900"/>
            <a:ext cx="66238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Overcorrection is strange, and we look for possible causes</a:t>
            </a:r>
            <a:r>
              <a:rPr kumimoji="0" lang="en-US" altLang="zh-CN" sz="1800" b="0" i="0" u="none" strike="noStrike" kern="1200" cap="none" spc="0" normalizeH="0" baseline="0" noProof="0" dirty="0">
                <a:ln>
                  <a:noFill/>
                </a:ln>
                <a:solidFill>
                  <a:srgbClr val="000000"/>
                </a:solidFill>
                <a:effectLst/>
                <a:uLnTx/>
                <a:uFillTx/>
                <a:cs typeface="+mn-ea"/>
                <a:sym typeface="+mn-lt"/>
              </a:rPr>
              <a:t>.</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pic>
        <p:nvPicPr>
          <p:cNvPr id="13" name="图片 12">
            <a:extLst>
              <a:ext uri="{FF2B5EF4-FFF2-40B4-BE49-F238E27FC236}">
                <a16:creationId xmlns:a16="http://schemas.microsoft.com/office/drawing/2014/main" id="{2F65303B-2728-44D1-82C9-A52B6BBB106F}"/>
              </a:ext>
            </a:extLst>
          </p:cNvPr>
          <p:cNvPicPr>
            <a:picLocks noChangeAspect="1"/>
          </p:cNvPicPr>
          <p:nvPr/>
        </p:nvPicPr>
        <p:blipFill>
          <a:blip r:embed="rId3"/>
          <a:stretch>
            <a:fillRect/>
          </a:stretch>
        </p:blipFill>
        <p:spPr>
          <a:xfrm>
            <a:off x="83572" y="2941556"/>
            <a:ext cx="2408197" cy="1660290"/>
          </a:xfrm>
          <a:prstGeom prst="rect">
            <a:avLst/>
          </a:prstGeom>
        </p:spPr>
      </p:pic>
      <p:pic>
        <p:nvPicPr>
          <p:cNvPr id="14" name="图片 13">
            <a:extLst>
              <a:ext uri="{FF2B5EF4-FFF2-40B4-BE49-F238E27FC236}">
                <a16:creationId xmlns:a16="http://schemas.microsoft.com/office/drawing/2014/main" id="{FF3BF3B5-1DB4-4291-94A9-E5A505237645}"/>
              </a:ext>
            </a:extLst>
          </p:cNvPr>
          <p:cNvPicPr>
            <a:picLocks noChangeAspect="1"/>
          </p:cNvPicPr>
          <p:nvPr/>
        </p:nvPicPr>
        <p:blipFill>
          <a:blip r:embed="rId4"/>
          <a:stretch>
            <a:fillRect/>
          </a:stretch>
        </p:blipFill>
        <p:spPr>
          <a:xfrm>
            <a:off x="215991" y="4724035"/>
            <a:ext cx="2306401" cy="1632315"/>
          </a:xfrm>
          <a:prstGeom prst="rect">
            <a:avLst/>
          </a:prstGeom>
        </p:spPr>
      </p:pic>
      <p:pic>
        <p:nvPicPr>
          <p:cNvPr id="15" name="图片 14">
            <a:extLst>
              <a:ext uri="{FF2B5EF4-FFF2-40B4-BE49-F238E27FC236}">
                <a16:creationId xmlns:a16="http://schemas.microsoft.com/office/drawing/2014/main" id="{59980627-E663-4504-B3BE-EBECC498DFC0}"/>
              </a:ext>
            </a:extLst>
          </p:cNvPr>
          <p:cNvPicPr>
            <a:picLocks noChangeAspect="1"/>
          </p:cNvPicPr>
          <p:nvPr/>
        </p:nvPicPr>
        <p:blipFill>
          <a:blip r:embed="rId5"/>
          <a:stretch>
            <a:fillRect/>
          </a:stretch>
        </p:blipFill>
        <p:spPr>
          <a:xfrm>
            <a:off x="2433816" y="4724035"/>
            <a:ext cx="2306400" cy="1654329"/>
          </a:xfrm>
          <a:prstGeom prst="rect">
            <a:avLst/>
          </a:prstGeom>
        </p:spPr>
      </p:pic>
      <p:pic>
        <p:nvPicPr>
          <p:cNvPr id="16" name="图片 15">
            <a:extLst>
              <a:ext uri="{FF2B5EF4-FFF2-40B4-BE49-F238E27FC236}">
                <a16:creationId xmlns:a16="http://schemas.microsoft.com/office/drawing/2014/main" id="{A45E64EF-E3B4-496A-A64F-C63E4942BFAF}"/>
              </a:ext>
            </a:extLst>
          </p:cNvPr>
          <p:cNvPicPr>
            <a:picLocks noChangeAspect="1"/>
          </p:cNvPicPr>
          <p:nvPr/>
        </p:nvPicPr>
        <p:blipFill>
          <a:blip r:embed="rId6"/>
          <a:stretch>
            <a:fillRect/>
          </a:stretch>
        </p:blipFill>
        <p:spPr>
          <a:xfrm>
            <a:off x="2409988" y="2959800"/>
            <a:ext cx="2306400" cy="1623802"/>
          </a:xfrm>
          <a:prstGeom prst="rect">
            <a:avLst/>
          </a:prstGeom>
        </p:spPr>
      </p:pic>
      <p:pic>
        <p:nvPicPr>
          <p:cNvPr id="17" name="图片 16">
            <a:extLst>
              <a:ext uri="{FF2B5EF4-FFF2-40B4-BE49-F238E27FC236}">
                <a16:creationId xmlns:a16="http://schemas.microsoft.com/office/drawing/2014/main" id="{E2D529E3-8881-4FE4-8C2A-811188E16020}"/>
              </a:ext>
            </a:extLst>
          </p:cNvPr>
          <p:cNvPicPr>
            <a:picLocks noChangeAspect="1"/>
          </p:cNvPicPr>
          <p:nvPr/>
        </p:nvPicPr>
        <p:blipFill>
          <a:blip r:embed="rId7"/>
          <a:stretch>
            <a:fillRect/>
          </a:stretch>
        </p:blipFill>
        <p:spPr>
          <a:xfrm>
            <a:off x="4809892" y="3014793"/>
            <a:ext cx="2197124" cy="1579365"/>
          </a:xfrm>
          <a:prstGeom prst="rect">
            <a:avLst/>
          </a:prstGeom>
        </p:spPr>
      </p:pic>
      <p:pic>
        <p:nvPicPr>
          <p:cNvPr id="18" name="图片 17">
            <a:extLst>
              <a:ext uri="{FF2B5EF4-FFF2-40B4-BE49-F238E27FC236}">
                <a16:creationId xmlns:a16="http://schemas.microsoft.com/office/drawing/2014/main" id="{74D3E2E3-B16D-427E-86B4-445D32F7AF3A}"/>
              </a:ext>
            </a:extLst>
          </p:cNvPr>
          <p:cNvPicPr>
            <a:picLocks noChangeAspect="1"/>
          </p:cNvPicPr>
          <p:nvPr/>
        </p:nvPicPr>
        <p:blipFill>
          <a:blip r:embed="rId8"/>
          <a:stretch>
            <a:fillRect/>
          </a:stretch>
        </p:blipFill>
        <p:spPr>
          <a:xfrm>
            <a:off x="4754577" y="4687587"/>
            <a:ext cx="2423554" cy="1690777"/>
          </a:xfrm>
          <a:prstGeom prst="rect">
            <a:avLst/>
          </a:prstGeom>
        </p:spPr>
      </p:pic>
      <p:pic>
        <p:nvPicPr>
          <p:cNvPr id="19" name="图片 18">
            <a:extLst>
              <a:ext uri="{FF2B5EF4-FFF2-40B4-BE49-F238E27FC236}">
                <a16:creationId xmlns:a16="http://schemas.microsoft.com/office/drawing/2014/main" id="{65CA7304-38A1-40B9-B3A2-5027083D1AE0}"/>
              </a:ext>
            </a:extLst>
          </p:cNvPr>
          <p:cNvPicPr>
            <a:picLocks noChangeAspect="1"/>
          </p:cNvPicPr>
          <p:nvPr/>
        </p:nvPicPr>
        <p:blipFill>
          <a:blip r:embed="rId9"/>
          <a:stretch>
            <a:fillRect/>
          </a:stretch>
        </p:blipFill>
        <p:spPr>
          <a:xfrm>
            <a:off x="7150052" y="4724035"/>
            <a:ext cx="2162898" cy="1565141"/>
          </a:xfrm>
          <a:prstGeom prst="rect">
            <a:avLst/>
          </a:prstGeom>
        </p:spPr>
      </p:pic>
      <p:pic>
        <p:nvPicPr>
          <p:cNvPr id="20" name="图片 19">
            <a:extLst>
              <a:ext uri="{FF2B5EF4-FFF2-40B4-BE49-F238E27FC236}">
                <a16:creationId xmlns:a16="http://schemas.microsoft.com/office/drawing/2014/main" id="{E7A04D4D-E9DD-466C-998D-A94792E2884E}"/>
              </a:ext>
            </a:extLst>
          </p:cNvPr>
          <p:cNvPicPr>
            <a:picLocks noChangeAspect="1"/>
          </p:cNvPicPr>
          <p:nvPr/>
        </p:nvPicPr>
        <p:blipFill>
          <a:blip r:embed="rId10"/>
          <a:stretch>
            <a:fillRect/>
          </a:stretch>
        </p:blipFill>
        <p:spPr>
          <a:xfrm>
            <a:off x="7084455" y="3014793"/>
            <a:ext cx="2141265" cy="1622082"/>
          </a:xfrm>
          <a:prstGeom prst="rect">
            <a:avLst/>
          </a:prstGeom>
        </p:spPr>
      </p:pic>
      <p:pic>
        <p:nvPicPr>
          <p:cNvPr id="21" name="图片 20">
            <a:extLst>
              <a:ext uri="{FF2B5EF4-FFF2-40B4-BE49-F238E27FC236}">
                <a16:creationId xmlns:a16="http://schemas.microsoft.com/office/drawing/2014/main" id="{AC146DF2-44D2-4AC8-B2F0-C3D87AE77ADA}"/>
              </a:ext>
            </a:extLst>
          </p:cNvPr>
          <p:cNvPicPr>
            <a:picLocks noChangeAspect="1"/>
          </p:cNvPicPr>
          <p:nvPr/>
        </p:nvPicPr>
        <p:blipFill>
          <a:blip r:embed="rId11"/>
          <a:stretch>
            <a:fillRect/>
          </a:stretch>
        </p:blipFill>
        <p:spPr>
          <a:xfrm>
            <a:off x="9387511" y="2996811"/>
            <a:ext cx="2383306" cy="1690776"/>
          </a:xfrm>
          <a:prstGeom prst="rect">
            <a:avLst/>
          </a:prstGeom>
        </p:spPr>
      </p:pic>
      <p:pic>
        <p:nvPicPr>
          <p:cNvPr id="22" name="图片 21">
            <a:extLst>
              <a:ext uri="{FF2B5EF4-FFF2-40B4-BE49-F238E27FC236}">
                <a16:creationId xmlns:a16="http://schemas.microsoft.com/office/drawing/2014/main" id="{FA210E08-E7DE-4222-A76C-A9CB2746D9DA}"/>
              </a:ext>
            </a:extLst>
          </p:cNvPr>
          <p:cNvPicPr>
            <a:picLocks noChangeAspect="1"/>
          </p:cNvPicPr>
          <p:nvPr/>
        </p:nvPicPr>
        <p:blipFill>
          <a:blip r:embed="rId12"/>
          <a:stretch>
            <a:fillRect/>
          </a:stretch>
        </p:blipFill>
        <p:spPr>
          <a:xfrm>
            <a:off x="9387511" y="4708293"/>
            <a:ext cx="2247032" cy="1596652"/>
          </a:xfrm>
          <a:prstGeom prst="rect">
            <a:avLst/>
          </a:prstGeom>
        </p:spPr>
      </p:pic>
      <p:pic>
        <p:nvPicPr>
          <p:cNvPr id="12" name="图片 11">
            <a:extLst>
              <a:ext uri="{FF2B5EF4-FFF2-40B4-BE49-F238E27FC236}">
                <a16:creationId xmlns:a16="http://schemas.microsoft.com/office/drawing/2014/main" id="{7BB5CBC0-1E28-48BC-8F95-A9D2A631722E}"/>
              </a:ext>
            </a:extLst>
          </p:cNvPr>
          <p:cNvPicPr>
            <a:picLocks noChangeAspect="1"/>
          </p:cNvPicPr>
          <p:nvPr/>
        </p:nvPicPr>
        <p:blipFill>
          <a:blip r:embed="rId13"/>
          <a:stretch>
            <a:fillRect/>
          </a:stretch>
        </p:blipFill>
        <p:spPr>
          <a:xfrm>
            <a:off x="1571546" y="1253420"/>
            <a:ext cx="2200847" cy="560881"/>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E6230BB-8449-430F-915E-72CEA2BC4F6C}"/>
                  </a:ext>
                </a:extLst>
              </p:cNvPr>
              <p:cNvSpPr txBox="1"/>
              <p:nvPr/>
            </p:nvSpPr>
            <p:spPr>
              <a:xfrm>
                <a:off x="434245" y="1991014"/>
                <a:ext cx="11064217"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Since the definition of pull is this formula, we have only modified </a:t>
                </a:r>
                <a14:m>
                  <m:oMath xmlns:m="http://schemas.openxmlformats.org/officeDocument/2006/math">
                    <m:sSub>
                      <m:sSubPr>
                        <m:ctrlP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sSubPr>
                      <m:e>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𝑉</m:t>
                        </m:r>
                      </m:e>
                      <m:sub>
                        <m:r>
                          <a:rPr kumimoji="0" lang="zh-CN" altLang="en-US"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𝛼</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0</m:t>
                        </m:r>
                      </m:sub>
                    </m:sSub>
                  </m:oMath>
                </a14:m>
                <a:r>
                  <a:rPr kumimoji="0" lang="en-US" altLang="zh-CN" sz="1800" b="0" i="0" u="none" strike="noStrike" kern="1200" cap="none" spc="0" normalizeH="0" baseline="0" noProof="0" dirty="0">
                    <a:ln>
                      <a:noFill/>
                    </a:ln>
                    <a:solidFill>
                      <a:srgbClr val="000000"/>
                    </a:solidFill>
                    <a:effectLst/>
                    <a:uLnTx/>
                    <a:uFillTx/>
                    <a:cs typeface="+mn-ea"/>
                    <a:sym typeface="+mn-lt"/>
                  </a:rPr>
                  <a:t>, the presence of </a:t>
                </a:r>
                <a14:m>
                  <m:oMath xmlns:m="http://schemas.openxmlformats.org/officeDocument/2006/math">
                    <m:sSub>
                      <m:sSubPr>
                        <m:ctrlP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ctrlPr>
                      </m:sSubPr>
                      <m:e>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𝑉</m:t>
                        </m:r>
                      </m:e>
                      <m:sub>
                        <m:r>
                          <a:rPr kumimoji="0" lang="zh-CN" altLang="en-US"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𝛼</m:t>
                        </m:r>
                      </m:sub>
                    </m:sSub>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 </m:t>
                    </m:r>
                  </m:oMath>
                </a14:m>
                <a:r>
                  <a:rPr kumimoji="0" lang="en-US" altLang="zh-CN" sz="1800" b="0" i="0" u="none" strike="noStrike" kern="1200" cap="none" spc="0" normalizeH="0" baseline="0" noProof="0" dirty="0">
                    <a:ln>
                      <a:noFill/>
                    </a:ln>
                    <a:solidFill>
                      <a:srgbClr val="000000"/>
                    </a:solidFill>
                    <a:effectLst/>
                    <a:uLnTx/>
                    <a:uFillTx/>
                    <a:cs typeface="+mn-ea"/>
                    <a:sym typeface="+mn-lt"/>
                  </a:rPr>
                  <a:t>is not considered.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So we compare the diagonal elements of the error matrix before and after kinematic fitting.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 If </a:t>
                </a:r>
                <a:r>
                  <a:rPr kumimoji="0" lang="en-US" altLang="zh-CN" sz="1800" b="1" i="0" u="none" strike="noStrike" kern="1200" cap="none" spc="0" normalizeH="0" baseline="0" noProof="0" dirty="0">
                    <a:ln>
                      <a:noFill/>
                    </a:ln>
                    <a:solidFill>
                      <a:srgbClr val="000000"/>
                    </a:solidFill>
                    <a:effectLst/>
                    <a:uLnTx/>
                    <a:uFillTx/>
                    <a:cs typeface="+mn-ea"/>
                    <a:sym typeface="+mn-lt"/>
                  </a:rPr>
                  <a:t>the error after kinematic fitting(</a:t>
                </a:r>
                <a14:m>
                  <m:oMath xmlns:m="http://schemas.openxmlformats.org/officeDocument/2006/math">
                    <m:sSub>
                      <m:sSubPr>
                        <m:ctrlP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ctrlPr>
                      </m:sSubPr>
                      <m:e>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𝑉</m:t>
                        </m:r>
                      </m:e>
                      <m:sub>
                        <m:r>
                          <a:rPr kumimoji="0" lang="zh-CN" altLang="en-US"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𝛼</m:t>
                        </m:r>
                      </m:sub>
                    </m:sSub>
                  </m:oMath>
                </a14:m>
                <a:r>
                  <a:rPr kumimoji="0" lang="en-US" altLang="zh-CN" sz="1800" b="1"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is not negligible, we speculate that it will lead to overcorrection. </a:t>
                </a:r>
              </a:p>
            </p:txBody>
          </p:sp>
        </mc:Choice>
        <mc:Fallback xmlns="">
          <p:sp>
            <p:nvSpPr>
              <p:cNvPr id="23" name="文本框 22">
                <a:extLst>
                  <a:ext uri="{FF2B5EF4-FFF2-40B4-BE49-F238E27FC236}">
                    <a16:creationId xmlns:a16="http://schemas.microsoft.com/office/drawing/2014/main" id="{1E6230BB-8449-430F-915E-72CEA2BC4F6C}"/>
                  </a:ext>
                </a:extLst>
              </p:cNvPr>
              <p:cNvSpPr txBox="1">
                <a:spLocks noRot="1" noChangeAspect="1" noMove="1" noResize="1" noEditPoints="1" noAdjustHandles="1" noChangeArrowheads="1" noChangeShapeType="1" noTextEdit="1"/>
              </p:cNvSpPr>
              <p:nvPr/>
            </p:nvSpPr>
            <p:spPr>
              <a:xfrm>
                <a:off x="434245" y="1991014"/>
                <a:ext cx="11064217" cy="923330"/>
              </a:xfrm>
              <a:prstGeom prst="rect">
                <a:avLst/>
              </a:prstGeom>
              <a:blipFill>
                <a:blip r:embed="rId14"/>
                <a:stretch>
                  <a:fillRect l="-331" t="-3974"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68371D3-F4C3-427D-9C6D-B7D2BACA9377}"/>
                  </a:ext>
                </a:extLst>
              </p:cNvPr>
              <p:cNvSpPr txBox="1"/>
              <p:nvPr/>
            </p:nvSpPr>
            <p:spPr>
              <a:xfrm>
                <a:off x="3714750" y="1288425"/>
                <a:ext cx="85101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sSubPr>
                      <m:e>
                        <m:r>
                          <a:rPr kumimoji="0" lang="zh-CN" altLang="en-US"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𝛼</m:t>
                        </m:r>
                      </m:e>
                      <m:sub>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0</m:t>
                        </m:r>
                      </m:sub>
                    </m:sSub>
                  </m:oMath>
                </a14:m>
                <a:r>
                  <a:rPr kumimoji="0" lang="en-US" altLang="zh-CN" sz="1400" b="0" i="1" u="none" strike="noStrike" kern="1200" cap="none" spc="0" normalizeH="0" baseline="0" noProof="0" dirty="0">
                    <a:ln>
                      <a:noFill/>
                    </a:ln>
                    <a:solidFill>
                      <a:srgbClr val="000000"/>
                    </a:solidFill>
                    <a:effectLst/>
                    <a:uLnTx/>
                    <a:uFillTx/>
                    <a:cs typeface="+mn-ea"/>
                    <a:sym typeface="+mn-lt"/>
                  </a:rPr>
                  <a:t>is the unconstrained track parameters obtained from the reconstruction,</a:t>
                </a:r>
                <a:r>
                  <a:rPr kumimoji="0" lang="en-US" altLang="zh-CN" sz="1400" b="0" i="0" u="none" strike="noStrike" kern="1200" cap="none" spc="0" normalizeH="0" baseline="0" noProof="0" dirty="0">
                    <a:ln>
                      <a:noFill/>
                    </a:ln>
                    <a:solidFill>
                      <a:srgbClr val="000000"/>
                    </a:solidFill>
                    <a:effectLst/>
                    <a:uLnTx/>
                    <a:uFillTx/>
                    <a:cs typeface="+mn-ea"/>
                    <a:sym typeface="+mn-lt"/>
                  </a:rPr>
                  <a:t> </a:t>
                </a:r>
                <a14:m>
                  <m:oMath xmlns:m="http://schemas.openxmlformats.org/officeDocument/2006/math">
                    <m:r>
                      <a:rPr kumimoji="0" lang="zh-CN" altLang="en-US" sz="14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𝛼</m:t>
                    </m:r>
                    <m: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 </m:t>
                    </m:r>
                  </m:oMath>
                </a14:m>
                <a:r>
                  <a:rPr kumimoji="0" lang="en-US" altLang="zh-CN" sz="1400" b="0" i="1" u="none" strike="noStrike" kern="1200" cap="none" spc="0" normalizeH="0" baseline="0" noProof="0" dirty="0">
                    <a:ln>
                      <a:noFill/>
                    </a:ln>
                    <a:solidFill>
                      <a:srgbClr val="000000"/>
                    </a:solidFill>
                    <a:effectLst/>
                    <a:uLnTx/>
                    <a:uFillTx/>
                    <a:cs typeface="+mn-ea"/>
                    <a:sym typeface="+mn-lt"/>
                  </a:rPr>
                  <a:t>is the constrained track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cs typeface="+mn-ea"/>
                    <a:sym typeface="+mn-lt"/>
                  </a:rPr>
                  <a:t> parameters obtained from kinematic fitting and V is the corresponding covariance matrix.</a:t>
                </a:r>
              </a:p>
            </p:txBody>
          </p:sp>
        </mc:Choice>
        <mc:Fallback xmlns="">
          <p:sp>
            <p:nvSpPr>
              <p:cNvPr id="24" name="文本框 23">
                <a:extLst>
                  <a:ext uri="{FF2B5EF4-FFF2-40B4-BE49-F238E27FC236}">
                    <a16:creationId xmlns:a16="http://schemas.microsoft.com/office/drawing/2014/main" id="{B68371D3-F4C3-427D-9C6D-B7D2BACA9377}"/>
                  </a:ext>
                </a:extLst>
              </p:cNvPr>
              <p:cNvSpPr txBox="1">
                <a:spLocks noRot="1" noChangeAspect="1" noMove="1" noResize="1" noEditPoints="1" noAdjustHandles="1" noChangeArrowheads="1" noChangeShapeType="1" noTextEdit="1"/>
              </p:cNvSpPr>
              <p:nvPr/>
            </p:nvSpPr>
            <p:spPr>
              <a:xfrm>
                <a:off x="3714750" y="1288425"/>
                <a:ext cx="8510166" cy="523220"/>
              </a:xfrm>
              <a:prstGeom prst="rect">
                <a:avLst/>
              </a:prstGeom>
              <a:blipFill>
                <a:blip r:embed="rId15"/>
                <a:stretch>
                  <a:fillRect t="-1163" b="-11628"/>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4FCC52EC-3163-46C9-9CDD-D4E478DA7B36}"/>
              </a:ext>
            </a:extLst>
          </p:cNvPr>
          <p:cNvSpPr/>
          <p:nvPr/>
        </p:nvSpPr>
        <p:spPr>
          <a:xfrm>
            <a:off x="9387511" y="2941556"/>
            <a:ext cx="2423553" cy="3436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6" name="文本框 25">
            <a:extLst>
              <a:ext uri="{FF2B5EF4-FFF2-40B4-BE49-F238E27FC236}">
                <a16:creationId xmlns:a16="http://schemas.microsoft.com/office/drawing/2014/main" id="{AA54744A-C717-4424-8AB2-B4D3D54E4011}"/>
              </a:ext>
            </a:extLst>
          </p:cNvPr>
          <p:cNvSpPr txBox="1"/>
          <p:nvPr/>
        </p:nvSpPr>
        <p:spPr>
          <a:xfrm>
            <a:off x="9989946" y="3505200"/>
            <a:ext cx="23833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cs typeface="+mn-ea"/>
                <a:sym typeface="+mn-lt"/>
              </a:rPr>
              <a:t>cannot</a:t>
            </a:r>
            <a:r>
              <a:rPr kumimoji="0" lang="en-US" altLang="zh-CN" sz="1400" b="0" i="0" u="none" strike="noStrike" kern="1200" cap="none" spc="0" normalizeH="0" baseline="0" noProof="0" dirty="0">
                <a:ln>
                  <a:noFill/>
                </a:ln>
                <a:solidFill>
                  <a:srgbClr val="FF0000"/>
                </a:solidFill>
                <a:effectLst/>
                <a:uLnTx/>
                <a:uFillTx/>
                <a:cs typeface="+mn-ea"/>
                <a:sym typeface="+mn-lt"/>
              </a:rPr>
              <a:t> </a:t>
            </a:r>
            <a:r>
              <a:rPr kumimoji="0" lang="en-US" altLang="zh-CN" sz="1400" b="1" i="0" u="none" strike="noStrike" kern="1200" cap="none" spc="0" normalizeH="0" baseline="0" noProof="0" dirty="0">
                <a:ln>
                  <a:noFill/>
                </a:ln>
                <a:solidFill>
                  <a:srgbClr val="FF0000"/>
                </a:solidFill>
                <a:effectLst/>
                <a:uLnTx/>
                <a:uFillTx/>
                <a:cs typeface="+mn-ea"/>
                <a:sym typeface="+mn-lt"/>
              </a:rPr>
              <a:t>be</a:t>
            </a:r>
            <a:r>
              <a:rPr kumimoji="0" lang="en-US" altLang="zh-CN" sz="1400" b="0" i="0" u="none" strike="noStrike" kern="1200" cap="none" spc="0" normalizeH="0" baseline="0" noProof="0" dirty="0">
                <a:ln>
                  <a:noFill/>
                </a:ln>
                <a:solidFill>
                  <a:srgbClr val="FF0000"/>
                </a:solidFill>
                <a:effectLst/>
                <a:uLnTx/>
                <a:uFillTx/>
                <a:cs typeface="+mn-ea"/>
                <a:sym typeface="+mn-lt"/>
              </a:rPr>
              <a:t> </a:t>
            </a:r>
            <a:r>
              <a:rPr kumimoji="0" lang="en-US" altLang="zh-CN" sz="1400" b="1" i="0" u="none" strike="noStrike" kern="1200" cap="none" spc="0" normalizeH="0" baseline="0" noProof="0" dirty="0">
                <a:ln>
                  <a:noFill/>
                </a:ln>
                <a:solidFill>
                  <a:srgbClr val="FF0000"/>
                </a:solidFill>
                <a:effectLst/>
                <a:uLnTx/>
                <a:uFillTx/>
                <a:cs typeface="+mn-ea"/>
                <a:sym typeface="+mn-lt"/>
              </a:rPr>
              <a:t>neglected</a:t>
            </a:r>
            <a:endParaRPr kumimoji="0" lang="zh-CN" altLang="en-US" sz="1400" b="0" i="0" u="none" strike="noStrike" kern="1200" cap="none" spc="0" normalizeH="0" baseline="0" noProof="0" dirty="0">
              <a:ln>
                <a:noFill/>
              </a:ln>
              <a:solidFill>
                <a:srgbClr val="FF0000"/>
              </a:solidFill>
              <a:effectLst/>
              <a:uLnTx/>
              <a:uFillTx/>
              <a:cs typeface="+mn-ea"/>
              <a:sym typeface="+mn-lt"/>
            </a:endParaRPr>
          </a:p>
        </p:txBody>
      </p:sp>
      <p:cxnSp>
        <p:nvCxnSpPr>
          <p:cNvPr id="29" name="直接箭头连接符 28">
            <a:extLst>
              <a:ext uri="{FF2B5EF4-FFF2-40B4-BE49-F238E27FC236}">
                <a16:creationId xmlns:a16="http://schemas.microsoft.com/office/drawing/2014/main" id="{81D67053-2C77-4BF6-8BD3-C1F5B6C0EE0B}"/>
              </a:ext>
            </a:extLst>
          </p:cNvPr>
          <p:cNvCxnSpPr>
            <a:cxnSpLocks/>
          </p:cNvCxnSpPr>
          <p:nvPr/>
        </p:nvCxnSpPr>
        <p:spPr>
          <a:xfrm flipH="1">
            <a:off x="9899650" y="3720643"/>
            <a:ext cx="279400" cy="307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5C3C85D-A7EF-4A82-9E3E-992E5A6D80B8}"/>
              </a:ext>
            </a:extLst>
          </p:cNvPr>
          <p:cNvSpPr txBox="1"/>
          <p:nvPr/>
        </p:nvSpPr>
        <p:spPr>
          <a:xfrm>
            <a:off x="5273904" y="3318342"/>
            <a:ext cx="12406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cs typeface="+mn-ea"/>
                <a:sym typeface="+mn-lt"/>
              </a:rPr>
              <a:t>almost</a:t>
            </a:r>
            <a:r>
              <a:rPr kumimoji="0" lang="en-US" altLang="zh-CN" sz="1400" b="0" i="0" u="none" strike="noStrike" kern="1200" cap="none" spc="0" normalizeH="0" baseline="0" noProof="0" dirty="0">
                <a:ln>
                  <a:noFill/>
                </a:ln>
                <a:solidFill>
                  <a:srgbClr val="FF0000"/>
                </a:solidFill>
                <a:effectLst/>
                <a:uLnTx/>
                <a:uFillTx/>
                <a:cs typeface="+mn-ea"/>
                <a:sym typeface="+mn-lt"/>
              </a:rPr>
              <a:t> </a:t>
            </a:r>
            <a:r>
              <a:rPr kumimoji="0" lang="en-US" altLang="zh-CN" sz="1400" b="1" i="0" u="none" strike="noStrike" kern="1200" cap="none" spc="0" normalizeH="0" baseline="0" noProof="0" dirty="0">
                <a:ln>
                  <a:noFill/>
                </a:ln>
                <a:solidFill>
                  <a:srgbClr val="FF0000"/>
                </a:solidFill>
                <a:effectLst/>
                <a:uLnTx/>
                <a:uFillTx/>
                <a:cs typeface="+mn-ea"/>
                <a:sym typeface="+mn-lt"/>
              </a:rPr>
              <a:t>zero</a:t>
            </a:r>
            <a:r>
              <a:rPr kumimoji="0" lang="en-US" altLang="zh-CN" sz="1400" b="0" i="0" u="none" strike="noStrike" kern="1200" cap="none" spc="0" normalizeH="0" baseline="0" noProof="0" dirty="0">
                <a:ln>
                  <a:noFill/>
                </a:ln>
                <a:solidFill>
                  <a:srgbClr val="FF0000"/>
                </a:solidFill>
                <a:effectLst/>
                <a:uLnTx/>
                <a:uFillTx/>
                <a:cs typeface="+mn-ea"/>
                <a:sym typeface="+mn-lt"/>
              </a:rPr>
              <a:t> </a:t>
            </a:r>
            <a:endParaRPr kumimoji="0" lang="zh-CN" altLang="en-US" sz="1400" b="0" i="0" u="none" strike="noStrike" kern="1200" cap="none" spc="0" normalizeH="0" baseline="0" noProof="0" dirty="0">
              <a:ln>
                <a:noFill/>
              </a:ln>
              <a:solidFill>
                <a:srgbClr val="FF0000"/>
              </a:solidFill>
              <a:effectLst/>
              <a:uLnTx/>
              <a:uFillTx/>
              <a:cs typeface="+mn-ea"/>
              <a:sym typeface="+mn-lt"/>
            </a:endParaRPr>
          </a:p>
        </p:txBody>
      </p:sp>
      <p:cxnSp>
        <p:nvCxnSpPr>
          <p:cNvPr id="32" name="直接箭头连接符 31">
            <a:extLst>
              <a:ext uri="{FF2B5EF4-FFF2-40B4-BE49-F238E27FC236}">
                <a16:creationId xmlns:a16="http://schemas.microsoft.com/office/drawing/2014/main" id="{624266F8-81C4-47FD-97BB-4FB2CC41B506}"/>
              </a:ext>
            </a:extLst>
          </p:cNvPr>
          <p:cNvCxnSpPr>
            <a:cxnSpLocks/>
          </p:cNvCxnSpPr>
          <p:nvPr/>
        </p:nvCxnSpPr>
        <p:spPr>
          <a:xfrm flipH="1">
            <a:off x="5116932" y="3429000"/>
            <a:ext cx="279400" cy="307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70DC6D76-D380-4958-9502-FCFD66C4A0D5}"/>
                  </a:ext>
                </a:extLst>
              </p:cNvPr>
              <p:cNvSpPr txBox="1"/>
              <p:nvPr/>
            </p:nvSpPr>
            <p:spPr>
              <a:xfrm>
                <a:off x="4613274" y="6400302"/>
                <a:ext cx="405447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cs typeface="+mn-ea"/>
                    <a:sym typeface="+mn-lt"/>
                  </a:rPr>
                  <a:t>Take </a:t>
                </a:r>
                <a14:m>
                  <m:oMath xmlns:m="http://schemas.openxmlformats.org/officeDocument/2006/math">
                    <m:sSup>
                      <m:sSupPr>
                        <m:ctrlP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𝐾</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600" b="0" i="0" u="none" strike="noStrike" kern="1200" cap="none" spc="0" normalizeH="0" baseline="0" noProof="0" dirty="0">
                    <a:ln>
                      <a:noFill/>
                    </a:ln>
                    <a:solidFill>
                      <a:srgbClr val="000000"/>
                    </a:solidFill>
                    <a:effectLst/>
                    <a:uLnTx/>
                    <a:uFillTx/>
                    <a:cs typeface="+mn-ea"/>
                    <a:sym typeface="+mn-lt"/>
                  </a:rPr>
                  <a:t> </a:t>
                </a:r>
                <a14:m>
                  <m:oMath xmlns:m="http://schemas.openxmlformats.org/officeDocument/2006/math">
                    <m:sSup>
                      <m:sSupPr>
                        <m:ctrlP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𝐾</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600" b="0" i="0" u="none" strike="noStrike" kern="1200" cap="none" spc="0" normalizeH="0" baseline="0" noProof="0" dirty="0">
                    <a:ln>
                      <a:noFill/>
                    </a:ln>
                    <a:solidFill>
                      <a:srgbClr val="000000"/>
                    </a:solidFill>
                    <a:effectLst/>
                    <a:uLnTx/>
                    <a:uFillTx/>
                    <a:cs typeface="+mn-ea"/>
                    <a:sym typeface="+mn-lt"/>
                  </a:rPr>
                  <a:t>channel for example</a:t>
                </a:r>
                <a:endParaRPr kumimoji="0" lang="zh-CN" altLang="en-US" sz="16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3" name="文本框 32">
                <a:extLst>
                  <a:ext uri="{FF2B5EF4-FFF2-40B4-BE49-F238E27FC236}">
                    <a16:creationId xmlns:a16="http://schemas.microsoft.com/office/drawing/2014/main" id="{70DC6D76-D380-4958-9502-FCFD66C4A0D5}"/>
                  </a:ext>
                </a:extLst>
              </p:cNvPr>
              <p:cNvSpPr txBox="1">
                <a:spLocks noRot="1" noChangeAspect="1" noMove="1" noResize="1" noEditPoints="1" noAdjustHandles="1" noChangeArrowheads="1" noChangeShapeType="1" noTextEdit="1"/>
              </p:cNvSpPr>
              <p:nvPr/>
            </p:nvSpPr>
            <p:spPr>
              <a:xfrm>
                <a:off x="4613274" y="6400302"/>
                <a:ext cx="4054475" cy="338554"/>
              </a:xfrm>
              <a:prstGeom prst="rect">
                <a:avLst/>
              </a:prstGeom>
              <a:blipFill>
                <a:blip r:embed="rId16"/>
                <a:stretch>
                  <a:fillRect l="-902" t="-5455" b="-2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252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12" name="图片 11">
            <a:extLst>
              <a:ext uri="{FF2B5EF4-FFF2-40B4-BE49-F238E27FC236}">
                <a16:creationId xmlns:a16="http://schemas.microsoft.com/office/drawing/2014/main" id="{24F54CA3-2CB9-4156-993A-0BB1B1CC58AE}"/>
              </a:ext>
            </a:extLst>
          </p:cNvPr>
          <p:cNvPicPr>
            <a:picLocks noChangeAspect="1"/>
          </p:cNvPicPr>
          <p:nvPr/>
        </p:nvPicPr>
        <p:blipFill>
          <a:blip r:embed="rId3"/>
          <a:stretch>
            <a:fillRect/>
          </a:stretch>
        </p:blipFill>
        <p:spPr>
          <a:xfrm>
            <a:off x="2832051" y="1733938"/>
            <a:ext cx="2636563" cy="1858757"/>
          </a:xfrm>
          <a:prstGeom prst="rect">
            <a:avLst/>
          </a:prstGeom>
        </p:spPr>
      </p:pic>
      <p:pic>
        <p:nvPicPr>
          <p:cNvPr id="13" name="图片 12">
            <a:extLst>
              <a:ext uri="{FF2B5EF4-FFF2-40B4-BE49-F238E27FC236}">
                <a16:creationId xmlns:a16="http://schemas.microsoft.com/office/drawing/2014/main" id="{BE87F856-D1D7-4635-9285-BBB0363CC9A4}"/>
              </a:ext>
            </a:extLst>
          </p:cNvPr>
          <p:cNvPicPr>
            <a:picLocks noChangeAspect="1"/>
          </p:cNvPicPr>
          <p:nvPr/>
        </p:nvPicPr>
        <p:blipFill>
          <a:blip r:embed="rId4"/>
          <a:stretch>
            <a:fillRect/>
          </a:stretch>
        </p:blipFill>
        <p:spPr>
          <a:xfrm>
            <a:off x="3325545" y="3623737"/>
            <a:ext cx="1828509" cy="408644"/>
          </a:xfrm>
          <a:prstGeom prst="rect">
            <a:avLst/>
          </a:prstGeom>
        </p:spPr>
      </p:pic>
      <p:pic>
        <p:nvPicPr>
          <p:cNvPr id="14" name="图片 13">
            <a:extLst>
              <a:ext uri="{FF2B5EF4-FFF2-40B4-BE49-F238E27FC236}">
                <a16:creationId xmlns:a16="http://schemas.microsoft.com/office/drawing/2014/main" id="{97B56C93-DAA0-489E-992B-AA09DE81C536}"/>
              </a:ext>
            </a:extLst>
          </p:cNvPr>
          <p:cNvPicPr>
            <a:picLocks noChangeAspect="1"/>
          </p:cNvPicPr>
          <p:nvPr/>
        </p:nvPicPr>
        <p:blipFill>
          <a:blip r:embed="rId5"/>
          <a:stretch>
            <a:fillRect/>
          </a:stretch>
        </p:blipFill>
        <p:spPr>
          <a:xfrm>
            <a:off x="371038" y="1718996"/>
            <a:ext cx="2595603" cy="1819275"/>
          </a:xfrm>
          <a:prstGeom prst="rect">
            <a:avLst/>
          </a:prstGeom>
        </p:spPr>
      </p:pic>
      <p:pic>
        <p:nvPicPr>
          <p:cNvPr id="15" name="图片 14">
            <a:extLst>
              <a:ext uri="{FF2B5EF4-FFF2-40B4-BE49-F238E27FC236}">
                <a16:creationId xmlns:a16="http://schemas.microsoft.com/office/drawing/2014/main" id="{C495B065-1768-41B5-8B09-17EC24F053B9}"/>
              </a:ext>
            </a:extLst>
          </p:cNvPr>
          <p:cNvPicPr>
            <a:picLocks noChangeAspect="1"/>
          </p:cNvPicPr>
          <p:nvPr/>
        </p:nvPicPr>
        <p:blipFill>
          <a:blip r:embed="rId6"/>
          <a:stretch>
            <a:fillRect/>
          </a:stretch>
        </p:blipFill>
        <p:spPr>
          <a:xfrm>
            <a:off x="809324" y="3647119"/>
            <a:ext cx="1911625" cy="387866"/>
          </a:xfrm>
          <a:prstGeom prst="rect">
            <a:avLst/>
          </a:prstGeom>
        </p:spPr>
      </p:pic>
      <p:pic>
        <p:nvPicPr>
          <p:cNvPr id="16" name="图片 15">
            <a:extLst>
              <a:ext uri="{FF2B5EF4-FFF2-40B4-BE49-F238E27FC236}">
                <a16:creationId xmlns:a16="http://schemas.microsoft.com/office/drawing/2014/main" id="{BAEAAE25-DA47-4F82-ACBB-E52D76F02BC2}"/>
              </a:ext>
            </a:extLst>
          </p:cNvPr>
          <p:cNvPicPr>
            <a:picLocks noChangeAspect="1"/>
          </p:cNvPicPr>
          <p:nvPr/>
        </p:nvPicPr>
        <p:blipFill>
          <a:blip r:embed="rId7"/>
          <a:stretch>
            <a:fillRect/>
          </a:stretch>
        </p:blipFill>
        <p:spPr>
          <a:xfrm>
            <a:off x="8657752" y="1840113"/>
            <a:ext cx="2724924" cy="1819276"/>
          </a:xfrm>
          <a:prstGeom prst="rect">
            <a:avLst/>
          </a:prstGeom>
        </p:spPr>
      </p:pic>
      <p:pic>
        <p:nvPicPr>
          <p:cNvPr id="17" name="图片 16">
            <a:extLst>
              <a:ext uri="{FF2B5EF4-FFF2-40B4-BE49-F238E27FC236}">
                <a16:creationId xmlns:a16="http://schemas.microsoft.com/office/drawing/2014/main" id="{6645307F-44C4-4259-ABDD-63D18BDAF068}"/>
              </a:ext>
            </a:extLst>
          </p:cNvPr>
          <p:cNvPicPr>
            <a:picLocks noChangeAspect="1"/>
          </p:cNvPicPr>
          <p:nvPr/>
        </p:nvPicPr>
        <p:blipFill>
          <a:blip r:embed="rId8"/>
          <a:stretch>
            <a:fillRect/>
          </a:stretch>
        </p:blipFill>
        <p:spPr>
          <a:xfrm>
            <a:off x="6552252" y="3754765"/>
            <a:ext cx="1630021" cy="347982"/>
          </a:xfrm>
          <a:prstGeom prst="rect">
            <a:avLst/>
          </a:prstGeom>
        </p:spPr>
      </p:pic>
      <p:pic>
        <p:nvPicPr>
          <p:cNvPr id="18" name="图片 17">
            <a:extLst>
              <a:ext uri="{FF2B5EF4-FFF2-40B4-BE49-F238E27FC236}">
                <a16:creationId xmlns:a16="http://schemas.microsoft.com/office/drawing/2014/main" id="{3E58D08C-7677-4CE8-9666-DE443C10EA57}"/>
              </a:ext>
            </a:extLst>
          </p:cNvPr>
          <p:cNvPicPr>
            <a:picLocks noChangeAspect="1"/>
          </p:cNvPicPr>
          <p:nvPr/>
        </p:nvPicPr>
        <p:blipFill>
          <a:blip r:embed="rId9"/>
          <a:stretch>
            <a:fillRect/>
          </a:stretch>
        </p:blipFill>
        <p:spPr>
          <a:xfrm>
            <a:off x="5861778" y="1826667"/>
            <a:ext cx="2724924" cy="1868286"/>
          </a:xfrm>
          <a:prstGeom prst="rect">
            <a:avLst/>
          </a:prstGeom>
        </p:spPr>
      </p:pic>
      <p:pic>
        <p:nvPicPr>
          <p:cNvPr id="19" name="图片 18">
            <a:extLst>
              <a:ext uri="{FF2B5EF4-FFF2-40B4-BE49-F238E27FC236}">
                <a16:creationId xmlns:a16="http://schemas.microsoft.com/office/drawing/2014/main" id="{1F47AA88-7F5F-4655-A2FD-FD637AEED7AB}"/>
              </a:ext>
            </a:extLst>
          </p:cNvPr>
          <p:cNvPicPr>
            <a:picLocks noChangeAspect="1"/>
          </p:cNvPicPr>
          <p:nvPr/>
        </p:nvPicPr>
        <p:blipFill>
          <a:blip r:embed="rId10"/>
          <a:stretch>
            <a:fillRect/>
          </a:stretch>
        </p:blipFill>
        <p:spPr>
          <a:xfrm>
            <a:off x="9238779" y="3830663"/>
            <a:ext cx="1562870" cy="311353"/>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9F5630E-01AD-4917-B2D7-10C9FD56E5A4}"/>
                  </a:ext>
                </a:extLst>
              </p:cNvPr>
              <p:cNvSpPr txBox="1"/>
              <p:nvPr/>
            </p:nvSpPr>
            <p:spPr>
              <a:xfrm>
                <a:off x="472430" y="4405373"/>
                <a:ext cx="11014720" cy="21705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Due to the previous excessive correction for tan</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𝜆</m:t>
                    </m:r>
                  </m:oMath>
                </a14:m>
                <a:r>
                  <a:rPr kumimoji="0" lang="en-US" altLang="zh-CN" sz="1800" b="0" i="0" u="none" strike="noStrike" kern="1200" cap="none" spc="0" normalizeH="0" baseline="0" noProof="0" dirty="0">
                    <a:ln>
                      <a:noFill/>
                    </a:ln>
                    <a:solidFill>
                      <a:srgbClr val="000000"/>
                    </a:solidFill>
                    <a:effectLst/>
                    <a:uLnTx/>
                    <a:uFillTx/>
                    <a:cs typeface="+mn-ea"/>
                    <a:sym typeface="+mn-lt"/>
                  </a:rPr>
                  <a:t>, we adjust the mean value of tan</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𝜆</m:t>
                    </m:r>
                  </m:oMath>
                </a14:m>
                <a:r>
                  <a:rPr kumimoji="0" lang="en-US" altLang="zh-CN" sz="1800" b="0" i="0" u="none" strike="noStrike" kern="1200" cap="none" spc="0" normalizeH="0" baseline="0" noProof="0" dirty="0">
                    <a:ln>
                      <a:noFill/>
                    </a:ln>
                    <a:solidFill>
                      <a:srgbClr val="000000"/>
                    </a:solidFill>
                    <a:effectLst/>
                    <a:uLnTx/>
                    <a:uFillTx/>
                    <a:cs typeface="+mn-ea"/>
                    <a:sym typeface="+mn-lt"/>
                  </a:rPr>
                  <a:t> in proportion.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Take </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𝜒</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0</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𝐾</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800" b="0" i="0" u="none" strike="noStrike" kern="1200" cap="none" spc="0" normalizeH="0" baseline="0" noProof="0" dirty="0">
                    <a:ln>
                      <a:noFill/>
                    </a:ln>
                    <a:solidFill>
                      <a:srgbClr val="000000"/>
                    </a:solidFill>
                    <a:effectLst/>
                    <a:uLnTx/>
                    <a:uFillTx/>
                    <a:cs typeface="+mn-ea"/>
                    <a:sym typeface="+mn-lt"/>
                  </a:rPr>
                  <a:t> tan</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𝜆</m:t>
                    </m:r>
                  </m:oMath>
                </a14:m>
                <a:r>
                  <a:rPr kumimoji="0" lang="en-US" altLang="zh-CN" sz="1800" b="0" i="0" u="none" strike="noStrike" kern="1200" cap="none" spc="0" normalizeH="0" baseline="0" noProof="0" dirty="0">
                    <a:ln>
                      <a:noFill/>
                    </a:ln>
                    <a:solidFill>
                      <a:srgbClr val="000000"/>
                    </a:solidFill>
                    <a:effectLst/>
                    <a:uLnTx/>
                    <a:uFillTx/>
                    <a:cs typeface="+mn-ea"/>
                    <a:sym typeface="+mn-lt"/>
                  </a:rPr>
                  <a:t> for example, we fit the corrected MC again and found that it overcorrected to 1.3.</a:t>
                </a:r>
                <a:r>
                  <a:rPr kumimoji="0" lang="zh-CN" altLang="en-US" sz="1800" b="0"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To get it to 0.9, we need to scale the correction parameter to 0.68: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                                                                                  </a:t>
                </a:r>
                <a14:m>
                  <m:oMath xmlns:m="http://schemas.openxmlformats.org/officeDocument/2006/math">
                    <m:f>
                      <m:fPr>
                        <m:ctrlP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fPr>
                      <m:num>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0.94362</m:t>
                        </m:r>
                      </m:num>
                      <m:den>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1.30278</m:t>
                        </m:r>
                      </m:den>
                    </m:f>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m:t>
                    </m:r>
                    <m:f>
                      <m:fPr>
                        <m:ctrlP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fPr>
                      <m:num>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𝑥</m:t>
                        </m:r>
                      </m:num>
                      <m:den>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0.94362</m:t>
                        </m:r>
                      </m:den>
                    </m:f>
                  </m:oMath>
                </a14:m>
                <a:r>
                  <a:rPr kumimoji="0" lang="en-US" altLang="zh-CN" sz="1800" b="0" i="0" u="none" strike="noStrike" kern="1200" cap="none" spc="0" normalizeH="0" baseline="0" noProof="0" dirty="0">
                    <a:ln>
                      <a:noFill/>
                    </a:ln>
                    <a:solidFill>
                      <a:srgbClr val="000000"/>
                    </a:solidFill>
                    <a:effectLst/>
                    <a:uLnTx/>
                    <a:uFillTx/>
                    <a:cs typeface="+mn-ea"/>
                    <a:sym typeface="+mn-lt"/>
                  </a:rPr>
                  <a:t>         </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𝑥</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=0.683738 </m:t>
                    </m:r>
                  </m:oMath>
                </a14:m>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The same method for other tracks.</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0" name="文本框 19">
                <a:extLst>
                  <a:ext uri="{FF2B5EF4-FFF2-40B4-BE49-F238E27FC236}">
                    <a16:creationId xmlns:a16="http://schemas.microsoft.com/office/drawing/2014/main" id="{F9F5630E-01AD-4917-B2D7-10C9FD56E5A4}"/>
                  </a:ext>
                </a:extLst>
              </p:cNvPr>
              <p:cNvSpPr txBox="1">
                <a:spLocks noRot="1" noChangeAspect="1" noMove="1" noResize="1" noEditPoints="1" noAdjustHandles="1" noChangeArrowheads="1" noChangeShapeType="1" noTextEdit="1"/>
              </p:cNvSpPr>
              <p:nvPr/>
            </p:nvSpPr>
            <p:spPr>
              <a:xfrm>
                <a:off x="472430" y="4405373"/>
                <a:ext cx="11014720" cy="2170531"/>
              </a:xfrm>
              <a:prstGeom prst="rect">
                <a:avLst/>
              </a:prstGeom>
              <a:blipFill>
                <a:blip r:embed="rId11"/>
                <a:stretch>
                  <a:fillRect l="-443" t="-1685" b="-2809"/>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29C912E7-76FE-4DD8-85A3-EA1FDFC8E3A2}"/>
              </a:ext>
            </a:extLst>
          </p:cNvPr>
          <p:cNvSpPr/>
          <p:nvPr/>
        </p:nvSpPr>
        <p:spPr>
          <a:xfrm>
            <a:off x="371038" y="1530350"/>
            <a:ext cx="2561343" cy="26864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cxnSp>
        <p:nvCxnSpPr>
          <p:cNvPr id="10" name="直接箭头连接符 9">
            <a:extLst>
              <a:ext uri="{FF2B5EF4-FFF2-40B4-BE49-F238E27FC236}">
                <a16:creationId xmlns:a16="http://schemas.microsoft.com/office/drawing/2014/main" id="{01350970-0B4A-4A5D-B0AA-6DD68C6F171D}"/>
              </a:ext>
            </a:extLst>
          </p:cNvPr>
          <p:cNvCxnSpPr/>
          <p:nvPr/>
        </p:nvCxnSpPr>
        <p:spPr>
          <a:xfrm>
            <a:off x="809324" y="4237501"/>
            <a:ext cx="493036" cy="7919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126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E7312B79-B85A-4148-8D69-2A4DB1E61F4D}"/>
                  </a:ext>
                </a:extLst>
              </p:cNvPr>
              <p:cNvGraphicFramePr>
                <a:graphicFrameLocks noGrp="1"/>
              </p:cNvGraphicFramePr>
              <p:nvPr>
                <p:extLst>
                  <p:ext uri="{D42A27DB-BD31-4B8C-83A1-F6EECF244321}">
                    <p14:modId xmlns:p14="http://schemas.microsoft.com/office/powerpoint/2010/main" val="1114338813"/>
                  </p:ext>
                </p:extLst>
              </p:nvPr>
            </p:nvGraphicFramePr>
            <p:xfrm>
              <a:off x="-2072" y="687975"/>
              <a:ext cx="12092472" cy="2224206"/>
            </p:xfrm>
            <a:graphic>
              <a:graphicData uri="http://schemas.openxmlformats.org/drawingml/2006/table">
                <a:tbl>
                  <a:tblPr firstRow="1" bandRow="1"/>
                  <a:tblGrid>
                    <a:gridCol w="1727496">
                      <a:extLst>
                        <a:ext uri="{9D8B030D-6E8A-4147-A177-3AD203B41FA5}">
                          <a16:colId xmlns:a16="http://schemas.microsoft.com/office/drawing/2014/main" val="844063686"/>
                        </a:ext>
                      </a:extLst>
                    </a:gridCol>
                    <a:gridCol w="1727496">
                      <a:extLst>
                        <a:ext uri="{9D8B030D-6E8A-4147-A177-3AD203B41FA5}">
                          <a16:colId xmlns:a16="http://schemas.microsoft.com/office/drawing/2014/main" val="2461854697"/>
                        </a:ext>
                      </a:extLst>
                    </a:gridCol>
                    <a:gridCol w="1727496">
                      <a:extLst>
                        <a:ext uri="{9D8B030D-6E8A-4147-A177-3AD203B41FA5}">
                          <a16:colId xmlns:a16="http://schemas.microsoft.com/office/drawing/2014/main" val="1228638980"/>
                        </a:ext>
                      </a:extLst>
                    </a:gridCol>
                    <a:gridCol w="1727496">
                      <a:extLst>
                        <a:ext uri="{9D8B030D-6E8A-4147-A177-3AD203B41FA5}">
                          <a16:colId xmlns:a16="http://schemas.microsoft.com/office/drawing/2014/main" val="1168615174"/>
                        </a:ext>
                      </a:extLst>
                    </a:gridCol>
                    <a:gridCol w="1727496">
                      <a:extLst>
                        <a:ext uri="{9D8B030D-6E8A-4147-A177-3AD203B41FA5}">
                          <a16:colId xmlns:a16="http://schemas.microsoft.com/office/drawing/2014/main" val="2196830172"/>
                        </a:ext>
                      </a:extLst>
                    </a:gridCol>
                    <a:gridCol w="1727496">
                      <a:extLst>
                        <a:ext uri="{9D8B030D-6E8A-4147-A177-3AD203B41FA5}">
                          <a16:colId xmlns:a16="http://schemas.microsoft.com/office/drawing/2014/main" val="2002634262"/>
                        </a:ext>
                      </a:extLst>
                    </a:gridCol>
                    <a:gridCol w="1727496">
                      <a:extLst>
                        <a:ext uri="{9D8B030D-6E8A-4147-A177-3AD203B41FA5}">
                          <a16:colId xmlns:a16="http://schemas.microsoft.com/office/drawing/2014/main" val="4079331954"/>
                        </a:ext>
                      </a:extLst>
                    </a:gridCol>
                  </a:tblGrid>
                  <a:tr h="37070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mn-ea"/>
                                    <a:cs typeface="+mn-ea"/>
                                    <a:sym typeface="+mn-lt"/>
                                  </a:rPr>
                                  <m:t>𝝋</m:t>
                                </m:r>
                              </m:oMath>
                            </m:oMathPara>
                          </a14:m>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hMerge="1">
                      <a:txBody>
                        <a:bodyPr/>
                        <a:lstStyle/>
                        <a:p>
                          <a:endParaRPr lang="zh-CN" altLang="en-US" dirty="0"/>
                        </a:p>
                      </a:txBody>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mn-ea"/>
                                    <a:cs typeface="+mn-ea"/>
                                    <a:sym typeface="+mn-lt"/>
                                  </a:rPr>
                                  <m:t>𝑘</m:t>
                                </m:r>
                              </m:oMath>
                            </m:oMathPara>
                          </a14:m>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hMerge="1">
                      <a:txBody>
                        <a:bodyPr/>
                        <a:lstStyle/>
                        <a:p>
                          <a:endParaRPr lang="zh-CN" altLang="en-US" dirty="0"/>
                        </a:p>
                      </a:txBody>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ea typeface="+mn-ea"/>
                                        <a:cs typeface="+mn-ea"/>
                                        <a:sym typeface="+mn-lt"/>
                                      </a:rPr>
                                    </m:ctrlPr>
                                  </m:funcPr>
                                  <m:fName>
                                    <m:r>
                                      <m:rPr>
                                        <m:sty m:val="p"/>
                                      </m:rPr>
                                      <a:rPr lang="en-US" altLang="zh-CN" i="1" smtClean="0">
                                        <a:latin typeface="Cambria Math" panose="02040503050406030204" pitchFamily="18" charset="0"/>
                                        <a:ea typeface="+mn-ea"/>
                                        <a:cs typeface="+mn-ea"/>
                                        <a:sym typeface="+mn-lt"/>
                                      </a:rPr>
                                      <m:t>tan</m:t>
                                    </m:r>
                                  </m:fName>
                                  <m:e>
                                    <m:r>
                                      <a:rPr lang="en-US" altLang="zh-CN" i="1" smtClean="0">
                                        <a:latin typeface="Cambria Math" panose="02040503050406030204" pitchFamily="18" charset="0"/>
                                        <a:ea typeface="+mn-ea"/>
                                        <a:cs typeface="+mn-ea"/>
                                        <a:sym typeface="+mn-lt"/>
                                      </a:rPr>
                                      <m:t>𝜆</m:t>
                                    </m:r>
                                  </m:e>
                                </m:func>
                              </m:oMath>
                            </m:oMathPara>
                          </a14:m>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hMerge="1">
                      <a:txBody>
                        <a:bodyPr/>
                        <a:lstStyle/>
                        <a:p>
                          <a:endParaRPr lang="zh-CN" altLang="en-US"/>
                        </a:p>
                      </a:txBody>
                      <a:tcPr/>
                    </a:tc>
                    <a:extLst>
                      <a:ext uri="{0D108BD9-81ED-4DB2-BD59-A6C34878D82A}">
                        <a16:rowId xmlns:a16="http://schemas.microsoft.com/office/drawing/2014/main" val="4273737338"/>
                      </a:ext>
                    </a:extLst>
                  </a:tr>
                  <a:tr h="37070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451830244"/>
                      </a:ext>
                    </a:extLst>
                  </a:tr>
                  <a:tr h="37070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i="1" smtClean="0">
                                      <a:solidFill>
                                        <a:schemeClr val="tx1"/>
                                      </a:solidFill>
                                      <a:latin typeface="Cambria Math" panose="02040503050406030204" pitchFamily="18" charset="0"/>
                                      <a:ea typeface="+mn-ea"/>
                                      <a:cs typeface="+mn-ea"/>
                                      <a:sym typeface="+mn-lt"/>
                                    </a:rPr>
                                    <m:t>0</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0.0270848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1.10642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-0.0377213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1.12551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0.73467</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1.09474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25947351"/>
                      </a:ext>
                    </a:extLst>
                  </a:tr>
                  <a:tr h="37070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i="1" smtClean="0">
                                      <a:solidFill>
                                        <a:schemeClr val="tx1"/>
                                      </a:solidFill>
                                      <a:latin typeface="Cambria Math" panose="02040503050406030204" pitchFamily="18" charset="0"/>
                                      <a:ea typeface="+mn-ea"/>
                                      <a:cs typeface="+mn-ea"/>
                                      <a:sym typeface="+mn-lt"/>
                                    </a:rPr>
                                    <m:t>0</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0.0593689</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1.10084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-0.0993279</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1.10627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0.72445</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1.09914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744222495"/>
                      </a:ext>
                    </a:extLst>
                  </a:tr>
                  <a:tr h="37070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b="0" i="1" smtClean="0">
                                      <a:solidFill>
                                        <a:schemeClr val="tx1"/>
                                      </a:solidFill>
                                      <a:latin typeface="Cambria Math" panose="02040503050406030204" pitchFamily="18" charset="0"/>
                                      <a:ea typeface="+mn-ea"/>
                                      <a:cs typeface="+mn-ea"/>
                                      <a:sym typeface="+mn-lt"/>
                                    </a:rPr>
                                    <m:t>2</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0.0438774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1.06325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-0.0457023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1.14452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0.818218</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1.09053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434120637"/>
                      </a:ext>
                    </a:extLst>
                  </a:tr>
                  <a:tr h="37070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b="0" i="1" smtClean="0">
                                      <a:solidFill>
                                        <a:schemeClr val="tx1"/>
                                      </a:solidFill>
                                      <a:latin typeface="Cambria Math" panose="02040503050406030204" pitchFamily="18" charset="0"/>
                                      <a:ea typeface="+mn-ea"/>
                                      <a:cs typeface="+mn-ea"/>
                                      <a:sym typeface="+mn-lt"/>
                                    </a:rPr>
                                    <m:t>2</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0.0559317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1.05035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-0.121617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1.10578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0.75664</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1.10531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863407557"/>
                      </a:ext>
                    </a:extLst>
                  </a:tr>
                </a:tbl>
              </a:graphicData>
            </a:graphic>
          </p:graphicFrame>
        </mc:Choice>
        <mc:Fallback xmlns="">
          <p:graphicFrame>
            <p:nvGraphicFramePr>
              <p:cNvPr id="10" name="表格 9">
                <a:extLst>
                  <a:ext uri="{FF2B5EF4-FFF2-40B4-BE49-F238E27FC236}">
                    <a16:creationId xmlns:a16="http://schemas.microsoft.com/office/drawing/2014/main" id="{E7312B79-B85A-4148-8D69-2A4DB1E61F4D}"/>
                  </a:ext>
                </a:extLst>
              </p:cNvPr>
              <p:cNvGraphicFramePr>
                <a:graphicFrameLocks noGrp="1"/>
              </p:cNvGraphicFramePr>
              <p:nvPr>
                <p:extLst>
                  <p:ext uri="{D42A27DB-BD31-4B8C-83A1-F6EECF244321}">
                    <p14:modId xmlns:p14="http://schemas.microsoft.com/office/powerpoint/2010/main" val="1114338813"/>
                  </p:ext>
                </p:extLst>
              </p:nvPr>
            </p:nvGraphicFramePr>
            <p:xfrm>
              <a:off x="-2072" y="687975"/>
              <a:ext cx="12092472" cy="2224206"/>
            </p:xfrm>
            <a:graphic>
              <a:graphicData uri="http://schemas.openxmlformats.org/drawingml/2006/table">
                <a:tbl>
                  <a:tblPr firstRow="1" bandRow="1"/>
                  <a:tblGrid>
                    <a:gridCol w="1727496">
                      <a:extLst>
                        <a:ext uri="{9D8B030D-6E8A-4147-A177-3AD203B41FA5}">
                          <a16:colId xmlns:a16="http://schemas.microsoft.com/office/drawing/2014/main" val="844063686"/>
                        </a:ext>
                      </a:extLst>
                    </a:gridCol>
                    <a:gridCol w="1727496">
                      <a:extLst>
                        <a:ext uri="{9D8B030D-6E8A-4147-A177-3AD203B41FA5}">
                          <a16:colId xmlns:a16="http://schemas.microsoft.com/office/drawing/2014/main" val="2461854697"/>
                        </a:ext>
                      </a:extLst>
                    </a:gridCol>
                    <a:gridCol w="1727496">
                      <a:extLst>
                        <a:ext uri="{9D8B030D-6E8A-4147-A177-3AD203B41FA5}">
                          <a16:colId xmlns:a16="http://schemas.microsoft.com/office/drawing/2014/main" val="1228638980"/>
                        </a:ext>
                      </a:extLst>
                    </a:gridCol>
                    <a:gridCol w="1727496">
                      <a:extLst>
                        <a:ext uri="{9D8B030D-6E8A-4147-A177-3AD203B41FA5}">
                          <a16:colId xmlns:a16="http://schemas.microsoft.com/office/drawing/2014/main" val="1168615174"/>
                        </a:ext>
                      </a:extLst>
                    </a:gridCol>
                    <a:gridCol w="1727496">
                      <a:extLst>
                        <a:ext uri="{9D8B030D-6E8A-4147-A177-3AD203B41FA5}">
                          <a16:colId xmlns:a16="http://schemas.microsoft.com/office/drawing/2014/main" val="2196830172"/>
                        </a:ext>
                      </a:extLst>
                    </a:gridCol>
                    <a:gridCol w="1727496">
                      <a:extLst>
                        <a:ext uri="{9D8B030D-6E8A-4147-A177-3AD203B41FA5}">
                          <a16:colId xmlns:a16="http://schemas.microsoft.com/office/drawing/2014/main" val="2002634262"/>
                        </a:ext>
                      </a:extLst>
                    </a:gridCol>
                    <a:gridCol w="1727496">
                      <a:extLst>
                        <a:ext uri="{9D8B030D-6E8A-4147-A177-3AD203B41FA5}">
                          <a16:colId xmlns:a16="http://schemas.microsoft.com/office/drawing/2014/main" val="4079331954"/>
                        </a:ext>
                      </a:extLst>
                    </a:gridCol>
                  </a:tblGrid>
                  <a:tr h="37070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gridSpan="2">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3"/>
                          <a:stretch>
                            <a:fillRect l="-50265" t="-1639" r="-200705" b="-524590"/>
                          </a:stretch>
                        </a:blipFill>
                      </a:tcPr>
                    </a:tc>
                    <a:tc hMerge="1">
                      <a:txBody>
                        <a:bodyPr/>
                        <a:lstStyle/>
                        <a:p>
                          <a:endParaRPr lang="zh-CN" altLang="en-US" dirty="0"/>
                        </a:p>
                      </a:txBody>
                      <a:tcPr/>
                    </a:tc>
                    <a:tc gridSpan="2">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3"/>
                          <a:stretch>
                            <a:fillRect l="-150265" t="-1639" r="-100705" b="-524590"/>
                          </a:stretch>
                        </a:blipFill>
                      </a:tcPr>
                    </a:tc>
                    <a:tc hMerge="1">
                      <a:txBody>
                        <a:bodyPr/>
                        <a:lstStyle/>
                        <a:p>
                          <a:endParaRPr lang="zh-CN" altLang="en-US" dirty="0"/>
                        </a:p>
                      </a:txBody>
                      <a:tcPr/>
                    </a:tc>
                    <a:tc gridSpan="2">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3"/>
                          <a:stretch>
                            <a:fillRect l="-250265" t="-1639" r="-705" b="-524590"/>
                          </a:stretch>
                        </a:blipFill>
                      </a:tcPr>
                    </a:tc>
                    <a:tc hMerge="1">
                      <a:txBody>
                        <a:bodyPr/>
                        <a:lstStyle/>
                        <a:p>
                          <a:endParaRPr lang="zh-CN" altLang="en-US"/>
                        </a:p>
                      </a:txBody>
                      <a:tcPr/>
                    </a:tc>
                    <a:extLst>
                      <a:ext uri="{0D108BD9-81ED-4DB2-BD59-A6C34878D82A}">
                        <a16:rowId xmlns:a16="http://schemas.microsoft.com/office/drawing/2014/main" val="4273737338"/>
                      </a:ext>
                    </a:extLst>
                  </a:tr>
                  <a:tr h="37070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endParaRPr lang="zh-C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707" t="-101639" r="-502473" b="-424590"/>
                          </a:stretch>
                        </a:blipFill>
                      </a:tcPr>
                    </a:tc>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00000" t="-101639" r="-400704" b="-424590"/>
                          </a:stretch>
                        </a:blipFill>
                      </a:tcPr>
                    </a:tc>
                    <a:tc>
                      <a:txBody>
                        <a:bodyPr/>
                        <a:lstStyle/>
                        <a:p>
                          <a:endParaRPr lang="zh-CN"/>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301060" t="-101639" r="-302120" b="-424590"/>
                          </a:stretch>
                        </a:blipFill>
                      </a:tcPr>
                    </a:tc>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399648" t="-101639" r="-201056" b="-424590"/>
                          </a:stretch>
                        </a:blipFill>
                      </a:tcPr>
                    </a:tc>
                    <a:tc>
                      <a:txBody>
                        <a:bodyPr/>
                        <a:lstStyle/>
                        <a:p>
                          <a:endParaRPr lang="zh-CN"/>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501413" t="-101639" r="-101767" b="-424590"/>
                          </a:stretch>
                        </a:blipFill>
                      </a:tcPr>
                    </a:tc>
                    <a:tc>
                      <a:txBody>
                        <a:bodyPr/>
                        <a:lstStyle/>
                        <a:p>
                          <a:endParaRPr lang="zh-C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599296" t="-101639" r="-1408" b="-424590"/>
                          </a:stretch>
                        </a:blipFill>
                      </a:tcPr>
                    </a:tc>
                    <a:extLst>
                      <a:ext uri="{0D108BD9-81ED-4DB2-BD59-A6C34878D82A}">
                        <a16:rowId xmlns:a16="http://schemas.microsoft.com/office/drawing/2014/main" val="1451830244"/>
                      </a:ext>
                    </a:extLst>
                  </a:tr>
                  <a:tr h="370701">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352" t="-201639" r="-600352" b="-3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0.0270848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1.10642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-0.0377213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1.12551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0.73467</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1.09474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25947351"/>
                      </a:ext>
                    </a:extLst>
                  </a:tr>
                  <a:tr h="370701">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352" t="-301639" r="-600352" b="-2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0.0593689</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1.10084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-0.0993279</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1.10627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0.72445</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1.09914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744222495"/>
                      </a:ext>
                    </a:extLst>
                  </a:tr>
                  <a:tr h="370701">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352" t="-401639" r="-600352" b="-1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0.0438774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1.06325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-0.0457023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1.14452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0.818218</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1.09053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434120637"/>
                      </a:ext>
                    </a:extLst>
                  </a:tr>
                  <a:tr h="370701">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352" t="-501639" r="-600352" b="-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0.0559317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1.05035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-0.121617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1.10578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0.75664</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1.10531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86340755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0719FBA1-3D78-4DFC-A40E-2C453C27B094}"/>
                  </a:ext>
                </a:extLst>
              </p:cNvPr>
              <p:cNvGraphicFramePr>
                <a:graphicFrameLocks noGrp="1"/>
              </p:cNvGraphicFramePr>
              <p:nvPr>
                <p:extLst>
                  <p:ext uri="{D42A27DB-BD31-4B8C-83A1-F6EECF244321}">
                    <p14:modId xmlns:p14="http://schemas.microsoft.com/office/powerpoint/2010/main" val="3586810826"/>
                  </p:ext>
                </p:extLst>
              </p:nvPr>
            </p:nvGraphicFramePr>
            <p:xfrm>
              <a:off x="-2072" y="2946169"/>
              <a:ext cx="12092472" cy="1483360"/>
            </p:xfrm>
            <a:graphic>
              <a:graphicData uri="http://schemas.openxmlformats.org/drawingml/2006/table">
                <a:tbl>
                  <a:tblPr firstRow="1" bandRow="1"/>
                  <a:tblGrid>
                    <a:gridCol w="1727496">
                      <a:extLst>
                        <a:ext uri="{9D8B030D-6E8A-4147-A177-3AD203B41FA5}">
                          <a16:colId xmlns:a16="http://schemas.microsoft.com/office/drawing/2014/main" val="372798587"/>
                        </a:ext>
                      </a:extLst>
                    </a:gridCol>
                    <a:gridCol w="1727496">
                      <a:extLst>
                        <a:ext uri="{9D8B030D-6E8A-4147-A177-3AD203B41FA5}">
                          <a16:colId xmlns:a16="http://schemas.microsoft.com/office/drawing/2014/main" val="3004594093"/>
                        </a:ext>
                      </a:extLst>
                    </a:gridCol>
                    <a:gridCol w="1727496">
                      <a:extLst>
                        <a:ext uri="{9D8B030D-6E8A-4147-A177-3AD203B41FA5}">
                          <a16:colId xmlns:a16="http://schemas.microsoft.com/office/drawing/2014/main" val="4035874118"/>
                        </a:ext>
                      </a:extLst>
                    </a:gridCol>
                    <a:gridCol w="1727496">
                      <a:extLst>
                        <a:ext uri="{9D8B030D-6E8A-4147-A177-3AD203B41FA5}">
                          <a16:colId xmlns:a16="http://schemas.microsoft.com/office/drawing/2014/main" val="46014289"/>
                        </a:ext>
                      </a:extLst>
                    </a:gridCol>
                    <a:gridCol w="1727496">
                      <a:extLst>
                        <a:ext uri="{9D8B030D-6E8A-4147-A177-3AD203B41FA5}">
                          <a16:colId xmlns:a16="http://schemas.microsoft.com/office/drawing/2014/main" val="3022080633"/>
                        </a:ext>
                      </a:extLst>
                    </a:gridCol>
                    <a:gridCol w="1727496">
                      <a:extLst>
                        <a:ext uri="{9D8B030D-6E8A-4147-A177-3AD203B41FA5}">
                          <a16:colId xmlns:a16="http://schemas.microsoft.com/office/drawing/2014/main" val="160542604"/>
                        </a:ext>
                      </a:extLst>
                    </a:gridCol>
                    <a:gridCol w="1727496">
                      <a:extLst>
                        <a:ext uri="{9D8B030D-6E8A-4147-A177-3AD203B41FA5}">
                          <a16:colId xmlns:a16="http://schemas.microsoft.com/office/drawing/2014/main" val="3787964525"/>
                        </a:ext>
                      </a:extLst>
                    </a:gridCol>
                  </a:tblGrid>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i="1" smtClean="0">
                                      <a:solidFill>
                                        <a:schemeClr val="tx1"/>
                                      </a:solidFill>
                                      <a:latin typeface="Cambria Math" panose="02040503050406030204" pitchFamily="18" charset="0"/>
                                      <a:ea typeface="+mn-ea"/>
                                      <a:cs typeface="+mn-ea"/>
                                      <a:sym typeface="+mn-lt"/>
                                    </a:rPr>
                                    <m:t>0</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0.0197858</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1.15259</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-0.0744335</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1.18414</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0.683738</a:t>
                          </a:r>
                          <a:endParaRPr lang="zh-CN" altLang="en-US" b="1"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1.1586</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73220320"/>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i="1" smtClean="0">
                                      <a:solidFill>
                                        <a:schemeClr val="tx1"/>
                                      </a:solidFill>
                                      <a:latin typeface="Cambria Math" panose="02040503050406030204" pitchFamily="18" charset="0"/>
                                      <a:ea typeface="+mn-ea"/>
                                      <a:cs typeface="+mn-ea"/>
                                      <a:sym typeface="+mn-lt"/>
                                    </a:rPr>
                                    <m:t>0</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0.0382306</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1.15735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-0.0355562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1.19471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0.648004</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1.14144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778616471"/>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b="0" i="1" smtClean="0">
                                      <a:solidFill>
                                        <a:schemeClr val="tx1"/>
                                      </a:solidFill>
                                      <a:latin typeface="Cambria Math" panose="02040503050406030204" pitchFamily="18" charset="0"/>
                                      <a:ea typeface="+mn-ea"/>
                                      <a:cs typeface="+mn-ea"/>
                                      <a:sym typeface="+mn-lt"/>
                                    </a:rPr>
                                    <m:t>2</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0.0361818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1.15114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-0.0988369</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1.27888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0.71598</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1.22263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330640612"/>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600" i="1" smtClean="0">
                                      <a:solidFill>
                                        <a:schemeClr val="tx1"/>
                                      </a:solidFill>
                                      <a:latin typeface="Cambria Math" panose="02040503050406030204" pitchFamily="18" charset="0"/>
                                      <a:ea typeface="+mn-ea"/>
                                      <a:cs typeface="+mn-ea"/>
                                      <a:sym typeface="+mn-lt"/>
                                    </a:rPr>
                                  </m:ctrlPr>
                                </m:sSubPr>
                                <m:e>
                                  <m:r>
                                    <a:rPr lang="en-US" altLang="zh-CN" sz="1600" i="1" smtClean="0">
                                      <a:solidFill>
                                        <a:schemeClr val="tx1"/>
                                      </a:solidFill>
                                      <a:latin typeface="Cambria Math" panose="02040503050406030204" pitchFamily="18" charset="0"/>
                                      <a:ea typeface="+mn-ea"/>
                                      <a:cs typeface="+mn-ea"/>
                                      <a:sym typeface="+mn-lt"/>
                                    </a:rPr>
                                    <m:t>𝜒</m:t>
                                  </m:r>
                                </m:e>
                                <m:sub>
                                  <m:r>
                                    <a:rPr lang="en-US" altLang="zh-CN" sz="1600" i="1" smtClean="0">
                                      <a:solidFill>
                                        <a:schemeClr val="tx1"/>
                                      </a:solidFill>
                                      <a:latin typeface="Cambria Math" panose="02040503050406030204" pitchFamily="18" charset="0"/>
                                      <a:ea typeface="+mn-ea"/>
                                      <a:cs typeface="+mn-ea"/>
                                      <a:sym typeface="+mn-lt"/>
                                    </a:rPr>
                                    <m:t>𝐶</m:t>
                                  </m:r>
                                  <m:r>
                                    <a:rPr lang="en-US" altLang="zh-CN" sz="1600" b="0" i="1" smtClean="0">
                                      <a:solidFill>
                                        <a:schemeClr val="tx1"/>
                                      </a:solidFill>
                                      <a:latin typeface="Cambria Math" panose="02040503050406030204" pitchFamily="18" charset="0"/>
                                      <a:ea typeface="+mn-ea"/>
                                      <a:cs typeface="+mn-ea"/>
                                      <a:sym typeface="+mn-lt"/>
                                    </a:rPr>
                                    <m:t>2</m:t>
                                  </m:r>
                                </m:sub>
                              </m:sSub>
                              <m:r>
                                <a:rPr lang="en-US" altLang="zh-CN" sz="1600" b="0" i="1" smtClean="0">
                                  <a:solidFill>
                                    <a:schemeClr val="tx1"/>
                                  </a:solidFill>
                                  <a:latin typeface="Cambria Math" panose="02040503050406030204" pitchFamily="18" charset="0"/>
                                  <a:ea typeface="+mn-ea"/>
                                  <a:cs typeface="+mn-ea"/>
                                  <a:sym typeface="+mn-lt"/>
                                </a:rPr>
                                <m:t>  </m:t>
                              </m:r>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0.0460783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1.18195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0.00968145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1.28448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0.68137</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1.20187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799167856"/>
                      </a:ext>
                    </a:extLst>
                  </a:tr>
                </a:tbl>
              </a:graphicData>
            </a:graphic>
          </p:graphicFrame>
        </mc:Choice>
        <mc:Fallback xmlns="">
          <p:graphicFrame>
            <p:nvGraphicFramePr>
              <p:cNvPr id="12" name="表格 11">
                <a:extLst>
                  <a:ext uri="{FF2B5EF4-FFF2-40B4-BE49-F238E27FC236}">
                    <a16:creationId xmlns:a16="http://schemas.microsoft.com/office/drawing/2014/main" id="{0719FBA1-3D78-4DFC-A40E-2C453C27B094}"/>
                  </a:ext>
                </a:extLst>
              </p:cNvPr>
              <p:cNvGraphicFramePr>
                <a:graphicFrameLocks noGrp="1"/>
              </p:cNvGraphicFramePr>
              <p:nvPr>
                <p:extLst>
                  <p:ext uri="{D42A27DB-BD31-4B8C-83A1-F6EECF244321}">
                    <p14:modId xmlns:p14="http://schemas.microsoft.com/office/powerpoint/2010/main" val="3586810826"/>
                  </p:ext>
                </p:extLst>
              </p:nvPr>
            </p:nvGraphicFramePr>
            <p:xfrm>
              <a:off x="-2072" y="2946169"/>
              <a:ext cx="12092472" cy="1483360"/>
            </p:xfrm>
            <a:graphic>
              <a:graphicData uri="http://schemas.openxmlformats.org/drawingml/2006/table">
                <a:tbl>
                  <a:tblPr firstRow="1" bandRow="1"/>
                  <a:tblGrid>
                    <a:gridCol w="1727496">
                      <a:extLst>
                        <a:ext uri="{9D8B030D-6E8A-4147-A177-3AD203B41FA5}">
                          <a16:colId xmlns:a16="http://schemas.microsoft.com/office/drawing/2014/main" val="372798587"/>
                        </a:ext>
                      </a:extLst>
                    </a:gridCol>
                    <a:gridCol w="1727496">
                      <a:extLst>
                        <a:ext uri="{9D8B030D-6E8A-4147-A177-3AD203B41FA5}">
                          <a16:colId xmlns:a16="http://schemas.microsoft.com/office/drawing/2014/main" val="3004594093"/>
                        </a:ext>
                      </a:extLst>
                    </a:gridCol>
                    <a:gridCol w="1727496">
                      <a:extLst>
                        <a:ext uri="{9D8B030D-6E8A-4147-A177-3AD203B41FA5}">
                          <a16:colId xmlns:a16="http://schemas.microsoft.com/office/drawing/2014/main" val="4035874118"/>
                        </a:ext>
                      </a:extLst>
                    </a:gridCol>
                    <a:gridCol w="1727496">
                      <a:extLst>
                        <a:ext uri="{9D8B030D-6E8A-4147-A177-3AD203B41FA5}">
                          <a16:colId xmlns:a16="http://schemas.microsoft.com/office/drawing/2014/main" val="46014289"/>
                        </a:ext>
                      </a:extLst>
                    </a:gridCol>
                    <a:gridCol w="1727496">
                      <a:extLst>
                        <a:ext uri="{9D8B030D-6E8A-4147-A177-3AD203B41FA5}">
                          <a16:colId xmlns:a16="http://schemas.microsoft.com/office/drawing/2014/main" val="3022080633"/>
                        </a:ext>
                      </a:extLst>
                    </a:gridCol>
                    <a:gridCol w="1727496">
                      <a:extLst>
                        <a:ext uri="{9D8B030D-6E8A-4147-A177-3AD203B41FA5}">
                          <a16:colId xmlns:a16="http://schemas.microsoft.com/office/drawing/2014/main" val="160542604"/>
                        </a:ext>
                      </a:extLst>
                    </a:gridCol>
                    <a:gridCol w="1727496">
                      <a:extLst>
                        <a:ext uri="{9D8B030D-6E8A-4147-A177-3AD203B41FA5}">
                          <a16:colId xmlns:a16="http://schemas.microsoft.com/office/drawing/2014/main" val="3787964525"/>
                        </a:ext>
                      </a:extLst>
                    </a:gridCol>
                  </a:tblGrid>
                  <a:tr h="370840">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352" t="-8197" r="-599648" b="-3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0.0197858</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1.15259</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-0.0744335</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1.18414</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0.683738</a:t>
                          </a:r>
                          <a:endParaRPr lang="zh-CN" altLang="en-US" b="1"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1.1586</a:t>
                          </a:r>
                          <a:endParaRPr lang="zh-CN" altLang="en-US"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73220320"/>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352" t="-108197" r="-599648" b="-2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0.0382306</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1.15735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-0.0355562</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1.19471</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0.648004</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1.14144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778616471"/>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352" t="-208197" r="-599648" b="-1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0.0361818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1.15114</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-0.0988369</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1.27888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0.71598</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1.22263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330640612"/>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352" t="-308197" r="-599648" b="-24590"/>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0.0460783</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1.18195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0.00968145</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1.28448</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b="1" dirty="0">
                              <a:latin typeface="+mn-lt"/>
                              <a:ea typeface="+mn-ea"/>
                              <a:cs typeface="+mn-ea"/>
                              <a:sym typeface="+mn-lt"/>
                            </a:rPr>
                            <a:t>0.68137</a:t>
                          </a:r>
                          <a:endParaRPr lang="zh-CN" altLang="en-US" b="1"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en-US" altLang="zh-CN" dirty="0">
                              <a:latin typeface="+mn-lt"/>
                              <a:ea typeface="+mn-ea"/>
                              <a:cs typeface="+mn-ea"/>
                              <a:sym typeface="+mn-lt"/>
                            </a:rPr>
                            <a:t>1.20187</a:t>
                          </a:r>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799167856"/>
                      </a:ext>
                    </a:extLst>
                  </a:tr>
                </a:tbl>
              </a:graphicData>
            </a:graphic>
          </p:graphicFrame>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2ABB0A-CF65-4815-8DEF-744859862C4C}"/>
                  </a:ext>
                </a:extLst>
              </p:cNvPr>
              <p:cNvSpPr txBox="1"/>
              <p:nvPr/>
            </p:nvSpPr>
            <p:spPr>
              <a:xfrm>
                <a:off x="304339" y="4587098"/>
                <a:ext cx="532121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We further adjusted the mean value of tan</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𝜆</m:t>
                    </m:r>
                  </m:oMath>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8" name="文本框 7">
                <a:extLst>
                  <a:ext uri="{FF2B5EF4-FFF2-40B4-BE49-F238E27FC236}">
                    <a16:creationId xmlns:a16="http://schemas.microsoft.com/office/drawing/2014/main" id="{EE2ABB0A-CF65-4815-8DEF-744859862C4C}"/>
                  </a:ext>
                </a:extLst>
              </p:cNvPr>
              <p:cNvSpPr txBox="1">
                <a:spLocks noRot="1" noChangeAspect="1" noMove="1" noResize="1" noEditPoints="1" noAdjustHandles="1" noChangeArrowheads="1" noChangeShapeType="1" noTextEdit="1"/>
              </p:cNvSpPr>
              <p:nvPr/>
            </p:nvSpPr>
            <p:spPr>
              <a:xfrm>
                <a:off x="304339" y="4587098"/>
                <a:ext cx="5321218" cy="369332"/>
              </a:xfrm>
              <a:prstGeom prst="rect">
                <a:avLst/>
              </a:prstGeom>
              <a:blipFill>
                <a:blip r:embed="rId5"/>
                <a:stretch>
                  <a:fillRect l="-802" t="-8197" b="-24590"/>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E74E0CE9-844F-479F-ADB1-93ECCDC0128D}"/>
              </a:ext>
            </a:extLst>
          </p:cNvPr>
          <p:cNvSpPr/>
          <p:nvPr/>
        </p:nvSpPr>
        <p:spPr>
          <a:xfrm>
            <a:off x="8653124" y="1364014"/>
            <a:ext cx="1524492" cy="30655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Tree>
    <p:extLst>
      <p:ext uri="{BB962C8B-B14F-4D97-AF65-F5344CB8AC3E}">
        <p14:creationId xmlns:p14="http://schemas.microsoft.com/office/powerpoint/2010/main" val="723305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9071" y="-133555"/>
            <a:ext cx="6212988"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MC simulation and Data Sets</a:t>
            </a:r>
            <a:endParaRPr kumimoji="0" lang="zh-CN" altLang="en-US"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endParaRP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grpSp>
        <p:nvGrpSpPr>
          <p:cNvPr id="2" name="组合 1">
            <a:extLst>
              <a:ext uri="{FF2B5EF4-FFF2-40B4-BE49-F238E27FC236}">
                <a16:creationId xmlns:a16="http://schemas.microsoft.com/office/drawing/2014/main" id="{7467FB5A-6EA5-4BA3-B88A-3C7D01A78E04}"/>
              </a:ext>
            </a:extLst>
          </p:cNvPr>
          <p:cNvGrpSpPr/>
          <p:nvPr/>
        </p:nvGrpSpPr>
        <p:grpSpPr>
          <a:xfrm>
            <a:off x="279071" y="961611"/>
            <a:ext cx="12046301" cy="5229190"/>
            <a:chOff x="279071" y="838545"/>
            <a:chExt cx="12046301" cy="5229190"/>
          </a:xfrm>
        </p:grpSpPr>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2ADE6B63-5B25-4246-B22E-7B3409711C55}"/>
                    </a:ext>
                  </a:extLst>
                </p:cNvPr>
                <p:cNvSpPr txBox="1"/>
                <p:nvPr/>
              </p:nvSpPr>
              <p:spPr>
                <a:xfrm>
                  <a:off x="279071" y="882405"/>
                  <a:ext cx="6316536" cy="5185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srgbClr val="012F53"/>
                      </a:solidFill>
                      <a:effectLst/>
                      <a:uLnTx/>
                      <a:uFillTx/>
                      <a:cs typeface="+mn-ea"/>
                      <a:sym typeface="+mn-lt"/>
                    </a:rPr>
                    <a:t>Boss Version</a:t>
                  </a:r>
                </a:p>
                <a:p>
                  <a:pPr marL="285750" indent="-285750">
                    <a:lnSpc>
                      <a:spcPct val="150000"/>
                    </a:lnSpc>
                    <a:buFont typeface="Arial" panose="020B0604020202020204" pitchFamily="34" charset="0"/>
                    <a:buChar char="•"/>
                    <a:defRPr/>
                  </a:pPr>
                  <a:r>
                    <a:rPr lang="en-US" altLang="zh-CN" sz="2000" dirty="0">
                      <a:solidFill>
                        <a:srgbClr val="012F53"/>
                      </a:solidFill>
                      <a:cs typeface="+mn-ea"/>
                      <a:sym typeface="+mn-lt"/>
                    </a:rPr>
                    <a:t>Boss 6.6.4p01 (for 2009 data)</a:t>
                  </a:r>
                </a:p>
                <a:p>
                  <a:pPr marL="285750" indent="-285750">
                    <a:lnSpc>
                      <a:spcPct val="150000"/>
                    </a:lnSpc>
                    <a:buFont typeface="Arial" panose="020B0604020202020204" pitchFamily="34" charset="0"/>
                    <a:buChar char="•"/>
                    <a:defRPr/>
                  </a:pPr>
                  <a:r>
                    <a:rPr lang="en-US" altLang="zh-CN" sz="2000" dirty="0">
                      <a:solidFill>
                        <a:srgbClr val="012F53"/>
                      </a:solidFill>
                      <a:cs typeface="+mn-ea"/>
                      <a:sym typeface="+mn-lt"/>
                    </a:rPr>
                    <a:t>Boss 6.6.4p03 (for 2012 data)</a:t>
                  </a:r>
                  <a:endParaRPr kumimoji="0" lang="en-US" altLang="zh-CN" sz="2000" b="0" i="0" u="none" strike="noStrike" kern="1200" cap="none" spc="0" normalizeH="0" baseline="0" noProof="0" dirty="0">
                    <a:ln>
                      <a:noFill/>
                    </a:ln>
                    <a:solidFill>
                      <a:srgbClr val="012F53"/>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12F53"/>
                    </a:solidFill>
                    <a:effectLst/>
                    <a:uLnTx/>
                    <a:uFillTx/>
                    <a:cs typeface="+mn-ea"/>
                    <a:sym typeface="+mn-lt"/>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srgbClr val="012F53"/>
                      </a:solidFill>
                      <a:effectLst/>
                      <a:uLnTx/>
                      <a:uFillTx/>
                      <a:cs typeface="+mn-ea"/>
                      <a:sym typeface="+mn-lt"/>
                    </a:rPr>
                    <a:t>Generator</a:t>
                  </a:r>
                </a:p>
                <a:p>
                  <a:pPr marL="285750" lvl="0" indent="-285750">
                    <a:buFont typeface="Arial" panose="020B0604020202020204" pitchFamily="34" charset="0"/>
                    <a:buChar char="•"/>
                    <a:defRPr/>
                  </a:pPr>
                  <a:r>
                    <a:rPr kumimoji="0" lang="en-US" altLang="zh-CN" sz="2000" b="1" i="0" u="none" strike="noStrike" kern="1200" cap="none" spc="0" normalizeH="0" baseline="0" noProof="0" dirty="0">
                      <a:ln>
                        <a:noFill/>
                      </a:ln>
                      <a:solidFill>
                        <a:srgbClr val="012F53"/>
                      </a:solidFill>
                      <a:effectLst/>
                      <a:uLnTx/>
                      <a:uFillTx/>
                      <a:cs typeface="+mn-ea"/>
                      <a:sym typeface="+mn-lt"/>
                    </a:rPr>
                    <a:t> </a:t>
                  </a:r>
                  <a14:m>
                    <m:oMath xmlns:m="http://schemas.openxmlformats.org/officeDocument/2006/math">
                      <m:sSub>
                        <m:sSubPr>
                          <m:ctrlP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ctrlPr>
                        </m:sSubPr>
                        <m:e>
                          <m:sSup>
                            <m:sSupPr>
                              <m:ctrlP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ctrlPr>
                            </m:sSupPr>
                            <m:e>
                              <m:r>
                                <a:rPr kumimoji="0" lang="el-GR"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𝝍</m:t>
                              </m:r>
                            </m:e>
                            <m:sup>
                              <m: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m:t>
                              </m:r>
                            </m:sup>
                          </m:sSup>
                          <m:r>
                            <a:rPr kumimoji="0" lang="en-US"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m:t>
                          </m:r>
                          <m:r>
                            <a:rPr kumimoji="0" lang="zh-CN" altLang="en-US"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𝜸</m:t>
                          </m:r>
                          <m:r>
                            <a:rPr kumimoji="0" lang="el-GR"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𝟎</m:t>
                          </m:r>
                        </m:sub>
                      </m:sSub>
                    </m:oMath>
                  </a14:m>
                  <a:r>
                    <a:rPr lang="en-US" altLang="zh-CN" sz="2000" b="1" dirty="0">
                      <a:solidFill>
                        <a:srgbClr val="012F53"/>
                      </a:solidFill>
                      <a:cs typeface="+mn-ea"/>
                      <a:sym typeface="+mn-lt"/>
                    </a:rPr>
                    <a:t> </a:t>
                  </a:r>
                  <a14:m>
                    <m:oMath xmlns:m="http://schemas.openxmlformats.org/officeDocument/2006/math">
                      <m:r>
                        <a:rPr lang="en-US" altLang="zh-CN" sz="2000" b="1" i="1">
                          <a:solidFill>
                            <a:srgbClr val="012F53"/>
                          </a:solidFill>
                          <a:latin typeface="Cambria Math" panose="02040503050406030204" pitchFamily="18" charset="0"/>
                          <a:cs typeface="+mn-ea"/>
                          <a:sym typeface="+mn-lt"/>
                        </a:rPr>
                        <m:t>, </m:t>
                      </m:r>
                      <m:sSub>
                        <m:sSubPr>
                          <m:ctrlPr>
                            <a:rPr lang="en-US" altLang="zh-CN" sz="2000" b="1" i="1">
                              <a:solidFill>
                                <a:srgbClr val="012F53"/>
                              </a:solidFill>
                              <a:latin typeface="Cambria Math" panose="02040503050406030204" pitchFamily="18" charset="0"/>
                              <a:cs typeface="+mn-ea"/>
                              <a:sym typeface="+mn-lt"/>
                            </a:rPr>
                          </m:ctrlPr>
                        </m:sSubPr>
                        <m:e>
                          <m:r>
                            <a:rPr lang="el-GR" altLang="zh-CN" sz="2000" b="1" i="1">
                              <a:solidFill>
                                <a:srgbClr val="012F53"/>
                              </a:solidFill>
                              <a:latin typeface="Cambria Math" panose="02040503050406030204" pitchFamily="18" charset="0"/>
                              <a:cs typeface="+mn-ea"/>
                              <a:sym typeface="+mn-lt"/>
                            </a:rPr>
                            <m:t>𝝌</m:t>
                          </m:r>
                        </m:e>
                        <m:sub>
                          <m:r>
                            <a:rPr lang="en-US" altLang="zh-CN" sz="2000" b="1" i="1">
                              <a:solidFill>
                                <a:srgbClr val="012F53"/>
                              </a:solidFill>
                              <a:latin typeface="Cambria Math" panose="02040503050406030204" pitchFamily="18" charset="0"/>
                              <a:cs typeface="+mn-ea"/>
                              <a:sym typeface="+mn-lt"/>
                            </a:rPr>
                            <m:t>𝒄</m:t>
                          </m:r>
                          <m:r>
                            <a:rPr lang="en-US" altLang="zh-CN" sz="2000" b="1" i="1" smtClean="0">
                              <a:solidFill>
                                <a:srgbClr val="012F53"/>
                              </a:solidFill>
                              <a:latin typeface="Cambria Math" panose="02040503050406030204" pitchFamily="18" charset="0"/>
                              <a:cs typeface="+mn-ea"/>
                              <a:sym typeface="+mn-lt"/>
                            </a:rPr>
                            <m:t>𝟎</m:t>
                          </m:r>
                        </m:sub>
                      </m:sSub>
                      <m:r>
                        <a:rPr lang="en-US" altLang="zh-CN" sz="2000" b="1" i="1">
                          <a:solidFill>
                            <a:srgbClr val="012F53"/>
                          </a:solidFill>
                          <a:latin typeface="Cambria Math" panose="02040503050406030204" pitchFamily="18" charset="0"/>
                          <a:cs typeface="+mn-ea"/>
                          <a:sym typeface="+mn-lt"/>
                        </a:rPr>
                        <m:t>→</m:t>
                      </m:r>
                      <m:sSup>
                        <m:sSupPr>
                          <m:ctrlPr>
                            <a:rPr lang="en-US" altLang="zh-CN" sz="2000" b="1" i="1">
                              <a:solidFill>
                                <a:srgbClr val="012F53"/>
                              </a:solidFill>
                              <a:latin typeface="Cambria Math" panose="02040503050406030204" pitchFamily="18" charset="0"/>
                              <a:cs typeface="+mn-ea"/>
                              <a:sym typeface="+mn-lt"/>
                            </a:rPr>
                          </m:ctrlPr>
                        </m:sSupPr>
                        <m:e>
                          <m:r>
                            <a:rPr lang="zh-CN" altLang="en-US" sz="2000" b="1" i="1">
                              <a:solidFill>
                                <a:srgbClr val="012F53"/>
                              </a:solidFill>
                              <a:latin typeface="Cambria Math" panose="02040503050406030204" pitchFamily="18" charset="0"/>
                              <a:cs typeface="+mn-ea"/>
                              <a:sym typeface="+mn-lt"/>
                            </a:rPr>
                            <m:t>𝝅</m:t>
                          </m:r>
                        </m:e>
                        <m:sup>
                          <m:r>
                            <a:rPr lang="en-US" altLang="zh-CN" sz="2000" b="1" i="1">
                              <a:solidFill>
                                <a:srgbClr val="012F53"/>
                              </a:solidFill>
                              <a:latin typeface="Cambria Math" panose="02040503050406030204" pitchFamily="18" charset="0"/>
                              <a:cs typeface="+mn-ea"/>
                              <a:sym typeface="+mn-lt"/>
                            </a:rPr>
                            <m:t>+</m:t>
                          </m:r>
                        </m:sup>
                      </m:sSup>
                      <m:sSup>
                        <m:sSupPr>
                          <m:ctrlPr>
                            <a:rPr lang="en-US" altLang="zh-CN" sz="2000" b="1" i="1">
                              <a:solidFill>
                                <a:srgbClr val="012F53"/>
                              </a:solidFill>
                              <a:latin typeface="Cambria Math" panose="02040503050406030204" pitchFamily="18" charset="0"/>
                              <a:cs typeface="+mn-ea"/>
                              <a:sym typeface="+mn-lt"/>
                            </a:rPr>
                          </m:ctrlPr>
                        </m:sSupPr>
                        <m:e>
                          <m:r>
                            <a:rPr lang="zh-CN" altLang="en-US" sz="2000" b="1" i="1">
                              <a:solidFill>
                                <a:srgbClr val="012F53"/>
                              </a:solidFill>
                              <a:latin typeface="Cambria Math" panose="02040503050406030204" pitchFamily="18" charset="0"/>
                              <a:cs typeface="+mn-ea"/>
                              <a:sym typeface="+mn-lt"/>
                            </a:rPr>
                            <m:t>𝝅</m:t>
                          </m:r>
                        </m:e>
                        <m:sup>
                          <m:r>
                            <a:rPr lang="en-US" altLang="zh-CN" sz="2000" b="1" i="1">
                              <a:solidFill>
                                <a:srgbClr val="012F53"/>
                              </a:solidFill>
                              <a:latin typeface="Cambria Math" panose="02040503050406030204" pitchFamily="18" charset="0"/>
                              <a:cs typeface="+mn-ea"/>
                              <a:sym typeface="+mn-lt"/>
                            </a:rPr>
                            <m:t>−</m:t>
                          </m:r>
                        </m:sup>
                      </m:sSup>
                    </m:oMath>
                  </a14:m>
                  <a:r>
                    <a:rPr lang="en-US" altLang="zh-CN" sz="2000" dirty="0">
                      <a:solidFill>
                        <a:srgbClr val="012F53"/>
                      </a:solidFill>
                      <a:cs typeface="+mn-ea"/>
                      <a:sym typeface="+mn-lt"/>
                    </a:rPr>
                    <a:t>/</a:t>
                  </a:r>
                  <a:r>
                    <a:rPr lang="en-US" altLang="zh-CN" sz="2000" b="1" dirty="0">
                      <a:solidFill>
                        <a:srgbClr val="012F53"/>
                      </a:solidFill>
                      <a:cs typeface="+mn-ea"/>
                      <a:sym typeface="+mn-lt"/>
                    </a:rPr>
                    <a:t> </a:t>
                  </a:r>
                  <a14:m>
                    <m:oMath xmlns:m="http://schemas.openxmlformats.org/officeDocument/2006/math">
                      <m:sSup>
                        <m:sSupPr>
                          <m:ctrlPr>
                            <a:rPr lang="en-US" altLang="zh-CN" sz="2000" b="1" i="1">
                              <a:solidFill>
                                <a:srgbClr val="012F53"/>
                              </a:solidFill>
                              <a:latin typeface="Cambria Math" panose="02040503050406030204" pitchFamily="18" charset="0"/>
                              <a:cs typeface="+mn-ea"/>
                              <a:sym typeface="+mn-lt"/>
                            </a:rPr>
                          </m:ctrlPr>
                        </m:sSupPr>
                        <m:e>
                          <m:r>
                            <a:rPr lang="en-US" altLang="zh-CN" sz="2000" b="1" i="1">
                              <a:solidFill>
                                <a:srgbClr val="012F53"/>
                              </a:solidFill>
                              <a:latin typeface="Cambria Math" panose="02040503050406030204" pitchFamily="18" charset="0"/>
                              <a:cs typeface="+mn-ea"/>
                              <a:sym typeface="+mn-lt"/>
                            </a:rPr>
                            <m:t>𝑲</m:t>
                          </m:r>
                        </m:e>
                        <m:sup>
                          <m:r>
                            <a:rPr lang="en-US" altLang="zh-CN" sz="2000" b="1" i="1">
                              <a:solidFill>
                                <a:srgbClr val="012F53"/>
                              </a:solidFill>
                              <a:latin typeface="Cambria Math" panose="02040503050406030204" pitchFamily="18" charset="0"/>
                              <a:cs typeface="+mn-ea"/>
                              <a:sym typeface="+mn-lt"/>
                            </a:rPr>
                            <m:t>+</m:t>
                          </m:r>
                        </m:sup>
                      </m:sSup>
                      <m:sSup>
                        <m:sSupPr>
                          <m:ctrlPr>
                            <a:rPr lang="en-US" altLang="zh-CN" sz="2000" b="1" i="1">
                              <a:solidFill>
                                <a:srgbClr val="012F53"/>
                              </a:solidFill>
                              <a:latin typeface="Cambria Math" panose="02040503050406030204" pitchFamily="18" charset="0"/>
                              <a:cs typeface="+mn-ea"/>
                              <a:sym typeface="+mn-lt"/>
                            </a:rPr>
                          </m:ctrlPr>
                        </m:sSupPr>
                        <m:e>
                          <m:r>
                            <a:rPr lang="en-US" altLang="zh-CN" sz="2000" b="1" i="1">
                              <a:solidFill>
                                <a:srgbClr val="012F53"/>
                              </a:solidFill>
                              <a:latin typeface="Cambria Math" panose="02040503050406030204" pitchFamily="18" charset="0"/>
                              <a:cs typeface="+mn-ea"/>
                              <a:sym typeface="+mn-lt"/>
                            </a:rPr>
                            <m:t>𝑲</m:t>
                          </m:r>
                        </m:e>
                        <m:sup>
                          <m:r>
                            <a:rPr lang="en-US" altLang="zh-CN" sz="2000" b="1" i="1">
                              <a:solidFill>
                                <a:srgbClr val="012F53"/>
                              </a:solidFill>
                              <a:latin typeface="Cambria Math" panose="02040503050406030204" pitchFamily="18" charset="0"/>
                              <a:cs typeface="+mn-ea"/>
                              <a:sym typeface="+mn-lt"/>
                            </a:rPr>
                            <m:t>−</m:t>
                          </m:r>
                        </m:sup>
                      </m:sSup>
                    </m:oMath>
                  </a14:m>
                  <a:r>
                    <a:rPr kumimoji="0" lang="en-US" altLang="zh-CN" sz="2000" b="1" i="0" u="none" strike="noStrike" kern="1200" cap="none" spc="0" normalizeH="0" baseline="0" noProof="0" dirty="0">
                      <a:ln>
                        <a:noFill/>
                      </a:ln>
                      <a:solidFill>
                        <a:srgbClr val="012F53"/>
                      </a:solidFill>
                      <a:effectLst/>
                      <a:uLnTx/>
                      <a:uFillTx/>
                      <a:cs typeface="+mn-ea"/>
                      <a:sym typeface="+mn-lt"/>
                    </a:rPr>
                    <a:t>     mDIY                               </a:t>
                  </a:r>
                  <a:r>
                    <a:rPr lang="en-US" altLang="zh-CN" sz="2000" b="1" dirty="0">
                      <a:solidFill>
                        <a:srgbClr val="012F53"/>
                      </a:solidFill>
                      <a:cs typeface="+mn-ea"/>
                    </a:rPr>
                    <a:t>Add angular distribution of </a:t>
                  </a:r>
                  <a14:m>
                    <m:oMath xmlns:m="http://schemas.openxmlformats.org/officeDocument/2006/math">
                      <m:sSub>
                        <m:sSubPr>
                          <m:ctrlPr>
                            <a:rPr lang="en-US" altLang="zh-CN" sz="2000" b="1" i="1">
                              <a:solidFill>
                                <a:srgbClr val="012F53"/>
                              </a:solidFill>
                              <a:latin typeface="Cambria Math" panose="02040503050406030204" pitchFamily="18" charset="0"/>
                              <a:cs typeface="+mn-ea"/>
                              <a:sym typeface="+mn-lt"/>
                            </a:rPr>
                          </m:ctrlPr>
                        </m:sSubPr>
                        <m:e>
                          <m:r>
                            <a:rPr lang="en-US" altLang="zh-CN" sz="2000" b="1" i="1">
                              <a:solidFill>
                                <a:srgbClr val="012F53"/>
                              </a:solidFill>
                              <a:latin typeface="Cambria Math" panose="02040503050406030204" pitchFamily="18" charset="0"/>
                              <a:cs typeface="+mn-ea"/>
                              <a:sym typeface="+mn-lt"/>
                            </a:rPr>
                            <m:t> </m:t>
                          </m:r>
                          <m:r>
                            <a:rPr lang="el-GR" altLang="zh-CN" sz="2000" b="1" i="1">
                              <a:solidFill>
                                <a:srgbClr val="012F53"/>
                              </a:solidFill>
                              <a:latin typeface="Cambria Math" panose="02040503050406030204" pitchFamily="18" charset="0"/>
                              <a:cs typeface="+mn-ea"/>
                              <a:sym typeface="+mn-lt"/>
                            </a:rPr>
                            <m:t>𝝌</m:t>
                          </m:r>
                        </m:e>
                        <m:sub>
                          <m:r>
                            <a:rPr lang="en-US" altLang="zh-CN" sz="2000" b="1" i="1">
                              <a:solidFill>
                                <a:srgbClr val="012F53"/>
                              </a:solidFill>
                              <a:latin typeface="Cambria Math" panose="02040503050406030204" pitchFamily="18" charset="0"/>
                              <a:cs typeface="+mn-ea"/>
                              <a:sym typeface="+mn-lt"/>
                            </a:rPr>
                            <m:t>𝒄</m:t>
                          </m:r>
                          <m:r>
                            <a:rPr lang="en-US" altLang="zh-CN" sz="2000" b="1" i="1">
                              <a:solidFill>
                                <a:srgbClr val="012F53"/>
                              </a:solidFill>
                              <a:latin typeface="Cambria Math" panose="02040503050406030204" pitchFamily="18" charset="0"/>
                              <a:cs typeface="+mn-ea"/>
                              <a:sym typeface="+mn-lt"/>
                            </a:rPr>
                            <m:t>𝟎</m:t>
                          </m:r>
                        </m:sub>
                      </m:sSub>
                    </m:oMath>
                  </a14:m>
                  <a:r>
                    <a:rPr lang="en-US" altLang="zh-CN" sz="2000" b="1" dirty="0">
                      <a:solidFill>
                        <a:srgbClr val="012F53"/>
                      </a:solidFill>
                      <a:cs typeface="+mn-ea"/>
                    </a:rPr>
                    <a:t>, dumpling factor, </a:t>
                  </a:r>
                </a:p>
                <a:p>
                  <a:pPr marL="285750" lvl="0" indent="-285750">
                    <a:buFont typeface="Arial" panose="020B0604020202020204" pitchFamily="34" charset="0"/>
                    <a:buChar char="•"/>
                    <a:defRPr/>
                  </a:pPr>
                  <a:r>
                    <a:rPr lang="en-US" altLang="zh-CN" sz="2000" b="1" dirty="0">
                      <a:solidFill>
                        <a:srgbClr val="012F53"/>
                      </a:solidFill>
                      <a:cs typeface="+mn-ea"/>
                    </a:rPr>
                    <a:t>E1 factor, </a:t>
                  </a:r>
                  <a:r>
                    <a:rPr lang="en-US" altLang="zh-CN" sz="2000" b="1" dirty="0" err="1">
                      <a:solidFill>
                        <a:srgbClr val="012F53"/>
                      </a:solidFill>
                      <a:cs typeface="+mn-ea"/>
                    </a:rPr>
                    <a:t>Briet</a:t>
                  </a:r>
                  <a:r>
                    <a:rPr lang="en-US" altLang="zh-CN" sz="2000" b="1" dirty="0">
                      <a:solidFill>
                        <a:srgbClr val="012F53"/>
                      </a:solidFill>
                      <a:cs typeface="+mn-ea"/>
                    </a:rPr>
                    <a:t>-Wigner of </a:t>
                  </a:r>
                  <a14:m>
                    <m:oMath xmlns:m="http://schemas.openxmlformats.org/officeDocument/2006/math">
                      <m:sSub>
                        <m:sSubPr>
                          <m:ctrlPr>
                            <a:rPr lang="en-US" altLang="zh-CN" sz="2000" b="1" i="1">
                              <a:solidFill>
                                <a:srgbClr val="012F53"/>
                              </a:solidFill>
                              <a:latin typeface="Cambria Math" panose="02040503050406030204" pitchFamily="18" charset="0"/>
                              <a:cs typeface="+mn-ea"/>
                              <a:sym typeface="+mn-lt"/>
                            </a:rPr>
                          </m:ctrlPr>
                        </m:sSubPr>
                        <m:e>
                          <m:sSup>
                            <m:sSupPr>
                              <m:ctrlPr>
                                <a:rPr lang="en-US" altLang="zh-CN" sz="2000" b="1" i="1">
                                  <a:solidFill>
                                    <a:srgbClr val="012F53"/>
                                  </a:solidFill>
                                  <a:latin typeface="Cambria Math" panose="02040503050406030204" pitchFamily="18" charset="0"/>
                                  <a:cs typeface="+mn-ea"/>
                                  <a:sym typeface="+mn-lt"/>
                                </a:rPr>
                              </m:ctrlPr>
                            </m:sSupPr>
                            <m:e>
                              <m:r>
                                <a:rPr lang="el-GR" altLang="zh-CN" sz="2000" b="1">
                                  <a:solidFill>
                                    <a:srgbClr val="012F53"/>
                                  </a:solidFill>
                                  <a:latin typeface="Cambria Math" panose="02040503050406030204" pitchFamily="18" charset="0"/>
                                  <a:cs typeface="+mn-ea"/>
                                  <a:sym typeface="+mn-lt"/>
                                </a:rPr>
                                <m:t>𝝍</m:t>
                              </m:r>
                            </m:e>
                            <m:sup>
                              <m:r>
                                <a:rPr lang="en-US" altLang="zh-CN" sz="2000" b="1">
                                  <a:solidFill>
                                    <a:srgbClr val="012F53"/>
                                  </a:solidFill>
                                  <a:latin typeface="Cambria Math" panose="02040503050406030204" pitchFamily="18" charset="0"/>
                                  <a:cs typeface="+mn-ea"/>
                                  <a:sym typeface="+mn-lt"/>
                                </a:rPr>
                                <m:t>′</m:t>
                              </m:r>
                            </m:sup>
                          </m:sSup>
                          <m:r>
                            <a:rPr lang="en-US" altLang="zh-CN" sz="2000" b="1">
                              <a:solidFill>
                                <a:srgbClr val="012F53"/>
                              </a:solidFill>
                              <a:latin typeface="Cambria Math" panose="02040503050406030204" pitchFamily="18" charset="0"/>
                              <a:cs typeface="+mn-ea"/>
                              <a:sym typeface="+mn-lt"/>
                            </a:rPr>
                            <m:t>→</m:t>
                          </m:r>
                          <m:r>
                            <a:rPr lang="zh-CN" altLang="en-US" sz="2000" b="1">
                              <a:solidFill>
                                <a:srgbClr val="012F53"/>
                              </a:solidFill>
                              <a:latin typeface="Cambria Math" panose="02040503050406030204" pitchFamily="18" charset="0"/>
                              <a:cs typeface="+mn-ea"/>
                              <a:sym typeface="+mn-lt"/>
                            </a:rPr>
                            <m:t>𝜸</m:t>
                          </m:r>
                          <m:r>
                            <a:rPr lang="el-GR" altLang="zh-CN" sz="2000" b="1">
                              <a:solidFill>
                                <a:srgbClr val="012F53"/>
                              </a:solidFill>
                              <a:latin typeface="Cambria Math" panose="02040503050406030204" pitchFamily="18" charset="0"/>
                              <a:cs typeface="+mn-ea"/>
                              <a:sym typeface="+mn-lt"/>
                            </a:rPr>
                            <m:t>𝝌</m:t>
                          </m:r>
                        </m:e>
                        <m:sub>
                          <m:r>
                            <a:rPr lang="en-US" altLang="zh-CN" sz="2000" b="1">
                              <a:solidFill>
                                <a:srgbClr val="012F53"/>
                              </a:solidFill>
                              <a:latin typeface="Cambria Math" panose="02040503050406030204" pitchFamily="18" charset="0"/>
                              <a:cs typeface="+mn-ea"/>
                              <a:sym typeface="+mn-lt"/>
                            </a:rPr>
                            <m:t>𝒄</m:t>
                          </m:r>
                          <m:r>
                            <a:rPr lang="en-US" altLang="zh-CN" sz="2000" b="1">
                              <a:solidFill>
                                <a:srgbClr val="012F53"/>
                              </a:solidFill>
                              <a:latin typeface="Cambria Math" panose="02040503050406030204" pitchFamily="18" charset="0"/>
                              <a:cs typeface="+mn-ea"/>
                              <a:sym typeface="+mn-lt"/>
                            </a:rPr>
                            <m:t>𝟎</m:t>
                          </m:r>
                        </m:sub>
                      </m:sSub>
                      <m:r>
                        <a:rPr lang="en-US" altLang="zh-CN" sz="2000" b="1">
                          <a:solidFill>
                            <a:srgbClr val="012F53"/>
                          </a:solidFill>
                          <a:latin typeface="Cambria Math" panose="02040503050406030204" pitchFamily="18" charset="0"/>
                          <a:cs typeface="+mn-ea"/>
                          <a:sym typeface="+mn-lt"/>
                        </a:rPr>
                        <m:t> </m:t>
                      </m:r>
                    </m:oMath>
                  </a14:m>
                  <a:r>
                    <a:rPr lang="en-US" altLang="zh-CN" sz="2000" b="1" dirty="0">
                      <a:solidFill>
                        <a:srgbClr val="012F53"/>
                      </a:solidFill>
                      <a:cs typeface="+mn-ea"/>
                    </a:rPr>
                    <a:t>and then</a:t>
                  </a:r>
                </a:p>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12F53"/>
                      </a:solidFill>
                      <a:cs typeface="+mn-ea"/>
                    </a:rPr>
                    <a:t>     divided by first order PHSP</a:t>
                  </a:r>
                  <a:endParaRPr lang="en-US" altLang="zh-CN" sz="2000" b="1" dirty="0">
                    <a:solidFill>
                      <a:srgbClr val="012F53"/>
                    </a:solidFill>
                    <a:cs typeface="+mn-ea"/>
                    <a:sym typeface="+mn-lt"/>
                  </a:endParaRPr>
                </a:p>
                <a:p>
                  <a:pPr lvl="0">
                    <a:defRPr/>
                  </a:pPr>
                  <a:endParaRPr kumimoji="0" lang="en-US" altLang="zh-CN" sz="2000" b="1" i="0" u="none" strike="noStrike" kern="1200" cap="none" spc="0" normalizeH="0" baseline="0" noProof="0" dirty="0">
                    <a:ln>
                      <a:noFill/>
                    </a:ln>
                    <a:solidFill>
                      <a:srgbClr val="012F53"/>
                    </a:solidFill>
                    <a:effectLst/>
                    <a:uLnTx/>
                    <a:uFillTx/>
                    <a:cs typeface="+mn-ea"/>
                    <a:sym typeface="+mn-lt"/>
                  </a:endParaRPr>
                </a:p>
                <a:p>
                  <a:pPr marL="285750" lvl="0" indent="-285750">
                    <a:buFont typeface="Arial" panose="020B0604020202020204" pitchFamily="34" charset="0"/>
                    <a:buChar char="•"/>
                    <a:defRPr/>
                  </a:pPr>
                  <a14:m>
                    <m:oMath xmlns:m="http://schemas.openxmlformats.org/officeDocument/2006/math">
                      <m:sSub>
                        <m:sSubPr>
                          <m:ctrlP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ctrlPr>
                        </m:sSubPr>
                        <m:e>
                          <m:sSup>
                            <m:sSupPr>
                              <m:ctrlP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ctrlPr>
                            </m:sSupPr>
                            <m:e>
                              <m:r>
                                <a:rPr kumimoji="0" lang="el-GR"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𝝍</m:t>
                              </m:r>
                            </m:e>
                            <m:sup>
                              <m: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m:t>
                              </m:r>
                            </m:sup>
                          </m:sSup>
                          <m:r>
                            <a:rPr kumimoji="0" lang="en-US"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m:t>
                          </m:r>
                          <m:r>
                            <a:rPr kumimoji="0" lang="zh-CN" altLang="en-US"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𝜸</m:t>
                          </m:r>
                          <m:r>
                            <a:rPr kumimoji="0" lang="el-GR"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𝟐</m:t>
                          </m:r>
                        </m:sub>
                      </m:sSub>
                      <m: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 </m:t>
                      </m:r>
                      <m:sSub>
                        <m:sSubPr>
                          <m:ctrlPr>
                            <a:rPr kumimoji="0" lang="en-US"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ctrlPr>
                        </m:sSubPr>
                        <m:e>
                          <m:r>
                            <a:rPr kumimoji="0" lang="el-GR"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𝟐</m:t>
                          </m:r>
                        </m:sub>
                      </m:sSub>
                      <m: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m:t>
                      </m:r>
                      <m:sSup>
                        <m:sSupPr>
                          <m:ctrlP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ctrlPr>
                        </m:sSupPr>
                        <m:e>
                          <m:r>
                            <a:rPr kumimoji="0" lang="zh-CN" altLang="en-US"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𝝅</m:t>
                          </m:r>
                        </m:e>
                        <m:sup>
                          <m: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m:t>
                          </m:r>
                        </m:sup>
                      </m:sSup>
                      <m:sSup>
                        <m:sSupPr>
                          <m:ctrlP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ctrlPr>
                        </m:sSupPr>
                        <m:e>
                          <m:r>
                            <a:rPr kumimoji="0" lang="zh-CN" altLang="en-US"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𝝅</m:t>
                          </m:r>
                        </m:e>
                        <m:sup>
                          <m: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m:t>
                          </m:r>
                        </m:sup>
                      </m:sSup>
                    </m:oMath>
                  </a14:m>
                  <a:r>
                    <a:rPr kumimoji="0" lang="en-US" altLang="zh-CN" sz="2000" b="0" i="0" u="none" strike="noStrike" kern="1200" cap="none" spc="0" normalizeH="0" baseline="0" noProof="0" dirty="0">
                      <a:ln>
                        <a:noFill/>
                      </a:ln>
                      <a:solidFill>
                        <a:srgbClr val="012F53"/>
                      </a:solidFill>
                      <a:effectLst/>
                      <a:uLnTx/>
                      <a:uFillTx/>
                      <a:cs typeface="+mn-ea"/>
                      <a:sym typeface="+mn-lt"/>
                    </a:rPr>
                    <a:t>/</a:t>
                  </a:r>
                  <a:r>
                    <a:rPr lang="en-US" altLang="zh-CN" sz="2000" b="1" dirty="0">
                      <a:solidFill>
                        <a:srgbClr val="012F53"/>
                      </a:solidFill>
                      <a:cs typeface="+mn-ea"/>
                      <a:sym typeface="+mn-lt"/>
                    </a:rPr>
                    <a:t> </a:t>
                  </a:r>
                  <a14:m>
                    <m:oMath xmlns:m="http://schemas.openxmlformats.org/officeDocument/2006/math">
                      <m:sSup>
                        <m:sSupPr>
                          <m:ctrlPr>
                            <a:rPr lang="en-US" altLang="zh-CN" sz="2000" b="1" i="1">
                              <a:solidFill>
                                <a:srgbClr val="012F53"/>
                              </a:solidFill>
                              <a:latin typeface="Cambria Math" panose="02040503050406030204" pitchFamily="18" charset="0"/>
                              <a:cs typeface="+mn-ea"/>
                              <a:sym typeface="+mn-lt"/>
                            </a:rPr>
                          </m:ctrlPr>
                        </m:sSupPr>
                        <m:e>
                          <m:r>
                            <a:rPr lang="en-US" altLang="zh-CN" sz="2000" b="1" i="1">
                              <a:solidFill>
                                <a:srgbClr val="012F53"/>
                              </a:solidFill>
                              <a:latin typeface="Cambria Math" panose="02040503050406030204" pitchFamily="18" charset="0"/>
                              <a:cs typeface="+mn-ea"/>
                              <a:sym typeface="+mn-lt"/>
                            </a:rPr>
                            <m:t>𝑲</m:t>
                          </m:r>
                        </m:e>
                        <m:sup>
                          <m:r>
                            <a:rPr lang="en-US" altLang="zh-CN" sz="2000" b="1" i="1">
                              <a:solidFill>
                                <a:srgbClr val="012F53"/>
                              </a:solidFill>
                              <a:latin typeface="Cambria Math" panose="02040503050406030204" pitchFamily="18" charset="0"/>
                              <a:cs typeface="+mn-ea"/>
                              <a:sym typeface="+mn-lt"/>
                            </a:rPr>
                            <m:t>+</m:t>
                          </m:r>
                        </m:sup>
                      </m:sSup>
                      <m:sSup>
                        <m:sSupPr>
                          <m:ctrlPr>
                            <a:rPr lang="en-US" altLang="zh-CN" sz="2000" b="1" i="1">
                              <a:solidFill>
                                <a:srgbClr val="012F53"/>
                              </a:solidFill>
                              <a:latin typeface="Cambria Math" panose="02040503050406030204" pitchFamily="18" charset="0"/>
                              <a:cs typeface="+mn-ea"/>
                              <a:sym typeface="+mn-lt"/>
                            </a:rPr>
                          </m:ctrlPr>
                        </m:sSupPr>
                        <m:e>
                          <m:r>
                            <a:rPr lang="en-US" altLang="zh-CN" sz="2000" b="1" i="1">
                              <a:solidFill>
                                <a:srgbClr val="012F53"/>
                              </a:solidFill>
                              <a:latin typeface="Cambria Math" panose="02040503050406030204" pitchFamily="18" charset="0"/>
                              <a:cs typeface="+mn-ea"/>
                              <a:sym typeface="+mn-lt"/>
                            </a:rPr>
                            <m:t>𝑲</m:t>
                          </m:r>
                        </m:e>
                        <m:sup>
                          <m:r>
                            <a:rPr lang="en-US" altLang="zh-CN" sz="2000" b="1" i="1">
                              <a:solidFill>
                                <a:srgbClr val="012F53"/>
                              </a:solidFill>
                              <a:latin typeface="Cambria Math" panose="02040503050406030204" pitchFamily="18" charset="0"/>
                              <a:cs typeface="+mn-ea"/>
                              <a:sym typeface="+mn-lt"/>
                            </a:rPr>
                            <m:t>−</m:t>
                          </m:r>
                        </m:sup>
                      </m:sSup>
                    </m:oMath>
                  </a14:m>
                  <a:r>
                    <a:rPr kumimoji="0" lang="en-US" altLang="zh-CN" sz="2000" b="0" i="0" u="none" strike="noStrike" kern="1200" cap="none" spc="0" normalizeH="0" baseline="0" noProof="0" dirty="0">
                      <a:ln>
                        <a:noFill/>
                      </a:ln>
                      <a:solidFill>
                        <a:srgbClr val="012F53"/>
                      </a:solidFill>
                      <a:effectLst/>
                      <a:uLnTx/>
                      <a:uFillTx/>
                      <a:cs typeface="+mn-ea"/>
                      <a:sym typeface="+mn-lt"/>
                    </a:rPr>
                    <a:t>      </a:t>
                  </a:r>
                  <a:r>
                    <a:rPr kumimoji="0" lang="en-US" altLang="zh-CN" sz="2000" b="1" i="0" u="none" strike="noStrike" kern="1200" cap="none" spc="0" normalizeH="0" baseline="0" noProof="0" dirty="0">
                      <a:ln>
                        <a:noFill/>
                      </a:ln>
                      <a:solidFill>
                        <a:srgbClr val="012F53"/>
                      </a:solidFill>
                      <a:effectLst/>
                      <a:uLnTx/>
                      <a:uFillTx/>
                      <a:cs typeface="+mn-ea"/>
                      <a:sym typeface="+mn-lt"/>
                    </a:rPr>
                    <a:t>mDIY</a:t>
                  </a:r>
                </a:p>
                <a:p>
                  <a:pPr marL="285750" lvl="0" indent="-285750">
                    <a:buFont typeface="Arial" panose="020B0604020202020204" pitchFamily="34" charset="0"/>
                    <a:buChar char="•"/>
                    <a:defRPr/>
                  </a:pPr>
                  <a:r>
                    <a:rPr kumimoji="0" lang="en-US" altLang="zh-CN" sz="2000" b="1" i="0" u="none" strike="noStrike" kern="1200" cap="none" spc="0" normalizeH="0" baseline="0" noProof="0" dirty="0">
                      <a:ln>
                        <a:noFill/>
                      </a:ln>
                      <a:solidFill>
                        <a:srgbClr val="012F53"/>
                      </a:solidFill>
                      <a:effectLst/>
                      <a:uLnTx/>
                      <a:uFillTx/>
                      <a:cs typeface="+mn-ea"/>
                      <a:sym typeface="+mn-lt"/>
                    </a:rPr>
                    <a:t>the spiral amplitude parameters x and y</a:t>
                  </a:r>
                  <a:r>
                    <a:rPr kumimoji="0" lang="zh-CN" altLang="en-US" sz="2000" b="1" i="0" u="none" strike="noStrike" kern="1200" cap="none" spc="0" normalizeH="0" baseline="0" noProof="0" dirty="0">
                      <a:ln>
                        <a:noFill/>
                      </a:ln>
                      <a:solidFill>
                        <a:srgbClr val="012F53"/>
                      </a:solidFill>
                      <a:effectLst/>
                      <a:uLnTx/>
                      <a:uFillTx/>
                      <a:cs typeface="+mn-ea"/>
                      <a:sym typeface="+mn-lt"/>
                    </a:rPr>
                    <a:t>：</a:t>
                  </a:r>
                  <a:r>
                    <a:rPr kumimoji="0" lang="en-US" altLang="zh-CN" sz="2000" b="1" i="0" u="none" strike="noStrike" kern="1200" cap="none" spc="0" normalizeH="0" baseline="0" noProof="0" dirty="0">
                      <a:ln>
                        <a:noFill/>
                      </a:ln>
                      <a:solidFill>
                        <a:srgbClr val="012F53"/>
                      </a:solidFill>
                      <a:effectLst/>
                      <a:uLnTx/>
                      <a:uFillTx/>
                      <a:cs typeface="+mn-ea"/>
                      <a:sym typeface="+mn-lt"/>
                    </a:rPr>
                    <a:t>x=1.55,y=2.06(</a:t>
                  </a:r>
                  <a14:m>
                    <m:oMath xmlns:m="http://schemas.openxmlformats.org/officeDocument/2006/math">
                      <m:sSup>
                        <m:sSupPr>
                          <m:ctrlPr>
                            <a:rPr lang="en-US" altLang="zh-CN" sz="2000" b="1" i="1">
                              <a:solidFill>
                                <a:srgbClr val="012F53"/>
                              </a:solidFill>
                              <a:latin typeface="Cambria Math" panose="02040503050406030204" pitchFamily="18" charset="0"/>
                              <a:cs typeface="+mn-ea"/>
                              <a:sym typeface="+mn-lt"/>
                            </a:rPr>
                          </m:ctrlPr>
                        </m:sSupPr>
                        <m:e>
                          <m:r>
                            <a:rPr lang="zh-CN" altLang="en-US" sz="2000" b="1" i="1">
                              <a:solidFill>
                                <a:srgbClr val="012F53"/>
                              </a:solidFill>
                              <a:latin typeface="Cambria Math" panose="02040503050406030204" pitchFamily="18" charset="0"/>
                              <a:cs typeface="+mn-ea"/>
                              <a:sym typeface="+mn-lt"/>
                            </a:rPr>
                            <m:t>𝝅</m:t>
                          </m:r>
                        </m:e>
                        <m:sup>
                          <m:r>
                            <a:rPr lang="en-US" altLang="zh-CN" sz="2000" b="1" i="1">
                              <a:solidFill>
                                <a:srgbClr val="012F53"/>
                              </a:solidFill>
                              <a:latin typeface="Cambria Math" panose="02040503050406030204" pitchFamily="18" charset="0"/>
                              <a:cs typeface="+mn-ea"/>
                              <a:sym typeface="+mn-lt"/>
                            </a:rPr>
                            <m:t>+</m:t>
                          </m:r>
                        </m:sup>
                      </m:sSup>
                      <m:sSup>
                        <m:sSupPr>
                          <m:ctrlPr>
                            <a:rPr lang="en-US" altLang="zh-CN" sz="2000" b="1" i="1">
                              <a:solidFill>
                                <a:srgbClr val="012F53"/>
                              </a:solidFill>
                              <a:latin typeface="Cambria Math" panose="02040503050406030204" pitchFamily="18" charset="0"/>
                              <a:cs typeface="+mn-ea"/>
                              <a:sym typeface="+mn-lt"/>
                            </a:rPr>
                          </m:ctrlPr>
                        </m:sSupPr>
                        <m:e>
                          <m:r>
                            <a:rPr lang="zh-CN" altLang="en-US" sz="2000" b="1" i="1">
                              <a:solidFill>
                                <a:srgbClr val="012F53"/>
                              </a:solidFill>
                              <a:latin typeface="Cambria Math" panose="02040503050406030204" pitchFamily="18" charset="0"/>
                              <a:cs typeface="+mn-ea"/>
                              <a:sym typeface="+mn-lt"/>
                            </a:rPr>
                            <m:t>𝝅</m:t>
                          </m:r>
                        </m:e>
                        <m:sup>
                          <m:r>
                            <a:rPr lang="en-US" altLang="zh-CN" sz="2000" b="1" i="1">
                              <a:solidFill>
                                <a:srgbClr val="012F53"/>
                              </a:solidFill>
                              <a:latin typeface="Cambria Math" panose="02040503050406030204" pitchFamily="18" charset="0"/>
                              <a:cs typeface="+mn-ea"/>
                              <a:sym typeface="+mn-lt"/>
                            </a:rPr>
                            <m:t>−</m:t>
                          </m:r>
                        </m:sup>
                      </m:sSup>
                    </m:oMath>
                  </a14:m>
                  <a:r>
                    <a:rPr kumimoji="0" lang="en-US" altLang="zh-CN" sz="2000" b="1" i="0" u="none" strike="noStrike" kern="1200" cap="none" spc="0" normalizeH="0" baseline="0" noProof="0" dirty="0">
                      <a:ln>
                        <a:noFill/>
                      </a:ln>
                      <a:solidFill>
                        <a:srgbClr val="012F53"/>
                      </a:solidFill>
                      <a:effectLst/>
                      <a:uLnTx/>
                      <a:uFillTx/>
                      <a:cs typeface="+mn-ea"/>
                      <a:sym typeface="+mn-lt"/>
                    </a:rPr>
                    <a:t>)</a:t>
                  </a:r>
                  <a:r>
                    <a:rPr lang="en-US" altLang="zh-CN" sz="2000" b="1" dirty="0">
                      <a:solidFill>
                        <a:srgbClr val="012F53"/>
                      </a:solidFill>
                      <a:cs typeface="+mn-ea"/>
                      <a:sym typeface="+mn-lt"/>
                    </a:rPr>
                    <a:t> x=1.55,y=2.13(</a:t>
                  </a:r>
                  <a14:m>
                    <m:oMath xmlns:m="http://schemas.openxmlformats.org/officeDocument/2006/math">
                      <m:sSup>
                        <m:sSupPr>
                          <m:ctrlPr>
                            <a:rPr lang="en-US" altLang="zh-CN" sz="2000" b="1" i="1">
                              <a:solidFill>
                                <a:srgbClr val="012F53"/>
                              </a:solidFill>
                              <a:latin typeface="Cambria Math" panose="02040503050406030204" pitchFamily="18" charset="0"/>
                              <a:cs typeface="+mn-ea"/>
                              <a:sym typeface="+mn-lt"/>
                            </a:rPr>
                          </m:ctrlPr>
                        </m:sSupPr>
                        <m:e>
                          <m:r>
                            <a:rPr lang="en-US" altLang="zh-CN" sz="2000" b="1" i="1">
                              <a:solidFill>
                                <a:srgbClr val="012F53"/>
                              </a:solidFill>
                              <a:latin typeface="Cambria Math" panose="02040503050406030204" pitchFamily="18" charset="0"/>
                              <a:cs typeface="+mn-ea"/>
                              <a:sym typeface="+mn-lt"/>
                            </a:rPr>
                            <m:t>𝑲</m:t>
                          </m:r>
                        </m:e>
                        <m:sup>
                          <m:r>
                            <a:rPr lang="en-US" altLang="zh-CN" sz="2000" b="1" i="1">
                              <a:solidFill>
                                <a:srgbClr val="012F53"/>
                              </a:solidFill>
                              <a:latin typeface="Cambria Math" panose="02040503050406030204" pitchFamily="18" charset="0"/>
                              <a:cs typeface="+mn-ea"/>
                              <a:sym typeface="+mn-lt"/>
                            </a:rPr>
                            <m:t>+</m:t>
                          </m:r>
                        </m:sup>
                      </m:sSup>
                      <m:sSup>
                        <m:sSupPr>
                          <m:ctrlPr>
                            <a:rPr lang="en-US" altLang="zh-CN" sz="2000" b="1" i="1">
                              <a:solidFill>
                                <a:srgbClr val="012F53"/>
                              </a:solidFill>
                              <a:latin typeface="Cambria Math" panose="02040503050406030204" pitchFamily="18" charset="0"/>
                              <a:cs typeface="+mn-ea"/>
                              <a:sym typeface="+mn-lt"/>
                            </a:rPr>
                          </m:ctrlPr>
                        </m:sSupPr>
                        <m:e>
                          <m:r>
                            <a:rPr lang="en-US" altLang="zh-CN" sz="2000" b="1" i="1">
                              <a:solidFill>
                                <a:srgbClr val="012F53"/>
                              </a:solidFill>
                              <a:latin typeface="Cambria Math" panose="02040503050406030204" pitchFamily="18" charset="0"/>
                              <a:cs typeface="+mn-ea"/>
                              <a:sym typeface="+mn-lt"/>
                            </a:rPr>
                            <m:t>𝑲</m:t>
                          </m:r>
                        </m:e>
                        <m:sup>
                          <m:r>
                            <a:rPr lang="en-US" altLang="zh-CN" sz="2000" b="1" i="1">
                              <a:solidFill>
                                <a:srgbClr val="012F53"/>
                              </a:solidFill>
                              <a:latin typeface="Cambria Math" panose="02040503050406030204" pitchFamily="18" charset="0"/>
                              <a:cs typeface="+mn-ea"/>
                              <a:sym typeface="+mn-lt"/>
                            </a:rPr>
                            <m:t>−</m:t>
                          </m:r>
                        </m:sup>
                      </m:sSup>
                    </m:oMath>
                  </a14:m>
                  <a:r>
                    <a:rPr lang="en-US" altLang="zh-CN" sz="2000" b="1" dirty="0">
                      <a:solidFill>
                        <a:srgbClr val="012F53"/>
                      </a:solidFill>
                      <a:cs typeface="+mn-ea"/>
                      <a:sym typeface="+mn-lt"/>
                    </a:rPr>
                    <a:t>) </a:t>
                  </a:r>
                  <a14:m>
                    <m:oMath xmlns:m="http://schemas.openxmlformats.org/officeDocument/2006/math">
                      <m:sSup>
                        <m:sSupPr>
                          <m:ctrlPr>
                            <a:rPr lang="en-US" altLang="zh-CN" sz="2000" b="1" i="1" dirty="0" smtClean="0">
                              <a:solidFill>
                                <a:srgbClr val="012F53"/>
                              </a:solidFill>
                              <a:latin typeface="Cambria Math" panose="02040503050406030204" pitchFamily="18" charset="0"/>
                              <a:cs typeface="+mn-ea"/>
                              <a:sym typeface="+mn-lt"/>
                            </a:rPr>
                          </m:ctrlPr>
                        </m:sSupPr>
                        <m:e>
                          <m:r>
                            <a:rPr lang="en-US" altLang="zh-CN" sz="2000" b="1" i="1" dirty="0" smtClean="0">
                              <a:solidFill>
                                <a:srgbClr val="012F53"/>
                              </a:solidFill>
                              <a:latin typeface="Cambria Math" panose="02040503050406030204" pitchFamily="18" charset="0"/>
                              <a:cs typeface="+mn-ea"/>
                              <a:sym typeface="+mn-lt"/>
                            </a:rPr>
                            <m:t>.</m:t>
                          </m:r>
                        </m:e>
                        <m:sup>
                          <m:d>
                            <m:dPr>
                              <m:begChr m:val="["/>
                              <m:endChr m:val="]"/>
                              <m:ctrlPr>
                                <a:rPr lang="en-US" altLang="zh-CN" sz="2000" b="1" i="1" dirty="0" smtClean="0">
                                  <a:solidFill>
                                    <a:srgbClr val="012F53"/>
                                  </a:solidFill>
                                  <a:latin typeface="Cambria Math" panose="02040503050406030204" pitchFamily="18" charset="0"/>
                                  <a:cs typeface="+mn-ea"/>
                                  <a:sym typeface="+mn-lt"/>
                                </a:rPr>
                              </m:ctrlPr>
                            </m:dPr>
                            <m:e>
                              <m:r>
                                <a:rPr lang="zh-CN" altLang="en-US" sz="2000" b="1" i="1" dirty="0">
                                  <a:solidFill>
                                    <a:srgbClr val="012F53"/>
                                  </a:solidFill>
                                  <a:latin typeface="Cambria Math" panose="02040503050406030204" pitchFamily="18" charset="0"/>
                                  <a:cs typeface="+mn-ea"/>
                                  <a:sym typeface="+mn-lt"/>
                                </a:rPr>
                                <m:t>𝟐</m:t>
                              </m:r>
                            </m:e>
                          </m:d>
                        </m:sup>
                      </m:sSup>
                      <m:r>
                        <a:rPr lang="en-US" altLang="zh-CN" sz="2000" b="1" i="1" dirty="0" smtClean="0">
                          <a:solidFill>
                            <a:srgbClr val="012F53"/>
                          </a:solidFill>
                          <a:latin typeface="Cambria Math" panose="02040503050406030204" pitchFamily="18" charset="0"/>
                          <a:cs typeface="+mn-ea"/>
                          <a:sym typeface="+mn-lt"/>
                        </a:rPr>
                        <m:t> </m:t>
                      </m:r>
                    </m:oMath>
                  </a14:m>
                  <a:endParaRPr kumimoji="0" lang="en-US" altLang="zh-CN" sz="2000" b="1" i="0" u="none" strike="noStrike" kern="1200" cap="none" spc="0" normalizeH="0" baseline="0" noProof="0" dirty="0">
                    <a:ln>
                      <a:noFill/>
                    </a:ln>
                    <a:solidFill>
                      <a:srgbClr val="012F53"/>
                    </a:solidFill>
                    <a:effectLst/>
                    <a:uLnTx/>
                    <a:uFillTx/>
                    <a:cs typeface="+mn-ea"/>
                    <a:sym typeface="+mn-lt"/>
                  </a:endParaRPr>
                </a:p>
                <a:p>
                  <a:pPr marL="285750" lvl="0" indent="-285750">
                    <a:buFont typeface="Arial" panose="020B0604020202020204" pitchFamily="34" charset="0"/>
                    <a:buChar char="•"/>
                    <a:defRPr/>
                  </a:pPr>
                  <a14:m>
                    <m:oMath xmlns:m="http://schemas.openxmlformats.org/officeDocument/2006/math">
                      <m:sSub>
                        <m:sSubPr>
                          <m:ctrlP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ctrlPr>
                        </m:sSubPr>
                        <m:e>
                          <m:r>
                            <a:rPr kumimoji="0" lang="el-GR"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𝝌</m:t>
                          </m:r>
                        </m:e>
                        <m:sub>
                          <m:r>
                            <a:rPr kumimoji="0" lang="en-US" altLang="zh-CN" sz="2000" b="1"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t>𝒄</m:t>
                          </m:r>
                          <m:r>
                            <a:rPr kumimoji="0" lang="en-US" altLang="zh-CN" sz="2000" b="1"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𝟏</m:t>
                          </m:r>
                        </m:sub>
                      </m:sSub>
                      <m:r>
                        <a:rPr lang="en-US" altLang="zh-CN" sz="2000" b="1" i="1">
                          <a:solidFill>
                            <a:srgbClr val="012F53"/>
                          </a:solidFill>
                          <a:latin typeface="Cambria Math" panose="02040503050406030204" pitchFamily="18" charset="0"/>
                          <a:cs typeface="+mn-ea"/>
                          <a:sym typeface="+mn-lt"/>
                        </a:rPr>
                        <m:t>→</m:t>
                      </m:r>
                      <m:sSup>
                        <m:sSupPr>
                          <m:ctrlPr>
                            <a:rPr lang="en-US" altLang="zh-CN" sz="2000" b="1" i="1">
                              <a:solidFill>
                                <a:srgbClr val="012F53"/>
                              </a:solidFill>
                              <a:latin typeface="Cambria Math" panose="02040503050406030204" pitchFamily="18" charset="0"/>
                              <a:cs typeface="+mn-ea"/>
                              <a:sym typeface="+mn-lt"/>
                            </a:rPr>
                          </m:ctrlPr>
                        </m:sSupPr>
                        <m:e>
                          <m:r>
                            <a:rPr lang="zh-CN" altLang="en-US" sz="2000" b="1" i="1">
                              <a:solidFill>
                                <a:srgbClr val="012F53"/>
                              </a:solidFill>
                              <a:latin typeface="Cambria Math" panose="02040503050406030204" pitchFamily="18" charset="0"/>
                              <a:cs typeface="+mn-ea"/>
                              <a:sym typeface="+mn-lt"/>
                            </a:rPr>
                            <m:t>𝝅</m:t>
                          </m:r>
                        </m:e>
                        <m:sup>
                          <m:r>
                            <a:rPr lang="en-US" altLang="zh-CN" sz="2000" b="1" i="1">
                              <a:solidFill>
                                <a:srgbClr val="012F53"/>
                              </a:solidFill>
                              <a:latin typeface="Cambria Math" panose="02040503050406030204" pitchFamily="18" charset="0"/>
                              <a:cs typeface="+mn-ea"/>
                              <a:sym typeface="+mn-lt"/>
                            </a:rPr>
                            <m:t>+</m:t>
                          </m:r>
                        </m:sup>
                      </m:sSup>
                      <m:sSup>
                        <m:sSupPr>
                          <m:ctrlPr>
                            <a:rPr lang="en-US" altLang="zh-CN" sz="2000" b="1" i="1">
                              <a:solidFill>
                                <a:srgbClr val="012F53"/>
                              </a:solidFill>
                              <a:latin typeface="Cambria Math" panose="02040503050406030204" pitchFamily="18" charset="0"/>
                              <a:cs typeface="+mn-ea"/>
                              <a:sym typeface="+mn-lt"/>
                            </a:rPr>
                          </m:ctrlPr>
                        </m:sSupPr>
                        <m:e>
                          <m:r>
                            <a:rPr lang="zh-CN" altLang="en-US" sz="2000" b="1" i="1">
                              <a:solidFill>
                                <a:srgbClr val="012F53"/>
                              </a:solidFill>
                              <a:latin typeface="Cambria Math" panose="02040503050406030204" pitchFamily="18" charset="0"/>
                              <a:cs typeface="+mn-ea"/>
                              <a:sym typeface="+mn-lt"/>
                            </a:rPr>
                            <m:t>𝝅</m:t>
                          </m:r>
                        </m:e>
                        <m:sup>
                          <m:r>
                            <a:rPr lang="en-US" altLang="zh-CN" sz="2000" b="1" i="1">
                              <a:solidFill>
                                <a:srgbClr val="012F53"/>
                              </a:solidFill>
                              <a:latin typeface="Cambria Math" panose="02040503050406030204" pitchFamily="18" charset="0"/>
                              <a:cs typeface="+mn-ea"/>
                              <a:sym typeface="+mn-lt"/>
                            </a:rPr>
                            <m:t>−</m:t>
                          </m:r>
                        </m:sup>
                      </m:sSup>
                      <m:r>
                        <m:rPr>
                          <m:nor/>
                        </m:rPr>
                        <a:rPr lang="en-US" altLang="zh-CN" sz="2000" dirty="0">
                          <a:solidFill>
                            <a:srgbClr val="012F53"/>
                          </a:solidFill>
                          <a:cs typeface="+mn-ea"/>
                          <a:sym typeface="+mn-lt"/>
                        </a:rPr>
                        <m:t>/</m:t>
                      </m:r>
                      <m:sSup>
                        <m:sSupPr>
                          <m:ctrlPr>
                            <a:rPr lang="en-US" altLang="zh-CN" sz="2000" b="1" i="1">
                              <a:solidFill>
                                <a:srgbClr val="012F53"/>
                              </a:solidFill>
                              <a:latin typeface="Cambria Math" panose="02040503050406030204" pitchFamily="18" charset="0"/>
                              <a:cs typeface="+mn-ea"/>
                              <a:sym typeface="+mn-lt"/>
                            </a:rPr>
                          </m:ctrlPr>
                        </m:sSupPr>
                        <m:e>
                          <m:r>
                            <a:rPr lang="en-US" altLang="zh-CN" sz="2000" b="1" i="1">
                              <a:solidFill>
                                <a:srgbClr val="012F53"/>
                              </a:solidFill>
                              <a:latin typeface="Cambria Math" panose="02040503050406030204" pitchFamily="18" charset="0"/>
                              <a:cs typeface="+mn-ea"/>
                              <a:sym typeface="+mn-lt"/>
                            </a:rPr>
                            <m:t>𝑲</m:t>
                          </m:r>
                        </m:e>
                        <m:sup>
                          <m:r>
                            <a:rPr lang="en-US" altLang="zh-CN" sz="2000" b="1" i="1">
                              <a:solidFill>
                                <a:srgbClr val="012F53"/>
                              </a:solidFill>
                              <a:latin typeface="Cambria Math" panose="02040503050406030204" pitchFamily="18" charset="0"/>
                              <a:cs typeface="+mn-ea"/>
                              <a:sym typeface="+mn-lt"/>
                            </a:rPr>
                            <m:t>+</m:t>
                          </m:r>
                        </m:sup>
                      </m:sSup>
                      <m:sSup>
                        <m:sSupPr>
                          <m:ctrlPr>
                            <a:rPr lang="en-US" altLang="zh-CN" sz="2000" b="1" i="1">
                              <a:solidFill>
                                <a:srgbClr val="012F53"/>
                              </a:solidFill>
                              <a:latin typeface="Cambria Math" panose="02040503050406030204" pitchFamily="18" charset="0"/>
                              <a:cs typeface="+mn-ea"/>
                              <a:sym typeface="+mn-lt"/>
                            </a:rPr>
                          </m:ctrlPr>
                        </m:sSupPr>
                        <m:e>
                          <m:r>
                            <a:rPr lang="en-US" altLang="zh-CN" sz="2000" b="1" i="1">
                              <a:solidFill>
                                <a:srgbClr val="012F53"/>
                              </a:solidFill>
                              <a:latin typeface="Cambria Math" panose="02040503050406030204" pitchFamily="18" charset="0"/>
                              <a:cs typeface="+mn-ea"/>
                              <a:sym typeface="+mn-lt"/>
                            </a:rPr>
                            <m:t>𝑲</m:t>
                          </m:r>
                        </m:e>
                        <m:sup>
                          <m:r>
                            <a:rPr lang="en-US" altLang="zh-CN" sz="2000" b="1" i="1">
                              <a:solidFill>
                                <a:srgbClr val="012F53"/>
                              </a:solidFill>
                              <a:latin typeface="Cambria Math" panose="02040503050406030204" pitchFamily="18" charset="0"/>
                              <a:cs typeface="+mn-ea"/>
                              <a:sym typeface="+mn-lt"/>
                            </a:rPr>
                            <m:t>−</m:t>
                          </m:r>
                        </m:sup>
                      </m:sSup>
                    </m:oMath>
                  </a14:m>
                  <a:r>
                    <a:rPr kumimoji="0" lang="en-US" altLang="zh-CN" sz="2000" b="1" i="0" u="none" strike="noStrike" kern="1200" cap="none" spc="0" normalizeH="0" baseline="0" noProof="0" dirty="0">
                      <a:ln>
                        <a:noFill/>
                      </a:ln>
                      <a:solidFill>
                        <a:srgbClr val="012F53"/>
                      </a:solidFill>
                      <a:effectLst/>
                      <a:uLnTx/>
                      <a:uFillTx/>
                      <a:cs typeface="+mn-ea"/>
                      <a:sym typeface="+mn-lt"/>
                    </a:rPr>
                    <a:t> is forbidden due to P parity violation</a:t>
                  </a:r>
                </a:p>
              </p:txBody>
            </p:sp>
          </mc:Choice>
          <mc:Fallback>
            <p:sp>
              <p:nvSpPr>
                <p:cNvPr id="29" name="文本框 28">
                  <a:extLst>
                    <a:ext uri="{FF2B5EF4-FFF2-40B4-BE49-F238E27FC236}">
                      <a16:creationId xmlns:a16="http://schemas.microsoft.com/office/drawing/2014/main" id="{2ADE6B63-5B25-4246-B22E-7B3409711C55}"/>
                    </a:ext>
                  </a:extLst>
                </p:cNvPr>
                <p:cNvSpPr txBox="1">
                  <a:spLocks noRot="1" noChangeAspect="1" noMove="1" noResize="1" noEditPoints="1" noAdjustHandles="1" noChangeArrowheads="1" noChangeShapeType="1" noTextEdit="1"/>
                </p:cNvSpPr>
                <p:nvPr/>
              </p:nvSpPr>
              <p:spPr>
                <a:xfrm>
                  <a:off x="279071" y="882405"/>
                  <a:ext cx="6316536" cy="5185330"/>
                </a:xfrm>
                <a:prstGeom prst="rect">
                  <a:avLst/>
                </a:prstGeom>
                <a:blipFill>
                  <a:blip r:embed="rId3"/>
                  <a:stretch>
                    <a:fillRect l="-1351" t="-940" r="-11873" b="-7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D8DF889-A2B8-408C-A524-69F4D6BD134D}"/>
                    </a:ext>
                  </a:extLst>
                </p:cNvPr>
                <p:cNvSpPr txBox="1"/>
                <p:nvPr/>
              </p:nvSpPr>
              <p:spPr>
                <a:xfrm>
                  <a:off x="6360635" y="838545"/>
                  <a:ext cx="5964737" cy="4708981"/>
                </a:xfrm>
                <a:prstGeom prst="rect">
                  <a:avLst/>
                </a:prstGeom>
                <a:noFill/>
              </p:spPr>
              <p:txBody>
                <a:bodyPr wrap="square" rtlCol="0">
                  <a:spAutoFit/>
                </a:bodyPr>
                <a:lstStyle/>
                <a:p>
                  <a:pPr marL="457200" lvl="0" indent="-457200">
                    <a:buFont typeface="Wingdings" panose="05000000000000000000" pitchFamily="2" charset="2"/>
                    <a:buChar char="Ø"/>
                    <a:defRPr/>
                  </a:pPr>
                  <a:r>
                    <a:rPr lang="en-US" altLang="zh-CN" sz="2800" b="1" dirty="0">
                      <a:solidFill>
                        <a:srgbClr val="012F53"/>
                      </a:solidFill>
                      <a:cs typeface="+mn-ea"/>
                      <a:sym typeface="+mn-lt"/>
                    </a:rPr>
                    <a:t>Data</a:t>
                  </a:r>
                </a:p>
                <a:p>
                  <a:pPr marL="285750" lvl="0" indent="-285750">
                    <a:lnSpc>
                      <a:spcPct val="150000"/>
                    </a:lnSpc>
                    <a:buFont typeface="Arial" panose="020B0604020202020204" pitchFamily="34" charset="0"/>
                    <a:buChar char="•"/>
                    <a:defRPr/>
                  </a:pPr>
                  <a:r>
                    <a:rPr lang="en-US" altLang="zh-CN" sz="2000" dirty="0">
                      <a:solidFill>
                        <a:srgbClr val="012F53"/>
                      </a:solidFill>
                      <a:cs typeface="+mn-ea"/>
                      <a:sym typeface="+mn-lt"/>
                    </a:rPr>
                    <a:t>2009 107M data and 2012 341.1M data</a:t>
                  </a:r>
                  <a:endParaRPr kumimoji="0" lang="en-US" altLang="zh-CN" sz="2000" b="1" i="0" u="none" strike="noStrike" kern="1200" cap="none" spc="0" normalizeH="0" baseline="0" noProof="0" dirty="0">
                    <a:ln>
                      <a:noFill/>
                    </a:ln>
                    <a:solidFill>
                      <a:srgbClr val="012F53"/>
                    </a:solidFill>
                    <a:effectLst/>
                    <a:uLnTx/>
                    <a:uFillTx/>
                    <a:cs typeface="+mn-ea"/>
                    <a:sym typeface="+mn-lt"/>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srgbClr val="012F53"/>
                      </a:solidFill>
                      <a:effectLst/>
                      <a:uLnTx/>
                      <a:uFillTx/>
                      <a:cs typeface="+mn-ea"/>
                      <a:sym typeface="+mn-lt"/>
                    </a:rPr>
                    <a:t>Signal MC</a:t>
                  </a: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en-US" altLang="zh-CN" sz="2400" b="0" i="0" u="none" strike="noStrike" kern="1200" cap="none" spc="0" normalizeH="0" baseline="0" noProof="0" dirty="0">
                      <a:ln>
                        <a:noFill/>
                      </a:ln>
                      <a:solidFill>
                        <a:srgbClr val="012F53"/>
                      </a:solidFill>
                      <a:effectLst/>
                      <a:uLnTx/>
                      <a:uFillTx/>
                      <a:cs typeface="+mn-ea"/>
                      <a:sym typeface="+mn-lt"/>
                    </a:rPr>
                    <a:t> </a:t>
                  </a:r>
                  <a14:m>
                    <m:oMath xmlns:m="http://schemas.openxmlformats.org/officeDocument/2006/math">
                      <m:sSup>
                        <m:sSupPr>
                          <m:ctrlPr>
                            <a:rPr kumimoji="0" lang="en-US" altLang="zh-CN" sz="2000" b="0" i="1" u="none" strike="noStrike" kern="1200" cap="none" spc="0" normalizeH="0" baseline="0" noProof="0">
                              <a:ln>
                                <a:noFill/>
                              </a:ln>
                              <a:solidFill>
                                <a:srgbClr val="012F53"/>
                              </a:solidFill>
                              <a:effectLst/>
                              <a:uLnTx/>
                              <a:uFillTx/>
                              <a:latin typeface="Cambria Math" panose="02040503050406030204" pitchFamily="18" charset="0"/>
                              <a:cs typeface="+mn-ea"/>
                              <a:sym typeface="+mn-lt"/>
                            </a:rPr>
                          </m:ctrlPr>
                        </m:sSupPr>
                        <m:e>
                          <m:r>
                            <a:rPr kumimoji="0" lang="en-US" altLang="zh-CN" sz="2000" b="0" i="0" u="none" strike="noStrike" kern="1200" cap="none" spc="0" normalizeH="0" baseline="0" noProof="0">
                              <a:ln>
                                <a:noFill/>
                              </a:ln>
                              <a:solidFill>
                                <a:srgbClr val="012F53"/>
                              </a:solidFill>
                              <a:effectLst/>
                              <a:uLnTx/>
                              <a:uFillTx/>
                              <a:latin typeface="Cambria Math" panose="02040503050406030204" pitchFamily="18" charset="0"/>
                              <a:cs typeface="+mn-ea"/>
                              <a:sym typeface="+mn-lt"/>
                            </a:rPr>
                            <m:t>4×10</m:t>
                          </m:r>
                        </m:e>
                        <m:sup>
                          <m:r>
                            <a:rPr kumimoji="0" lang="en-US" altLang="zh-CN" sz="2000" b="0" i="0" u="none" strike="noStrike" kern="1200" cap="none" spc="0" normalizeH="0" baseline="0" noProof="0">
                              <a:ln>
                                <a:noFill/>
                              </a:ln>
                              <a:solidFill>
                                <a:srgbClr val="012F53"/>
                              </a:solidFill>
                              <a:effectLst/>
                              <a:uLnTx/>
                              <a:uFillTx/>
                              <a:latin typeface="Cambria Math" panose="02040503050406030204" pitchFamily="18" charset="0"/>
                              <a:cs typeface="+mn-ea"/>
                              <a:sym typeface="+mn-lt"/>
                            </a:rPr>
                            <m:t>5</m:t>
                          </m:r>
                        </m:sup>
                      </m:sSup>
                    </m:oMath>
                  </a14:m>
                  <a:r>
                    <a:rPr kumimoji="0" lang="en-US" altLang="zh-CN" sz="2000" b="0" i="0" u="none" strike="noStrike" kern="1200" cap="none" spc="0" normalizeH="0" baseline="0" noProof="0" dirty="0">
                      <a:ln>
                        <a:noFill/>
                      </a:ln>
                      <a:solidFill>
                        <a:srgbClr val="012F53"/>
                      </a:solidFill>
                      <a:effectLst/>
                      <a:uLnTx/>
                      <a:uFillTx/>
                      <a:cs typeface="+mn-ea"/>
                      <a:sym typeface="+mn-lt"/>
                    </a:rPr>
                    <a:t> signal MC events for each  decay channel</a:t>
                  </a:r>
                  <a:endParaRPr kumimoji="0" lang="en-US" altLang="zh-CN" sz="2400" b="1" i="0" u="none" strike="noStrike" kern="1200" cap="none" spc="0" normalizeH="0" baseline="0" noProof="0" dirty="0">
                    <a:ln>
                      <a:noFill/>
                    </a:ln>
                    <a:solidFill>
                      <a:srgbClr val="012F53"/>
                    </a:solidFill>
                    <a:effectLst/>
                    <a:uLnTx/>
                    <a:uFillTx/>
                    <a:cs typeface="+mn-ea"/>
                    <a:sym typeface="+mn-lt"/>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srgbClr val="012F53"/>
                      </a:solidFill>
                      <a:effectLst/>
                      <a:uLnTx/>
                      <a:uFillTx/>
                      <a:cs typeface="+mn-ea"/>
                      <a:sym typeface="+mn-lt"/>
                    </a:rPr>
                    <a:t>Inclusive MC</a:t>
                  </a: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en-US" altLang="zh-CN" sz="2000" b="0" i="0" u="none" strike="noStrike" kern="1200" cap="none" spc="0" normalizeH="0" baseline="0" noProof="0" dirty="0">
                      <a:ln>
                        <a:noFill/>
                      </a:ln>
                      <a:solidFill>
                        <a:srgbClr val="012F53"/>
                      </a:solidFill>
                      <a:effectLst/>
                      <a:uLnTx/>
                      <a:uFillTx/>
                      <a:cs typeface="+mn-ea"/>
                      <a:sym typeface="+mn-lt"/>
                    </a:rPr>
                    <a:t>09 and 12 inclusive MC comparable size to data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err="1">
                      <a:ln>
                        <a:noFill/>
                      </a:ln>
                      <a:solidFill>
                        <a:srgbClr val="012F53"/>
                      </a:solidFill>
                      <a:effectLst/>
                      <a:uLnTx/>
                      <a:uFillTx/>
                      <a:cs typeface="+mn-ea"/>
                      <a:sym typeface="+mn-lt"/>
                    </a:rPr>
                    <a:t>Dimu</a:t>
                  </a:r>
                  <a:r>
                    <a:rPr kumimoji="0" lang="en-US" altLang="zh-CN" sz="2400" b="1" i="0" u="none" strike="noStrike" kern="1200" cap="none" spc="0" normalizeH="0" baseline="0" noProof="0" dirty="0">
                      <a:ln>
                        <a:noFill/>
                      </a:ln>
                      <a:solidFill>
                        <a:srgbClr val="012F53"/>
                      </a:solidFill>
                      <a:effectLst/>
                      <a:uLnTx/>
                      <a:uFillTx/>
                      <a:cs typeface="+mn-ea"/>
                      <a:sym typeface="+mn-lt"/>
                    </a:rPr>
                    <a:t> MC</a:t>
                  </a:r>
                </a:p>
                <a:p>
                  <a:pPr marL="342900" lvl="0" indent="-342900">
                    <a:lnSpc>
                      <a:spcPct val="150000"/>
                    </a:lnSpc>
                    <a:buFont typeface="Arial" pitchFamily="34" charset="0"/>
                    <a:buChar char="•"/>
                    <a:defRPr/>
                  </a:pPr>
                  <a14:m>
                    <m:oMath xmlns:m="http://schemas.openxmlformats.org/officeDocument/2006/math">
                      <m:r>
                        <a:rPr kumimoji="0" lang="en-US" altLang="zh-CN" sz="2000" b="0" i="1"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1</m:t>
                      </m:r>
                      <m:r>
                        <a:rPr kumimoji="0" lang="en-US" altLang="zh-CN" sz="2000" b="0" i="0"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 </m:t>
                      </m:r>
                      <m:r>
                        <m:rPr>
                          <m:sty m:val="p"/>
                        </m:rPr>
                        <a:rPr kumimoji="0" lang="en-US" altLang="zh-CN" sz="2000" b="0" i="0" u="none" strike="noStrike" kern="1200" cap="none" spc="0" normalizeH="0" baseline="0" noProof="0" smtClean="0">
                          <a:ln>
                            <a:noFill/>
                          </a:ln>
                          <a:solidFill>
                            <a:srgbClr val="012F53"/>
                          </a:solidFill>
                          <a:effectLst/>
                          <a:uLnTx/>
                          <a:uFillTx/>
                          <a:latin typeface="Cambria Math" panose="02040503050406030204" pitchFamily="18" charset="0"/>
                          <a:cs typeface="+mn-ea"/>
                          <a:sym typeface="+mn-lt"/>
                        </a:rPr>
                        <m:t>M</m:t>
                      </m:r>
                    </m:oMath>
                  </a14:m>
                  <a:r>
                    <a:rPr kumimoji="0" lang="en-US" altLang="zh-CN" sz="2000" b="0" i="0" u="none" strike="noStrike" kern="1200" cap="none" spc="0" normalizeH="0" baseline="0" noProof="0" dirty="0">
                      <a:ln>
                        <a:noFill/>
                      </a:ln>
                      <a:solidFill>
                        <a:srgbClr val="012F53"/>
                      </a:solidFill>
                      <a:effectLst/>
                      <a:uLnTx/>
                      <a:uFillTx/>
                      <a:cs typeface="+mn-ea"/>
                      <a:sym typeface="+mn-lt"/>
                    </a:rPr>
                    <a:t> for background analysis</a:t>
                  </a:r>
                  <a:endParaRPr kumimoji="0" lang="en-US" altLang="zh-CN" sz="2400" b="1" i="0" u="none" strike="noStrike" kern="1200" cap="none" spc="0" normalizeH="0" baseline="0" noProof="0" dirty="0">
                    <a:ln>
                      <a:noFill/>
                    </a:ln>
                    <a:solidFill>
                      <a:srgbClr val="012F53"/>
                    </a:solidFill>
                    <a:effectLst/>
                    <a:uLnTx/>
                    <a:uFillTx/>
                    <a:cs typeface="+mn-ea"/>
                    <a:sym typeface="+mn-lt"/>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srgbClr val="012F53"/>
                      </a:solidFill>
                      <a:effectLst/>
                      <a:uLnTx/>
                      <a:uFillTx/>
                      <a:cs typeface="+mn-ea"/>
                      <a:sym typeface="+mn-lt"/>
                    </a:rPr>
                    <a:t>Bhabha MC</a:t>
                  </a: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en-US" altLang="zh-CN" sz="2000" b="0" i="0" u="none" strike="noStrike" kern="1200" cap="none" spc="0" normalizeH="0" baseline="0" noProof="0" dirty="0">
                      <a:ln>
                        <a:noFill/>
                      </a:ln>
                      <a:solidFill>
                        <a:srgbClr val="012F53"/>
                      </a:solidFill>
                      <a:effectLst/>
                      <a:uLnTx/>
                      <a:uFillTx/>
                      <a:cs typeface="+mn-ea"/>
                      <a:sym typeface="+mn-lt"/>
                    </a:rPr>
                    <a:t>1 M for background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prstClr val="black"/>
                    </a:solidFill>
                    <a:effectLst/>
                    <a:uLnTx/>
                    <a:uFillTx/>
                    <a:cs typeface="+mn-ea"/>
                    <a:sym typeface="+mn-lt"/>
                  </a:endParaRPr>
                </a:p>
              </p:txBody>
            </p:sp>
          </mc:Choice>
          <mc:Fallback xmlns="">
            <p:sp>
              <p:nvSpPr>
                <p:cNvPr id="30" name="文本框 29">
                  <a:extLst>
                    <a:ext uri="{FF2B5EF4-FFF2-40B4-BE49-F238E27FC236}">
                      <a16:creationId xmlns:a16="http://schemas.microsoft.com/office/drawing/2014/main" id="{AD8DF889-A2B8-408C-A524-69F4D6BD134D}"/>
                    </a:ext>
                  </a:extLst>
                </p:cNvPr>
                <p:cNvSpPr txBox="1">
                  <a:spLocks noRot="1" noChangeAspect="1" noMove="1" noResize="1" noEditPoints="1" noAdjustHandles="1" noChangeArrowheads="1" noChangeShapeType="1" noTextEdit="1"/>
                </p:cNvSpPr>
                <p:nvPr/>
              </p:nvSpPr>
              <p:spPr>
                <a:xfrm>
                  <a:off x="6360635" y="838545"/>
                  <a:ext cx="5964737" cy="4708981"/>
                </a:xfrm>
                <a:prstGeom prst="rect">
                  <a:avLst/>
                </a:prstGeom>
                <a:blipFill>
                  <a:blip r:embed="rId4"/>
                  <a:stretch>
                    <a:fillRect l="-1736" t="-1425"/>
                  </a:stretch>
                </a:blipFill>
              </p:spPr>
              <p:txBody>
                <a:bodyPr/>
                <a:lstStyle/>
                <a:p>
                  <a:r>
                    <a:rPr lang="zh-CN" altLang="en-US">
                      <a:noFill/>
                    </a:rPr>
                    <a:t> </a:t>
                  </a:r>
                </a:p>
              </p:txBody>
            </p:sp>
          </mc:Fallback>
        </mc:AlternateContent>
      </p:grpSp>
      <p:sp>
        <p:nvSpPr>
          <p:cNvPr id="12" name="文本框 11">
            <a:extLst>
              <a:ext uri="{FF2B5EF4-FFF2-40B4-BE49-F238E27FC236}">
                <a16:creationId xmlns:a16="http://schemas.microsoft.com/office/drawing/2014/main" id="{083DBB1B-CA7E-4898-A180-773C9824C761}"/>
              </a:ext>
            </a:extLst>
          </p:cNvPr>
          <p:cNvSpPr txBox="1"/>
          <p:nvPr/>
        </p:nvSpPr>
        <p:spPr>
          <a:xfrm>
            <a:off x="480050" y="6290247"/>
            <a:ext cx="4648200" cy="338554"/>
          </a:xfrm>
          <a:prstGeom prst="rect">
            <a:avLst/>
          </a:prstGeom>
          <a:noFill/>
        </p:spPr>
        <p:txBody>
          <a:bodyPr wrap="square" rtlCol="0">
            <a:spAutoFit/>
          </a:bodyPr>
          <a:lstStyle/>
          <a:p>
            <a:r>
              <a:rPr lang="en-US" altLang="zh-CN" sz="1600" i="1" u="sng" dirty="0">
                <a:solidFill>
                  <a:srgbClr val="003399"/>
                </a:solidFill>
                <a:cs typeface="+mn-ea"/>
                <a:sym typeface="+mn-lt"/>
              </a:rPr>
              <a:t>[2]</a:t>
            </a:r>
            <a:r>
              <a:rPr lang="en-US" altLang="zh-CN" sz="1600" i="1" u="sng" dirty="0" err="1">
                <a:solidFill>
                  <a:srgbClr val="003399"/>
                </a:solidFill>
                <a:cs typeface="+mn-ea"/>
                <a:sym typeface="+mn-lt"/>
              </a:rPr>
              <a:t>Phys.Rev.D</a:t>
            </a:r>
            <a:r>
              <a:rPr lang="en-US" altLang="zh-CN" sz="1600" i="1" u="sng" dirty="0">
                <a:solidFill>
                  <a:srgbClr val="003399"/>
                </a:solidFill>
                <a:cs typeface="+mn-ea"/>
                <a:sym typeface="+mn-lt"/>
              </a:rPr>
              <a:t> 84 (2011) 092006</a:t>
            </a:r>
            <a:endParaRPr lang="zh-CN" altLang="en-US" sz="1600" i="1" u="sng" dirty="0">
              <a:solidFill>
                <a:srgbClr val="003399"/>
              </a:solidFill>
              <a:cs typeface="+mn-ea"/>
              <a:sym typeface="+mn-lt"/>
            </a:endParaRPr>
          </a:p>
        </p:txBody>
      </p:sp>
    </p:spTree>
    <p:extLst>
      <p:ext uri="{BB962C8B-B14F-4D97-AF65-F5344CB8AC3E}">
        <p14:creationId xmlns:p14="http://schemas.microsoft.com/office/powerpoint/2010/main" val="2481411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sp>
        <p:nvSpPr>
          <p:cNvPr id="11" name="灯片编号占位符 10">
            <a:extLst>
              <a:ext uri="{FF2B5EF4-FFF2-40B4-BE49-F238E27FC236}">
                <a16:creationId xmlns:a16="http://schemas.microsoft.com/office/drawing/2014/main" id="{AF1EB235-7605-47EA-9F0E-8B1B8B56A0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1226C7-B586-4071-8AA3-944B25347386}" type="slidenum">
              <a:rPr kumimoji="0" lang="zh-CN" altLang="en-US" sz="1200" b="0" i="0" u="none" strike="noStrike" kern="1200" cap="none" spc="0" normalizeH="0" baseline="0" noProof="0" smtClean="0">
                <a:ln>
                  <a:noFill/>
                </a:ln>
                <a:solidFill>
                  <a:srgbClr val="000000">
                    <a:tint val="75000"/>
                  </a:srgbClr>
                </a:solidFill>
                <a:effectLst/>
                <a:uLnTx/>
                <a:uFillTx/>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srgbClr val="000000">
                  <a:tint val="75000"/>
                </a:srgbClr>
              </a:solidFill>
              <a:effectLst/>
              <a:uLnTx/>
              <a:uFillTx/>
              <a:cs typeface="+mn-ea"/>
              <a:sym typeface="+mn-lt"/>
            </a:endParaRPr>
          </a:p>
        </p:txBody>
      </p:sp>
      <p:pic>
        <p:nvPicPr>
          <p:cNvPr id="10" name="图片 9">
            <a:extLst>
              <a:ext uri="{FF2B5EF4-FFF2-40B4-BE49-F238E27FC236}">
                <a16:creationId xmlns:a16="http://schemas.microsoft.com/office/drawing/2014/main" id="{7B66C8AF-2ED3-42D1-9726-9F49BD13903D}"/>
              </a:ext>
            </a:extLst>
          </p:cNvPr>
          <p:cNvPicPr>
            <a:picLocks noChangeAspect="1"/>
          </p:cNvPicPr>
          <p:nvPr/>
        </p:nvPicPr>
        <p:blipFill>
          <a:blip r:embed="rId3"/>
          <a:stretch>
            <a:fillRect/>
          </a:stretch>
        </p:blipFill>
        <p:spPr>
          <a:xfrm>
            <a:off x="3385462" y="4867878"/>
            <a:ext cx="2337461" cy="1724820"/>
          </a:xfrm>
          <a:prstGeom prst="rect">
            <a:avLst/>
          </a:prstGeom>
        </p:spPr>
      </p:pic>
      <p:pic>
        <p:nvPicPr>
          <p:cNvPr id="12" name="图片 11">
            <a:extLst>
              <a:ext uri="{FF2B5EF4-FFF2-40B4-BE49-F238E27FC236}">
                <a16:creationId xmlns:a16="http://schemas.microsoft.com/office/drawing/2014/main" id="{BCBB71EF-C9F5-4BFD-A66E-F5C2DB6FAD6E}"/>
              </a:ext>
            </a:extLst>
          </p:cNvPr>
          <p:cNvPicPr>
            <a:picLocks noChangeAspect="1"/>
          </p:cNvPicPr>
          <p:nvPr/>
        </p:nvPicPr>
        <p:blipFill>
          <a:blip r:embed="rId4"/>
          <a:stretch>
            <a:fillRect/>
          </a:stretch>
        </p:blipFill>
        <p:spPr>
          <a:xfrm>
            <a:off x="559215" y="4803535"/>
            <a:ext cx="2276033" cy="1662547"/>
          </a:xfrm>
          <a:prstGeom prst="rect">
            <a:avLst/>
          </a:prstGeom>
        </p:spPr>
      </p:pic>
      <p:pic>
        <p:nvPicPr>
          <p:cNvPr id="13" name="图片 12">
            <a:extLst>
              <a:ext uri="{FF2B5EF4-FFF2-40B4-BE49-F238E27FC236}">
                <a16:creationId xmlns:a16="http://schemas.microsoft.com/office/drawing/2014/main" id="{CBC19BD5-24CA-48A9-AF04-22AD6DCD92CA}"/>
              </a:ext>
            </a:extLst>
          </p:cNvPr>
          <p:cNvPicPr>
            <a:picLocks noChangeAspect="1"/>
          </p:cNvPicPr>
          <p:nvPr/>
        </p:nvPicPr>
        <p:blipFill>
          <a:blip r:embed="rId5"/>
          <a:stretch>
            <a:fillRect/>
          </a:stretch>
        </p:blipFill>
        <p:spPr>
          <a:xfrm>
            <a:off x="3239590" y="3137150"/>
            <a:ext cx="2497859" cy="1827948"/>
          </a:xfrm>
          <a:prstGeom prst="rect">
            <a:avLst/>
          </a:prstGeom>
        </p:spPr>
      </p:pic>
      <p:pic>
        <p:nvPicPr>
          <p:cNvPr id="14" name="图片 13">
            <a:extLst>
              <a:ext uri="{FF2B5EF4-FFF2-40B4-BE49-F238E27FC236}">
                <a16:creationId xmlns:a16="http://schemas.microsoft.com/office/drawing/2014/main" id="{AE74CE60-D8DA-43A7-A003-BBB6B5362BDF}"/>
              </a:ext>
            </a:extLst>
          </p:cNvPr>
          <p:cNvPicPr>
            <a:picLocks noChangeAspect="1"/>
          </p:cNvPicPr>
          <p:nvPr/>
        </p:nvPicPr>
        <p:blipFill>
          <a:blip r:embed="rId6"/>
          <a:stretch>
            <a:fillRect/>
          </a:stretch>
        </p:blipFill>
        <p:spPr>
          <a:xfrm>
            <a:off x="412821" y="3094079"/>
            <a:ext cx="2422427" cy="1773799"/>
          </a:xfrm>
          <a:prstGeom prst="rect">
            <a:avLst/>
          </a:prstGeom>
        </p:spPr>
      </p:pic>
      <p:pic>
        <p:nvPicPr>
          <p:cNvPr id="15" name="图片 14">
            <a:extLst>
              <a:ext uri="{FF2B5EF4-FFF2-40B4-BE49-F238E27FC236}">
                <a16:creationId xmlns:a16="http://schemas.microsoft.com/office/drawing/2014/main" id="{445AA6AC-A0CC-4BE1-8A37-C1CA98FBEBCA}"/>
              </a:ext>
            </a:extLst>
          </p:cNvPr>
          <p:cNvPicPr>
            <a:picLocks noChangeAspect="1"/>
          </p:cNvPicPr>
          <p:nvPr/>
        </p:nvPicPr>
        <p:blipFill>
          <a:blip r:embed="rId7"/>
          <a:stretch>
            <a:fillRect/>
          </a:stretch>
        </p:blipFill>
        <p:spPr>
          <a:xfrm>
            <a:off x="3309791" y="1308926"/>
            <a:ext cx="2357458" cy="1773800"/>
          </a:xfrm>
          <a:prstGeom prst="rect">
            <a:avLst/>
          </a:prstGeom>
        </p:spPr>
      </p:pic>
      <p:pic>
        <p:nvPicPr>
          <p:cNvPr id="16" name="图片 15">
            <a:extLst>
              <a:ext uri="{FF2B5EF4-FFF2-40B4-BE49-F238E27FC236}">
                <a16:creationId xmlns:a16="http://schemas.microsoft.com/office/drawing/2014/main" id="{13381187-D85F-4317-B9B0-F6E9A89C1292}"/>
              </a:ext>
            </a:extLst>
          </p:cNvPr>
          <p:cNvPicPr>
            <a:picLocks noChangeAspect="1"/>
          </p:cNvPicPr>
          <p:nvPr/>
        </p:nvPicPr>
        <p:blipFill>
          <a:blip r:embed="rId8"/>
          <a:stretch>
            <a:fillRect/>
          </a:stretch>
        </p:blipFill>
        <p:spPr>
          <a:xfrm>
            <a:off x="344657" y="1223191"/>
            <a:ext cx="2497859" cy="1830441"/>
          </a:xfrm>
          <a:prstGeom prst="rect">
            <a:avLst/>
          </a:prstGeom>
        </p:spPr>
      </p:pic>
      <p:pic>
        <p:nvPicPr>
          <p:cNvPr id="17" name="图片 16">
            <a:extLst>
              <a:ext uri="{FF2B5EF4-FFF2-40B4-BE49-F238E27FC236}">
                <a16:creationId xmlns:a16="http://schemas.microsoft.com/office/drawing/2014/main" id="{3B83DF10-1775-4540-84F9-A7E3999E9DF7}"/>
              </a:ext>
            </a:extLst>
          </p:cNvPr>
          <p:cNvPicPr>
            <a:picLocks noChangeAspect="1"/>
          </p:cNvPicPr>
          <p:nvPr/>
        </p:nvPicPr>
        <p:blipFill>
          <a:blip r:embed="rId9"/>
          <a:stretch>
            <a:fillRect/>
          </a:stretch>
        </p:blipFill>
        <p:spPr>
          <a:xfrm>
            <a:off x="8855538" y="4915237"/>
            <a:ext cx="2479867" cy="1806238"/>
          </a:xfrm>
          <a:prstGeom prst="rect">
            <a:avLst/>
          </a:prstGeom>
        </p:spPr>
      </p:pic>
      <p:pic>
        <p:nvPicPr>
          <p:cNvPr id="18" name="图片 17">
            <a:extLst>
              <a:ext uri="{FF2B5EF4-FFF2-40B4-BE49-F238E27FC236}">
                <a16:creationId xmlns:a16="http://schemas.microsoft.com/office/drawing/2014/main" id="{23459FE8-CA20-4934-94CF-8B08A024533E}"/>
              </a:ext>
            </a:extLst>
          </p:cNvPr>
          <p:cNvPicPr>
            <a:picLocks noChangeAspect="1"/>
          </p:cNvPicPr>
          <p:nvPr/>
        </p:nvPicPr>
        <p:blipFill>
          <a:blip r:embed="rId10"/>
          <a:stretch>
            <a:fillRect/>
          </a:stretch>
        </p:blipFill>
        <p:spPr>
          <a:xfrm>
            <a:off x="6132819" y="4867878"/>
            <a:ext cx="2591183" cy="1869853"/>
          </a:xfrm>
          <a:prstGeom prst="rect">
            <a:avLst/>
          </a:prstGeom>
        </p:spPr>
      </p:pic>
      <p:pic>
        <p:nvPicPr>
          <p:cNvPr id="19" name="图片 18">
            <a:extLst>
              <a:ext uri="{FF2B5EF4-FFF2-40B4-BE49-F238E27FC236}">
                <a16:creationId xmlns:a16="http://schemas.microsoft.com/office/drawing/2014/main" id="{4111C308-9CF0-4968-8787-7CFAB0388E7E}"/>
              </a:ext>
            </a:extLst>
          </p:cNvPr>
          <p:cNvPicPr>
            <a:picLocks noChangeAspect="1"/>
          </p:cNvPicPr>
          <p:nvPr/>
        </p:nvPicPr>
        <p:blipFill>
          <a:blip r:embed="rId11"/>
          <a:stretch>
            <a:fillRect/>
          </a:stretch>
        </p:blipFill>
        <p:spPr>
          <a:xfrm>
            <a:off x="8904277" y="3164223"/>
            <a:ext cx="2390291" cy="1773801"/>
          </a:xfrm>
          <a:prstGeom prst="rect">
            <a:avLst/>
          </a:prstGeom>
        </p:spPr>
      </p:pic>
      <p:pic>
        <p:nvPicPr>
          <p:cNvPr id="20" name="图片 19">
            <a:extLst>
              <a:ext uri="{FF2B5EF4-FFF2-40B4-BE49-F238E27FC236}">
                <a16:creationId xmlns:a16="http://schemas.microsoft.com/office/drawing/2014/main" id="{D74ED00F-0720-49A1-AC52-391F6B57A41D}"/>
              </a:ext>
            </a:extLst>
          </p:cNvPr>
          <p:cNvPicPr>
            <a:picLocks noChangeAspect="1"/>
          </p:cNvPicPr>
          <p:nvPr/>
        </p:nvPicPr>
        <p:blipFill>
          <a:blip r:embed="rId12"/>
          <a:stretch>
            <a:fillRect/>
          </a:stretch>
        </p:blipFill>
        <p:spPr>
          <a:xfrm>
            <a:off x="6179142" y="3094079"/>
            <a:ext cx="2591183" cy="1858228"/>
          </a:xfrm>
          <a:prstGeom prst="rect">
            <a:avLst/>
          </a:prstGeom>
        </p:spPr>
      </p:pic>
      <p:pic>
        <p:nvPicPr>
          <p:cNvPr id="21" name="图片 20">
            <a:extLst>
              <a:ext uri="{FF2B5EF4-FFF2-40B4-BE49-F238E27FC236}">
                <a16:creationId xmlns:a16="http://schemas.microsoft.com/office/drawing/2014/main" id="{7E3A074B-7C62-4E1E-8D6D-1E36E982DBE2}"/>
              </a:ext>
            </a:extLst>
          </p:cNvPr>
          <p:cNvPicPr>
            <a:picLocks noChangeAspect="1"/>
          </p:cNvPicPr>
          <p:nvPr/>
        </p:nvPicPr>
        <p:blipFill>
          <a:blip r:embed="rId13"/>
          <a:stretch>
            <a:fillRect/>
          </a:stretch>
        </p:blipFill>
        <p:spPr>
          <a:xfrm>
            <a:off x="8816648" y="1337666"/>
            <a:ext cx="2554290" cy="1869853"/>
          </a:xfrm>
          <a:prstGeom prst="rect">
            <a:avLst/>
          </a:prstGeom>
        </p:spPr>
      </p:pic>
      <p:pic>
        <p:nvPicPr>
          <p:cNvPr id="22" name="图片 21">
            <a:extLst>
              <a:ext uri="{FF2B5EF4-FFF2-40B4-BE49-F238E27FC236}">
                <a16:creationId xmlns:a16="http://schemas.microsoft.com/office/drawing/2014/main" id="{BD53AF46-DB9C-4B3C-8D2D-36A23BA87381}"/>
              </a:ext>
            </a:extLst>
          </p:cNvPr>
          <p:cNvPicPr>
            <a:picLocks noChangeAspect="1"/>
          </p:cNvPicPr>
          <p:nvPr/>
        </p:nvPicPr>
        <p:blipFill>
          <a:blip r:embed="rId14"/>
          <a:stretch>
            <a:fillRect/>
          </a:stretch>
        </p:blipFill>
        <p:spPr>
          <a:xfrm>
            <a:off x="6238349" y="1408037"/>
            <a:ext cx="2398024" cy="1729113"/>
          </a:xfrm>
          <a:prstGeom prst="rect">
            <a:avLst/>
          </a:prstGeom>
        </p:spPr>
      </p:pic>
      <p:sp>
        <p:nvSpPr>
          <p:cNvPr id="8" name="文本框 7">
            <a:extLst>
              <a:ext uri="{FF2B5EF4-FFF2-40B4-BE49-F238E27FC236}">
                <a16:creationId xmlns:a16="http://schemas.microsoft.com/office/drawing/2014/main" id="{EA9D26D4-A72B-4AE5-B97D-C8E6C2718ADD}"/>
              </a:ext>
            </a:extLst>
          </p:cNvPr>
          <p:cNvSpPr txBox="1"/>
          <p:nvPr/>
        </p:nvSpPr>
        <p:spPr>
          <a:xfrm>
            <a:off x="1758007" y="843608"/>
            <a:ext cx="59347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Now we see that MC and data are in good agreement</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CBD0699-538A-4EDD-9BA6-2EA6216E2006}"/>
                  </a:ext>
                </a:extLst>
              </p:cNvPr>
              <p:cNvSpPr/>
              <p:nvPr/>
            </p:nvSpPr>
            <p:spPr>
              <a:xfrm>
                <a:off x="3753138" y="1599511"/>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9" name="矩形 8">
                <a:extLst>
                  <a:ext uri="{FF2B5EF4-FFF2-40B4-BE49-F238E27FC236}">
                    <a16:creationId xmlns:a16="http://schemas.microsoft.com/office/drawing/2014/main" id="{7CBD0699-538A-4EDD-9BA6-2EA6216E2006}"/>
                  </a:ext>
                </a:extLst>
              </p:cNvPr>
              <p:cNvSpPr>
                <a:spLocks noRot="1" noChangeAspect="1" noMove="1" noResize="1" noEditPoints="1" noAdjustHandles="1" noChangeArrowheads="1" noChangeShapeType="1" noTextEdit="1"/>
              </p:cNvSpPr>
              <p:nvPr/>
            </p:nvSpPr>
            <p:spPr>
              <a:xfrm>
                <a:off x="3753138" y="1599511"/>
                <a:ext cx="652678" cy="369332"/>
              </a:xfrm>
              <a:prstGeom prst="rect">
                <a:avLst/>
              </a:prstGeom>
              <a:blipFill>
                <a:blip r:embed="rId15"/>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09B56DC-49BC-46C2-B0AC-8B90B607719A}"/>
                  </a:ext>
                </a:extLst>
              </p:cNvPr>
              <p:cNvSpPr/>
              <p:nvPr/>
            </p:nvSpPr>
            <p:spPr>
              <a:xfrm>
                <a:off x="864697" y="1495875"/>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3" name="矩形 22">
                <a:extLst>
                  <a:ext uri="{FF2B5EF4-FFF2-40B4-BE49-F238E27FC236}">
                    <a16:creationId xmlns:a16="http://schemas.microsoft.com/office/drawing/2014/main" id="{C09B56DC-49BC-46C2-B0AC-8B90B607719A}"/>
                  </a:ext>
                </a:extLst>
              </p:cNvPr>
              <p:cNvSpPr>
                <a:spLocks noRot="1" noChangeAspect="1" noMove="1" noResize="1" noEditPoints="1" noAdjustHandles="1" noChangeArrowheads="1" noChangeShapeType="1" noTextEdit="1"/>
              </p:cNvSpPr>
              <p:nvPr/>
            </p:nvSpPr>
            <p:spPr>
              <a:xfrm>
                <a:off x="864697" y="1495875"/>
                <a:ext cx="652678" cy="369332"/>
              </a:xfrm>
              <a:prstGeom prst="rect">
                <a:avLst/>
              </a:prstGeom>
              <a:blipFill>
                <a:blip r:embed="rId16"/>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928A83E-9BDF-4F08-92A8-1BCE54161A2C}"/>
                  </a:ext>
                </a:extLst>
              </p:cNvPr>
              <p:cNvSpPr/>
              <p:nvPr/>
            </p:nvSpPr>
            <p:spPr>
              <a:xfrm>
                <a:off x="3753137" y="3373311"/>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4" name="矩形 23">
                <a:extLst>
                  <a:ext uri="{FF2B5EF4-FFF2-40B4-BE49-F238E27FC236}">
                    <a16:creationId xmlns:a16="http://schemas.microsoft.com/office/drawing/2014/main" id="{4928A83E-9BDF-4F08-92A8-1BCE54161A2C}"/>
                  </a:ext>
                </a:extLst>
              </p:cNvPr>
              <p:cNvSpPr>
                <a:spLocks noRot="1" noChangeAspect="1" noMove="1" noResize="1" noEditPoints="1" noAdjustHandles="1" noChangeArrowheads="1" noChangeShapeType="1" noTextEdit="1"/>
              </p:cNvSpPr>
              <p:nvPr/>
            </p:nvSpPr>
            <p:spPr>
              <a:xfrm>
                <a:off x="3753137" y="3373311"/>
                <a:ext cx="652678" cy="369332"/>
              </a:xfrm>
              <a:prstGeom prst="rect">
                <a:avLst/>
              </a:prstGeom>
              <a:blipFill>
                <a:blip r:embed="rId17"/>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95F83B8F-1485-4408-AB7C-6E486F5A0E0F}"/>
                  </a:ext>
                </a:extLst>
              </p:cNvPr>
              <p:cNvSpPr/>
              <p:nvPr/>
            </p:nvSpPr>
            <p:spPr>
              <a:xfrm>
                <a:off x="864696" y="3244334"/>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5" name="矩形 24">
                <a:extLst>
                  <a:ext uri="{FF2B5EF4-FFF2-40B4-BE49-F238E27FC236}">
                    <a16:creationId xmlns:a16="http://schemas.microsoft.com/office/drawing/2014/main" id="{95F83B8F-1485-4408-AB7C-6E486F5A0E0F}"/>
                  </a:ext>
                </a:extLst>
              </p:cNvPr>
              <p:cNvSpPr>
                <a:spLocks noRot="1" noChangeAspect="1" noMove="1" noResize="1" noEditPoints="1" noAdjustHandles="1" noChangeArrowheads="1" noChangeShapeType="1" noTextEdit="1"/>
              </p:cNvSpPr>
              <p:nvPr/>
            </p:nvSpPr>
            <p:spPr>
              <a:xfrm>
                <a:off x="864696" y="3244334"/>
                <a:ext cx="652678" cy="369332"/>
              </a:xfrm>
              <a:prstGeom prst="rect">
                <a:avLst/>
              </a:prstGeom>
              <a:blipFill>
                <a:blip r:embed="rId18"/>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35E9E841-C115-4E53-9E6E-707A6F43E34F}"/>
                  </a:ext>
                </a:extLst>
              </p:cNvPr>
              <p:cNvSpPr/>
              <p:nvPr/>
            </p:nvSpPr>
            <p:spPr>
              <a:xfrm>
                <a:off x="947319" y="5093480"/>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6" name="矩形 25">
                <a:extLst>
                  <a:ext uri="{FF2B5EF4-FFF2-40B4-BE49-F238E27FC236}">
                    <a16:creationId xmlns:a16="http://schemas.microsoft.com/office/drawing/2014/main" id="{35E9E841-C115-4E53-9E6E-707A6F43E34F}"/>
                  </a:ext>
                </a:extLst>
              </p:cNvPr>
              <p:cNvSpPr>
                <a:spLocks noRot="1" noChangeAspect="1" noMove="1" noResize="1" noEditPoints="1" noAdjustHandles="1" noChangeArrowheads="1" noChangeShapeType="1" noTextEdit="1"/>
              </p:cNvSpPr>
              <p:nvPr/>
            </p:nvSpPr>
            <p:spPr>
              <a:xfrm>
                <a:off x="947319" y="5093480"/>
                <a:ext cx="652678" cy="369332"/>
              </a:xfrm>
              <a:prstGeom prst="rect">
                <a:avLst/>
              </a:prstGeom>
              <a:blipFill>
                <a:blip r:embed="rId19"/>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5D3AD1EF-F4F4-4F08-9BC7-815AE833B49B}"/>
                  </a:ext>
                </a:extLst>
              </p:cNvPr>
              <p:cNvSpPr/>
              <p:nvPr/>
            </p:nvSpPr>
            <p:spPr>
              <a:xfrm>
                <a:off x="3872179" y="5173531"/>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9" name="矩形 28">
                <a:extLst>
                  <a:ext uri="{FF2B5EF4-FFF2-40B4-BE49-F238E27FC236}">
                    <a16:creationId xmlns:a16="http://schemas.microsoft.com/office/drawing/2014/main" id="{5D3AD1EF-F4F4-4F08-9BC7-815AE833B49B}"/>
                  </a:ext>
                </a:extLst>
              </p:cNvPr>
              <p:cNvSpPr>
                <a:spLocks noRot="1" noChangeAspect="1" noMove="1" noResize="1" noEditPoints="1" noAdjustHandles="1" noChangeArrowheads="1" noChangeShapeType="1" noTextEdit="1"/>
              </p:cNvSpPr>
              <p:nvPr/>
            </p:nvSpPr>
            <p:spPr>
              <a:xfrm>
                <a:off x="3872179" y="5173531"/>
                <a:ext cx="652678" cy="369332"/>
              </a:xfrm>
              <a:prstGeom prst="rect">
                <a:avLst/>
              </a:prstGeom>
              <a:blipFill>
                <a:blip r:embed="rId20"/>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A8D96FB9-6520-4DC3-8633-6095AFF638F4}"/>
                  </a:ext>
                </a:extLst>
              </p:cNvPr>
              <p:cNvSpPr/>
              <p:nvPr/>
            </p:nvSpPr>
            <p:spPr>
              <a:xfrm>
                <a:off x="6659372" y="3331936"/>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9" name="矩形 38">
                <a:extLst>
                  <a:ext uri="{FF2B5EF4-FFF2-40B4-BE49-F238E27FC236}">
                    <a16:creationId xmlns:a16="http://schemas.microsoft.com/office/drawing/2014/main" id="{A8D96FB9-6520-4DC3-8633-6095AFF638F4}"/>
                  </a:ext>
                </a:extLst>
              </p:cNvPr>
              <p:cNvSpPr>
                <a:spLocks noRot="1" noChangeAspect="1" noMove="1" noResize="1" noEditPoints="1" noAdjustHandles="1" noChangeArrowheads="1" noChangeShapeType="1" noTextEdit="1"/>
              </p:cNvSpPr>
              <p:nvPr/>
            </p:nvSpPr>
            <p:spPr>
              <a:xfrm>
                <a:off x="6659372" y="3331936"/>
                <a:ext cx="649472" cy="369332"/>
              </a:xfrm>
              <a:prstGeom prst="rect">
                <a:avLst/>
              </a:prstGeom>
              <a:blipFill>
                <a:blip r:embed="rId21"/>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8A849261-E5EC-4C93-BFF1-4D91D6B4C66D}"/>
                  </a:ext>
                </a:extLst>
              </p:cNvPr>
              <p:cNvSpPr/>
              <p:nvPr/>
            </p:nvSpPr>
            <p:spPr>
              <a:xfrm>
                <a:off x="6659373" y="1668428"/>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40" name="矩形 39">
                <a:extLst>
                  <a:ext uri="{FF2B5EF4-FFF2-40B4-BE49-F238E27FC236}">
                    <a16:creationId xmlns:a16="http://schemas.microsoft.com/office/drawing/2014/main" id="{8A849261-E5EC-4C93-BFF1-4D91D6B4C66D}"/>
                  </a:ext>
                </a:extLst>
              </p:cNvPr>
              <p:cNvSpPr>
                <a:spLocks noRot="1" noChangeAspect="1" noMove="1" noResize="1" noEditPoints="1" noAdjustHandles="1" noChangeArrowheads="1" noChangeShapeType="1" noTextEdit="1"/>
              </p:cNvSpPr>
              <p:nvPr/>
            </p:nvSpPr>
            <p:spPr>
              <a:xfrm>
                <a:off x="6659373" y="1668428"/>
                <a:ext cx="649472" cy="369332"/>
              </a:xfrm>
              <a:prstGeom prst="rect">
                <a:avLst/>
              </a:prstGeom>
              <a:blipFill>
                <a:blip r:embed="rId22"/>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0FE7BC6F-0AAE-4E8B-AB49-F42E490622CD}"/>
                  </a:ext>
                </a:extLst>
              </p:cNvPr>
              <p:cNvSpPr/>
              <p:nvPr/>
            </p:nvSpPr>
            <p:spPr>
              <a:xfrm>
                <a:off x="6716292" y="5247330"/>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41" name="矩形 40">
                <a:extLst>
                  <a:ext uri="{FF2B5EF4-FFF2-40B4-BE49-F238E27FC236}">
                    <a16:creationId xmlns:a16="http://schemas.microsoft.com/office/drawing/2014/main" id="{0FE7BC6F-0AAE-4E8B-AB49-F42E490622CD}"/>
                  </a:ext>
                </a:extLst>
              </p:cNvPr>
              <p:cNvSpPr>
                <a:spLocks noRot="1" noChangeAspect="1" noMove="1" noResize="1" noEditPoints="1" noAdjustHandles="1" noChangeArrowheads="1" noChangeShapeType="1" noTextEdit="1"/>
              </p:cNvSpPr>
              <p:nvPr/>
            </p:nvSpPr>
            <p:spPr>
              <a:xfrm>
                <a:off x="6716292" y="5247330"/>
                <a:ext cx="649472" cy="369332"/>
              </a:xfrm>
              <a:prstGeom prst="rect">
                <a:avLst/>
              </a:prstGeom>
              <a:blipFill>
                <a:blip r:embed="rId23"/>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08A3B320-7736-4B1D-8FC7-172AE882DF46}"/>
                  </a:ext>
                </a:extLst>
              </p:cNvPr>
              <p:cNvSpPr/>
              <p:nvPr/>
            </p:nvSpPr>
            <p:spPr>
              <a:xfrm>
                <a:off x="9260988" y="1681881"/>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42" name="矩形 41">
                <a:extLst>
                  <a:ext uri="{FF2B5EF4-FFF2-40B4-BE49-F238E27FC236}">
                    <a16:creationId xmlns:a16="http://schemas.microsoft.com/office/drawing/2014/main" id="{08A3B320-7736-4B1D-8FC7-172AE882DF46}"/>
                  </a:ext>
                </a:extLst>
              </p:cNvPr>
              <p:cNvSpPr>
                <a:spLocks noRot="1" noChangeAspect="1" noMove="1" noResize="1" noEditPoints="1" noAdjustHandles="1" noChangeArrowheads="1" noChangeShapeType="1" noTextEdit="1"/>
              </p:cNvSpPr>
              <p:nvPr/>
            </p:nvSpPr>
            <p:spPr>
              <a:xfrm>
                <a:off x="9260988" y="1681881"/>
                <a:ext cx="649472" cy="369332"/>
              </a:xfrm>
              <a:prstGeom prst="rect">
                <a:avLst/>
              </a:prstGeom>
              <a:blipFill>
                <a:blip r:embed="rId2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AA57E28-A96D-42B2-8506-23F89B5705E3}"/>
                  </a:ext>
                </a:extLst>
              </p:cNvPr>
              <p:cNvSpPr/>
              <p:nvPr/>
            </p:nvSpPr>
            <p:spPr>
              <a:xfrm>
                <a:off x="9294840" y="3465816"/>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43" name="矩形 42">
                <a:extLst>
                  <a:ext uri="{FF2B5EF4-FFF2-40B4-BE49-F238E27FC236}">
                    <a16:creationId xmlns:a16="http://schemas.microsoft.com/office/drawing/2014/main" id="{DAA57E28-A96D-42B2-8506-23F89B5705E3}"/>
                  </a:ext>
                </a:extLst>
              </p:cNvPr>
              <p:cNvSpPr>
                <a:spLocks noRot="1" noChangeAspect="1" noMove="1" noResize="1" noEditPoints="1" noAdjustHandles="1" noChangeArrowheads="1" noChangeShapeType="1" noTextEdit="1"/>
              </p:cNvSpPr>
              <p:nvPr/>
            </p:nvSpPr>
            <p:spPr>
              <a:xfrm>
                <a:off x="9294840" y="3465816"/>
                <a:ext cx="649472" cy="369332"/>
              </a:xfrm>
              <a:prstGeom prst="rect">
                <a:avLst/>
              </a:prstGeom>
              <a:blipFill>
                <a:blip r:embed="rId2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B7C2C2B0-8C1B-4562-B884-FB6C5EAAA0F5}"/>
                  </a:ext>
                </a:extLst>
              </p:cNvPr>
              <p:cNvSpPr/>
              <p:nvPr/>
            </p:nvSpPr>
            <p:spPr>
              <a:xfrm>
                <a:off x="9307475" y="5201909"/>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44" name="矩形 43">
                <a:extLst>
                  <a:ext uri="{FF2B5EF4-FFF2-40B4-BE49-F238E27FC236}">
                    <a16:creationId xmlns:a16="http://schemas.microsoft.com/office/drawing/2014/main" id="{B7C2C2B0-8C1B-4562-B884-FB6C5EAAA0F5}"/>
                  </a:ext>
                </a:extLst>
              </p:cNvPr>
              <p:cNvSpPr>
                <a:spLocks noRot="1" noChangeAspect="1" noMove="1" noResize="1" noEditPoints="1" noAdjustHandles="1" noChangeArrowheads="1" noChangeShapeType="1" noTextEdit="1"/>
              </p:cNvSpPr>
              <p:nvPr/>
            </p:nvSpPr>
            <p:spPr>
              <a:xfrm>
                <a:off x="9307475" y="5201909"/>
                <a:ext cx="649472" cy="369332"/>
              </a:xfrm>
              <a:prstGeom prst="rect">
                <a:avLst/>
              </a:prstGeom>
              <a:blipFill>
                <a:blip r:embed="rId26"/>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68DE874-9A7B-41FB-A2A5-6D037607353B}"/>
                  </a:ext>
                </a:extLst>
              </p:cNvPr>
              <p:cNvSpPr txBox="1"/>
              <p:nvPr/>
            </p:nvSpPr>
            <p:spPr>
              <a:xfrm>
                <a:off x="9171442" y="869352"/>
                <a:ext cx="18447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channel</a:t>
                </a:r>
                <a:endParaRPr kumimoji="0" lang="zh-CN" altLang="en-US" sz="1800" b="1" i="0" u="none" strike="noStrike" kern="1200" cap="none" spc="0" normalizeH="0" baseline="0" noProof="0" dirty="0">
                  <a:ln>
                    <a:noFill/>
                  </a:ln>
                  <a:solidFill>
                    <a:srgbClr val="000000"/>
                  </a:solidFill>
                  <a:effectLst/>
                  <a:uLnTx/>
                  <a:uFillTx/>
                  <a:cs typeface="+mn-ea"/>
                  <a:sym typeface="+mn-lt"/>
                </a:endParaRPr>
              </a:p>
            </p:txBody>
          </p:sp>
        </mc:Choice>
        <mc:Fallback xmlns="">
          <p:sp>
            <p:nvSpPr>
              <p:cNvPr id="35" name="文本框 34">
                <a:extLst>
                  <a:ext uri="{FF2B5EF4-FFF2-40B4-BE49-F238E27FC236}">
                    <a16:creationId xmlns:a16="http://schemas.microsoft.com/office/drawing/2014/main" id="{C68DE874-9A7B-41FB-A2A5-6D037607353B}"/>
                  </a:ext>
                </a:extLst>
              </p:cNvPr>
              <p:cNvSpPr txBox="1">
                <a:spLocks noRot="1" noChangeAspect="1" noMove="1" noResize="1" noEditPoints="1" noAdjustHandles="1" noChangeArrowheads="1" noChangeShapeType="1" noTextEdit="1"/>
              </p:cNvSpPr>
              <p:nvPr/>
            </p:nvSpPr>
            <p:spPr>
              <a:xfrm>
                <a:off x="9171442" y="869352"/>
                <a:ext cx="1844702" cy="369332"/>
              </a:xfrm>
              <a:prstGeom prst="rect">
                <a:avLst/>
              </a:prstGeom>
              <a:blipFill>
                <a:blip r:embed="rId27"/>
                <a:stretch>
                  <a:fillRect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3428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12" name="图片 11">
            <a:extLst>
              <a:ext uri="{FF2B5EF4-FFF2-40B4-BE49-F238E27FC236}">
                <a16:creationId xmlns:a16="http://schemas.microsoft.com/office/drawing/2014/main" id="{2CE2B2E8-F95B-4C13-A53A-F0B2476AAEAB}"/>
              </a:ext>
            </a:extLst>
          </p:cNvPr>
          <p:cNvPicPr>
            <a:picLocks noChangeAspect="1"/>
          </p:cNvPicPr>
          <p:nvPr/>
        </p:nvPicPr>
        <p:blipFill>
          <a:blip r:embed="rId3"/>
          <a:stretch>
            <a:fillRect/>
          </a:stretch>
        </p:blipFill>
        <p:spPr>
          <a:xfrm>
            <a:off x="469900" y="4870432"/>
            <a:ext cx="2367085" cy="1763902"/>
          </a:xfrm>
          <a:prstGeom prst="rect">
            <a:avLst/>
          </a:prstGeom>
        </p:spPr>
      </p:pic>
      <p:pic>
        <p:nvPicPr>
          <p:cNvPr id="13" name="图片 12">
            <a:extLst>
              <a:ext uri="{FF2B5EF4-FFF2-40B4-BE49-F238E27FC236}">
                <a16:creationId xmlns:a16="http://schemas.microsoft.com/office/drawing/2014/main" id="{8DA66D16-78C7-4452-9735-22DAA9F715B4}"/>
              </a:ext>
            </a:extLst>
          </p:cNvPr>
          <p:cNvPicPr>
            <a:picLocks noChangeAspect="1"/>
          </p:cNvPicPr>
          <p:nvPr/>
        </p:nvPicPr>
        <p:blipFill>
          <a:blip r:embed="rId4"/>
          <a:stretch>
            <a:fillRect/>
          </a:stretch>
        </p:blipFill>
        <p:spPr>
          <a:xfrm>
            <a:off x="3345428" y="4857636"/>
            <a:ext cx="2331826" cy="1713828"/>
          </a:xfrm>
          <a:prstGeom prst="rect">
            <a:avLst/>
          </a:prstGeom>
        </p:spPr>
      </p:pic>
      <p:pic>
        <p:nvPicPr>
          <p:cNvPr id="14" name="图片 13">
            <a:extLst>
              <a:ext uri="{FF2B5EF4-FFF2-40B4-BE49-F238E27FC236}">
                <a16:creationId xmlns:a16="http://schemas.microsoft.com/office/drawing/2014/main" id="{3D424183-EB7A-47C5-B29C-CCF50AF35287}"/>
              </a:ext>
            </a:extLst>
          </p:cNvPr>
          <p:cNvPicPr>
            <a:picLocks noChangeAspect="1"/>
          </p:cNvPicPr>
          <p:nvPr/>
        </p:nvPicPr>
        <p:blipFill>
          <a:blip r:embed="rId5"/>
          <a:stretch>
            <a:fillRect/>
          </a:stretch>
        </p:blipFill>
        <p:spPr>
          <a:xfrm>
            <a:off x="3413982" y="3087682"/>
            <a:ext cx="2225965" cy="1677182"/>
          </a:xfrm>
          <a:prstGeom prst="rect">
            <a:avLst/>
          </a:prstGeom>
        </p:spPr>
      </p:pic>
      <p:pic>
        <p:nvPicPr>
          <p:cNvPr id="15" name="图片 14">
            <a:extLst>
              <a:ext uri="{FF2B5EF4-FFF2-40B4-BE49-F238E27FC236}">
                <a16:creationId xmlns:a16="http://schemas.microsoft.com/office/drawing/2014/main" id="{2D6D3601-BEC3-4C5E-ACB0-E656D18575CC}"/>
              </a:ext>
            </a:extLst>
          </p:cNvPr>
          <p:cNvPicPr>
            <a:picLocks noChangeAspect="1"/>
          </p:cNvPicPr>
          <p:nvPr/>
        </p:nvPicPr>
        <p:blipFill>
          <a:blip r:embed="rId6"/>
          <a:stretch>
            <a:fillRect/>
          </a:stretch>
        </p:blipFill>
        <p:spPr>
          <a:xfrm>
            <a:off x="402842" y="3040572"/>
            <a:ext cx="2477747" cy="1729565"/>
          </a:xfrm>
          <a:prstGeom prst="rect">
            <a:avLst/>
          </a:prstGeom>
        </p:spPr>
      </p:pic>
      <p:pic>
        <p:nvPicPr>
          <p:cNvPr id="16" name="图片 15">
            <a:extLst>
              <a:ext uri="{FF2B5EF4-FFF2-40B4-BE49-F238E27FC236}">
                <a16:creationId xmlns:a16="http://schemas.microsoft.com/office/drawing/2014/main" id="{1718FB2B-9382-4A08-A0D1-EC202C0E23E8}"/>
              </a:ext>
            </a:extLst>
          </p:cNvPr>
          <p:cNvPicPr>
            <a:picLocks noChangeAspect="1"/>
          </p:cNvPicPr>
          <p:nvPr/>
        </p:nvPicPr>
        <p:blipFill>
          <a:blip r:embed="rId7"/>
          <a:stretch>
            <a:fillRect/>
          </a:stretch>
        </p:blipFill>
        <p:spPr>
          <a:xfrm>
            <a:off x="3252996" y="1287852"/>
            <a:ext cx="2365353" cy="1752720"/>
          </a:xfrm>
          <a:prstGeom prst="rect">
            <a:avLst/>
          </a:prstGeom>
        </p:spPr>
      </p:pic>
      <p:pic>
        <p:nvPicPr>
          <p:cNvPr id="17" name="图片 16">
            <a:extLst>
              <a:ext uri="{FF2B5EF4-FFF2-40B4-BE49-F238E27FC236}">
                <a16:creationId xmlns:a16="http://schemas.microsoft.com/office/drawing/2014/main" id="{3D82B3FC-AD54-4F10-A6F4-D7E0A3F2949B}"/>
              </a:ext>
            </a:extLst>
          </p:cNvPr>
          <p:cNvPicPr>
            <a:picLocks noChangeAspect="1"/>
          </p:cNvPicPr>
          <p:nvPr/>
        </p:nvPicPr>
        <p:blipFill>
          <a:blip r:embed="rId8"/>
          <a:stretch>
            <a:fillRect/>
          </a:stretch>
        </p:blipFill>
        <p:spPr>
          <a:xfrm>
            <a:off x="429199" y="1224280"/>
            <a:ext cx="2312867" cy="1728366"/>
          </a:xfrm>
          <a:prstGeom prst="rect">
            <a:avLst/>
          </a:prstGeom>
        </p:spPr>
      </p:pic>
      <p:pic>
        <p:nvPicPr>
          <p:cNvPr id="18" name="图片 17">
            <a:extLst>
              <a:ext uri="{FF2B5EF4-FFF2-40B4-BE49-F238E27FC236}">
                <a16:creationId xmlns:a16="http://schemas.microsoft.com/office/drawing/2014/main" id="{10748BE0-5AD4-426C-BC63-547F9451B7BE}"/>
              </a:ext>
            </a:extLst>
          </p:cNvPr>
          <p:cNvPicPr>
            <a:picLocks noChangeAspect="1"/>
          </p:cNvPicPr>
          <p:nvPr/>
        </p:nvPicPr>
        <p:blipFill>
          <a:blip r:embed="rId9"/>
          <a:stretch>
            <a:fillRect/>
          </a:stretch>
        </p:blipFill>
        <p:spPr>
          <a:xfrm>
            <a:off x="6345358" y="4848319"/>
            <a:ext cx="2245116" cy="1659968"/>
          </a:xfrm>
          <a:prstGeom prst="rect">
            <a:avLst/>
          </a:prstGeom>
        </p:spPr>
      </p:pic>
      <p:pic>
        <p:nvPicPr>
          <p:cNvPr id="19" name="图片 18">
            <a:extLst>
              <a:ext uri="{FF2B5EF4-FFF2-40B4-BE49-F238E27FC236}">
                <a16:creationId xmlns:a16="http://schemas.microsoft.com/office/drawing/2014/main" id="{6C6C5062-C224-4CF1-A05D-1728784051FC}"/>
              </a:ext>
            </a:extLst>
          </p:cNvPr>
          <p:cNvPicPr>
            <a:picLocks noChangeAspect="1"/>
          </p:cNvPicPr>
          <p:nvPr/>
        </p:nvPicPr>
        <p:blipFill>
          <a:blip r:embed="rId10"/>
          <a:stretch>
            <a:fillRect/>
          </a:stretch>
        </p:blipFill>
        <p:spPr>
          <a:xfrm>
            <a:off x="8921082" y="4866466"/>
            <a:ext cx="2245116" cy="1615758"/>
          </a:xfrm>
          <a:prstGeom prst="rect">
            <a:avLst/>
          </a:prstGeom>
        </p:spPr>
      </p:pic>
      <p:pic>
        <p:nvPicPr>
          <p:cNvPr id="20" name="图片 19">
            <a:extLst>
              <a:ext uri="{FF2B5EF4-FFF2-40B4-BE49-F238E27FC236}">
                <a16:creationId xmlns:a16="http://schemas.microsoft.com/office/drawing/2014/main" id="{21CEEC48-666F-4BDF-AFC4-33A3D012890A}"/>
              </a:ext>
            </a:extLst>
          </p:cNvPr>
          <p:cNvPicPr>
            <a:picLocks noChangeAspect="1"/>
          </p:cNvPicPr>
          <p:nvPr/>
        </p:nvPicPr>
        <p:blipFill>
          <a:blip r:embed="rId11"/>
          <a:stretch>
            <a:fillRect/>
          </a:stretch>
        </p:blipFill>
        <p:spPr>
          <a:xfrm>
            <a:off x="8808938" y="3153004"/>
            <a:ext cx="2428204" cy="1756083"/>
          </a:xfrm>
          <a:prstGeom prst="rect">
            <a:avLst/>
          </a:prstGeom>
        </p:spPr>
      </p:pic>
      <p:pic>
        <p:nvPicPr>
          <p:cNvPr id="21" name="图片 20">
            <a:extLst>
              <a:ext uri="{FF2B5EF4-FFF2-40B4-BE49-F238E27FC236}">
                <a16:creationId xmlns:a16="http://schemas.microsoft.com/office/drawing/2014/main" id="{04EEF13A-65AB-473A-9D6D-0935B5D97967}"/>
              </a:ext>
            </a:extLst>
          </p:cNvPr>
          <p:cNvPicPr>
            <a:picLocks noChangeAspect="1"/>
          </p:cNvPicPr>
          <p:nvPr/>
        </p:nvPicPr>
        <p:blipFill>
          <a:blip r:embed="rId12"/>
          <a:stretch>
            <a:fillRect/>
          </a:stretch>
        </p:blipFill>
        <p:spPr>
          <a:xfrm>
            <a:off x="6336078" y="3068412"/>
            <a:ext cx="2312867" cy="1661884"/>
          </a:xfrm>
          <a:prstGeom prst="rect">
            <a:avLst/>
          </a:prstGeom>
        </p:spPr>
      </p:pic>
      <p:pic>
        <p:nvPicPr>
          <p:cNvPr id="22" name="图片 21">
            <a:extLst>
              <a:ext uri="{FF2B5EF4-FFF2-40B4-BE49-F238E27FC236}">
                <a16:creationId xmlns:a16="http://schemas.microsoft.com/office/drawing/2014/main" id="{F956A22A-7A33-47C2-AE90-008DB5619E2F}"/>
              </a:ext>
            </a:extLst>
          </p:cNvPr>
          <p:cNvPicPr>
            <a:picLocks noChangeAspect="1"/>
          </p:cNvPicPr>
          <p:nvPr/>
        </p:nvPicPr>
        <p:blipFill>
          <a:blip r:embed="rId13"/>
          <a:stretch>
            <a:fillRect/>
          </a:stretch>
        </p:blipFill>
        <p:spPr>
          <a:xfrm>
            <a:off x="6278411" y="1382157"/>
            <a:ext cx="2428203" cy="1705525"/>
          </a:xfrm>
          <a:prstGeom prst="rect">
            <a:avLst/>
          </a:prstGeom>
        </p:spPr>
      </p:pic>
      <p:pic>
        <p:nvPicPr>
          <p:cNvPr id="23" name="图片 22">
            <a:extLst>
              <a:ext uri="{FF2B5EF4-FFF2-40B4-BE49-F238E27FC236}">
                <a16:creationId xmlns:a16="http://schemas.microsoft.com/office/drawing/2014/main" id="{05DFA20C-F7C1-4A06-84DB-524156156A00}"/>
              </a:ext>
            </a:extLst>
          </p:cNvPr>
          <p:cNvPicPr>
            <a:picLocks noChangeAspect="1"/>
          </p:cNvPicPr>
          <p:nvPr/>
        </p:nvPicPr>
        <p:blipFill>
          <a:blip r:embed="rId14"/>
          <a:stretch>
            <a:fillRect/>
          </a:stretch>
        </p:blipFill>
        <p:spPr>
          <a:xfrm>
            <a:off x="8760109" y="1444721"/>
            <a:ext cx="2312867" cy="1653859"/>
          </a:xfrm>
          <a:prstGeom prst="rect">
            <a:avLst/>
          </a:prstGeom>
        </p:spPr>
      </p:pic>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0A8CBF1C-8851-4803-9E3E-FB3F52B342CD}"/>
                  </a:ext>
                </a:extLst>
              </p:cNvPr>
              <p:cNvSpPr/>
              <p:nvPr/>
            </p:nvSpPr>
            <p:spPr>
              <a:xfrm>
                <a:off x="3719141" y="1562503"/>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4" name="矩形 23">
                <a:extLst>
                  <a:ext uri="{FF2B5EF4-FFF2-40B4-BE49-F238E27FC236}">
                    <a16:creationId xmlns:a16="http://schemas.microsoft.com/office/drawing/2014/main" id="{0A8CBF1C-8851-4803-9E3E-FB3F52B342CD}"/>
                  </a:ext>
                </a:extLst>
              </p:cNvPr>
              <p:cNvSpPr>
                <a:spLocks noRot="1" noChangeAspect="1" noMove="1" noResize="1" noEditPoints="1" noAdjustHandles="1" noChangeArrowheads="1" noChangeShapeType="1" noTextEdit="1"/>
              </p:cNvSpPr>
              <p:nvPr/>
            </p:nvSpPr>
            <p:spPr>
              <a:xfrm>
                <a:off x="3719141" y="1562503"/>
                <a:ext cx="652678" cy="369332"/>
              </a:xfrm>
              <a:prstGeom prst="rect">
                <a:avLst/>
              </a:prstGeom>
              <a:blipFill>
                <a:blip r:embed="rId15"/>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ADED963-247A-4E59-B72C-89D10B72A88C}"/>
                  </a:ext>
                </a:extLst>
              </p:cNvPr>
              <p:cNvSpPr/>
              <p:nvPr/>
            </p:nvSpPr>
            <p:spPr>
              <a:xfrm>
                <a:off x="830700" y="1458867"/>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5" name="矩形 24">
                <a:extLst>
                  <a:ext uri="{FF2B5EF4-FFF2-40B4-BE49-F238E27FC236}">
                    <a16:creationId xmlns:a16="http://schemas.microsoft.com/office/drawing/2014/main" id="{2ADED963-247A-4E59-B72C-89D10B72A88C}"/>
                  </a:ext>
                </a:extLst>
              </p:cNvPr>
              <p:cNvSpPr>
                <a:spLocks noRot="1" noChangeAspect="1" noMove="1" noResize="1" noEditPoints="1" noAdjustHandles="1" noChangeArrowheads="1" noChangeShapeType="1" noTextEdit="1"/>
              </p:cNvSpPr>
              <p:nvPr/>
            </p:nvSpPr>
            <p:spPr>
              <a:xfrm>
                <a:off x="830700" y="1458867"/>
                <a:ext cx="652678" cy="369332"/>
              </a:xfrm>
              <a:prstGeom prst="rect">
                <a:avLst/>
              </a:prstGeom>
              <a:blipFill>
                <a:blip r:embed="rId16"/>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0C978E10-5DD9-44F7-A86E-673085BC6005}"/>
                  </a:ext>
                </a:extLst>
              </p:cNvPr>
              <p:cNvSpPr/>
              <p:nvPr/>
            </p:nvSpPr>
            <p:spPr>
              <a:xfrm>
                <a:off x="3719140" y="3336303"/>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6" name="矩形 25">
                <a:extLst>
                  <a:ext uri="{FF2B5EF4-FFF2-40B4-BE49-F238E27FC236}">
                    <a16:creationId xmlns:a16="http://schemas.microsoft.com/office/drawing/2014/main" id="{0C978E10-5DD9-44F7-A86E-673085BC6005}"/>
                  </a:ext>
                </a:extLst>
              </p:cNvPr>
              <p:cNvSpPr>
                <a:spLocks noRot="1" noChangeAspect="1" noMove="1" noResize="1" noEditPoints="1" noAdjustHandles="1" noChangeArrowheads="1" noChangeShapeType="1" noTextEdit="1"/>
              </p:cNvSpPr>
              <p:nvPr/>
            </p:nvSpPr>
            <p:spPr>
              <a:xfrm>
                <a:off x="3719140" y="3336303"/>
                <a:ext cx="652678" cy="369332"/>
              </a:xfrm>
              <a:prstGeom prst="rect">
                <a:avLst/>
              </a:prstGeom>
              <a:blipFill>
                <a:blip r:embed="rId17"/>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9A1CC38D-5DEF-4E2A-9DAA-E042F156AD65}"/>
                  </a:ext>
                </a:extLst>
              </p:cNvPr>
              <p:cNvSpPr/>
              <p:nvPr/>
            </p:nvSpPr>
            <p:spPr>
              <a:xfrm>
                <a:off x="830699" y="3207326"/>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7" name="矩形 26">
                <a:extLst>
                  <a:ext uri="{FF2B5EF4-FFF2-40B4-BE49-F238E27FC236}">
                    <a16:creationId xmlns:a16="http://schemas.microsoft.com/office/drawing/2014/main" id="{9A1CC38D-5DEF-4E2A-9DAA-E042F156AD65}"/>
                  </a:ext>
                </a:extLst>
              </p:cNvPr>
              <p:cNvSpPr>
                <a:spLocks noRot="1" noChangeAspect="1" noMove="1" noResize="1" noEditPoints="1" noAdjustHandles="1" noChangeArrowheads="1" noChangeShapeType="1" noTextEdit="1"/>
              </p:cNvSpPr>
              <p:nvPr/>
            </p:nvSpPr>
            <p:spPr>
              <a:xfrm>
                <a:off x="830699" y="3207326"/>
                <a:ext cx="652678" cy="369332"/>
              </a:xfrm>
              <a:prstGeom prst="rect">
                <a:avLst/>
              </a:prstGeom>
              <a:blipFill>
                <a:blip r:embed="rId18"/>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50F72872-8F18-4D78-B999-556151714A46}"/>
                  </a:ext>
                </a:extLst>
              </p:cNvPr>
              <p:cNvSpPr/>
              <p:nvPr/>
            </p:nvSpPr>
            <p:spPr>
              <a:xfrm>
                <a:off x="913322" y="5056472"/>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9" name="矩形 28">
                <a:extLst>
                  <a:ext uri="{FF2B5EF4-FFF2-40B4-BE49-F238E27FC236}">
                    <a16:creationId xmlns:a16="http://schemas.microsoft.com/office/drawing/2014/main" id="{50F72872-8F18-4D78-B999-556151714A46}"/>
                  </a:ext>
                </a:extLst>
              </p:cNvPr>
              <p:cNvSpPr>
                <a:spLocks noRot="1" noChangeAspect="1" noMove="1" noResize="1" noEditPoints="1" noAdjustHandles="1" noChangeArrowheads="1" noChangeShapeType="1" noTextEdit="1"/>
              </p:cNvSpPr>
              <p:nvPr/>
            </p:nvSpPr>
            <p:spPr>
              <a:xfrm>
                <a:off x="913322" y="5056472"/>
                <a:ext cx="652678" cy="369332"/>
              </a:xfrm>
              <a:prstGeom prst="rect">
                <a:avLst/>
              </a:prstGeom>
              <a:blipFill>
                <a:blip r:embed="rId19"/>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644E74C-A529-404D-8110-4ADFC618F8AF}"/>
                  </a:ext>
                </a:extLst>
              </p:cNvPr>
              <p:cNvSpPr/>
              <p:nvPr/>
            </p:nvSpPr>
            <p:spPr>
              <a:xfrm>
                <a:off x="3838182" y="5136523"/>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0" name="矩形 29">
                <a:extLst>
                  <a:ext uri="{FF2B5EF4-FFF2-40B4-BE49-F238E27FC236}">
                    <a16:creationId xmlns:a16="http://schemas.microsoft.com/office/drawing/2014/main" id="{E644E74C-A529-404D-8110-4ADFC618F8AF}"/>
                  </a:ext>
                </a:extLst>
              </p:cNvPr>
              <p:cNvSpPr>
                <a:spLocks noRot="1" noChangeAspect="1" noMove="1" noResize="1" noEditPoints="1" noAdjustHandles="1" noChangeArrowheads="1" noChangeShapeType="1" noTextEdit="1"/>
              </p:cNvSpPr>
              <p:nvPr/>
            </p:nvSpPr>
            <p:spPr>
              <a:xfrm>
                <a:off x="3838182" y="5136523"/>
                <a:ext cx="652678" cy="369332"/>
              </a:xfrm>
              <a:prstGeom prst="rect">
                <a:avLst/>
              </a:prstGeom>
              <a:blipFill>
                <a:blip r:embed="rId20"/>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FDC0A9DA-BE0E-4502-B553-4A171C8B7A6F}"/>
                  </a:ext>
                </a:extLst>
              </p:cNvPr>
              <p:cNvSpPr/>
              <p:nvPr/>
            </p:nvSpPr>
            <p:spPr>
              <a:xfrm>
                <a:off x="6625375" y="3294928"/>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1" name="矩形 30">
                <a:extLst>
                  <a:ext uri="{FF2B5EF4-FFF2-40B4-BE49-F238E27FC236}">
                    <a16:creationId xmlns:a16="http://schemas.microsoft.com/office/drawing/2014/main" id="{FDC0A9DA-BE0E-4502-B553-4A171C8B7A6F}"/>
                  </a:ext>
                </a:extLst>
              </p:cNvPr>
              <p:cNvSpPr>
                <a:spLocks noRot="1" noChangeAspect="1" noMove="1" noResize="1" noEditPoints="1" noAdjustHandles="1" noChangeArrowheads="1" noChangeShapeType="1" noTextEdit="1"/>
              </p:cNvSpPr>
              <p:nvPr/>
            </p:nvSpPr>
            <p:spPr>
              <a:xfrm>
                <a:off x="6625375" y="3294928"/>
                <a:ext cx="649472" cy="369332"/>
              </a:xfrm>
              <a:prstGeom prst="rect">
                <a:avLst/>
              </a:prstGeom>
              <a:blipFill>
                <a:blip r:embed="rId21"/>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B6EA2D84-2EF0-4BB7-855F-036207BAF2EB}"/>
                  </a:ext>
                </a:extLst>
              </p:cNvPr>
              <p:cNvSpPr/>
              <p:nvPr/>
            </p:nvSpPr>
            <p:spPr>
              <a:xfrm>
                <a:off x="6625376" y="1631420"/>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2" name="矩形 31">
                <a:extLst>
                  <a:ext uri="{FF2B5EF4-FFF2-40B4-BE49-F238E27FC236}">
                    <a16:creationId xmlns:a16="http://schemas.microsoft.com/office/drawing/2014/main" id="{B6EA2D84-2EF0-4BB7-855F-036207BAF2EB}"/>
                  </a:ext>
                </a:extLst>
              </p:cNvPr>
              <p:cNvSpPr>
                <a:spLocks noRot="1" noChangeAspect="1" noMove="1" noResize="1" noEditPoints="1" noAdjustHandles="1" noChangeArrowheads="1" noChangeShapeType="1" noTextEdit="1"/>
              </p:cNvSpPr>
              <p:nvPr/>
            </p:nvSpPr>
            <p:spPr>
              <a:xfrm>
                <a:off x="6625376" y="1631420"/>
                <a:ext cx="649472" cy="369332"/>
              </a:xfrm>
              <a:prstGeom prst="rect">
                <a:avLst/>
              </a:prstGeom>
              <a:blipFill>
                <a:blip r:embed="rId22"/>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7E895F8B-7CEC-4CAA-A7F1-98B9F6D334CC}"/>
                  </a:ext>
                </a:extLst>
              </p:cNvPr>
              <p:cNvSpPr/>
              <p:nvPr/>
            </p:nvSpPr>
            <p:spPr>
              <a:xfrm>
                <a:off x="6682295" y="5210322"/>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3" name="矩形 32">
                <a:extLst>
                  <a:ext uri="{FF2B5EF4-FFF2-40B4-BE49-F238E27FC236}">
                    <a16:creationId xmlns:a16="http://schemas.microsoft.com/office/drawing/2014/main" id="{7E895F8B-7CEC-4CAA-A7F1-98B9F6D334CC}"/>
                  </a:ext>
                </a:extLst>
              </p:cNvPr>
              <p:cNvSpPr>
                <a:spLocks noRot="1" noChangeAspect="1" noMove="1" noResize="1" noEditPoints="1" noAdjustHandles="1" noChangeArrowheads="1" noChangeShapeType="1" noTextEdit="1"/>
              </p:cNvSpPr>
              <p:nvPr/>
            </p:nvSpPr>
            <p:spPr>
              <a:xfrm>
                <a:off x="6682295" y="5210322"/>
                <a:ext cx="649472" cy="369332"/>
              </a:xfrm>
              <a:prstGeom prst="rect">
                <a:avLst/>
              </a:prstGeom>
              <a:blipFill>
                <a:blip r:embed="rId23"/>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E8F9403D-3F84-4AA1-AB4D-B1A8FABC6F12}"/>
                  </a:ext>
                </a:extLst>
              </p:cNvPr>
              <p:cNvSpPr/>
              <p:nvPr/>
            </p:nvSpPr>
            <p:spPr>
              <a:xfrm>
                <a:off x="9226991" y="1644873"/>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4" name="矩形 33">
                <a:extLst>
                  <a:ext uri="{FF2B5EF4-FFF2-40B4-BE49-F238E27FC236}">
                    <a16:creationId xmlns:a16="http://schemas.microsoft.com/office/drawing/2014/main" id="{E8F9403D-3F84-4AA1-AB4D-B1A8FABC6F12}"/>
                  </a:ext>
                </a:extLst>
              </p:cNvPr>
              <p:cNvSpPr>
                <a:spLocks noRot="1" noChangeAspect="1" noMove="1" noResize="1" noEditPoints="1" noAdjustHandles="1" noChangeArrowheads="1" noChangeShapeType="1" noTextEdit="1"/>
              </p:cNvSpPr>
              <p:nvPr/>
            </p:nvSpPr>
            <p:spPr>
              <a:xfrm>
                <a:off x="9226991" y="1644873"/>
                <a:ext cx="649472" cy="369332"/>
              </a:xfrm>
              <a:prstGeom prst="rect">
                <a:avLst/>
              </a:prstGeom>
              <a:blipFill>
                <a:blip r:embed="rId2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3C159D64-CA52-4DB4-9248-26DC2CB2C3C7}"/>
                  </a:ext>
                </a:extLst>
              </p:cNvPr>
              <p:cNvSpPr/>
              <p:nvPr/>
            </p:nvSpPr>
            <p:spPr>
              <a:xfrm>
                <a:off x="9260843" y="3428808"/>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5" name="矩形 34">
                <a:extLst>
                  <a:ext uri="{FF2B5EF4-FFF2-40B4-BE49-F238E27FC236}">
                    <a16:creationId xmlns:a16="http://schemas.microsoft.com/office/drawing/2014/main" id="{3C159D64-CA52-4DB4-9248-26DC2CB2C3C7}"/>
                  </a:ext>
                </a:extLst>
              </p:cNvPr>
              <p:cNvSpPr>
                <a:spLocks noRot="1" noChangeAspect="1" noMove="1" noResize="1" noEditPoints="1" noAdjustHandles="1" noChangeArrowheads="1" noChangeShapeType="1" noTextEdit="1"/>
              </p:cNvSpPr>
              <p:nvPr/>
            </p:nvSpPr>
            <p:spPr>
              <a:xfrm>
                <a:off x="9260843" y="3428808"/>
                <a:ext cx="649472" cy="369332"/>
              </a:xfrm>
              <a:prstGeom prst="rect">
                <a:avLst/>
              </a:prstGeom>
              <a:blipFill>
                <a:blip r:embed="rId25"/>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5C74231-9C2E-4A47-9152-4B38AA750386}"/>
                  </a:ext>
                </a:extLst>
              </p:cNvPr>
              <p:cNvSpPr/>
              <p:nvPr/>
            </p:nvSpPr>
            <p:spPr>
              <a:xfrm>
                <a:off x="9273478" y="5164901"/>
                <a:ext cx="6494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6" name="矩形 35">
                <a:extLst>
                  <a:ext uri="{FF2B5EF4-FFF2-40B4-BE49-F238E27FC236}">
                    <a16:creationId xmlns:a16="http://schemas.microsoft.com/office/drawing/2014/main" id="{65C74231-9C2E-4A47-9152-4B38AA750386}"/>
                  </a:ext>
                </a:extLst>
              </p:cNvPr>
              <p:cNvSpPr>
                <a:spLocks noRot="1" noChangeAspect="1" noMove="1" noResize="1" noEditPoints="1" noAdjustHandles="1" noChangeArrowheads="1" noChangeShapeType="1" noTextEdit="1"/>
              </p:cNvSpPr>
              <p:nvPr/>
            </p:nvSpPr>
            <p:spPr>
              <a:xfrm>
                <a:off x="9273478" y="5164901"/>
                <a:ext cx="649472" cy="369332"/>
              </a:xfrm>
              <a:prstGeom prst="rect">
                <a:avLst/>
              </a:prstGeom>
              <a:blipFill>
                <a:blip r:embed="rId26"/>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19A205A0-2F2B-41D2-9CB3-3FBDF4F79D12}"/>
                  </a:ext>
                </a:extLst>
              </p:cNvPr>
              <p:cNvSpPr txBox="1"/>
              <p:nvPr/>
            </p:nvSpPr>
            <p:spPr>
              <a:xfrm>
                <a:off x="9321496" y="752821"/>
                <a:ext cx="18447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channel</a:t>
                </a:r>
                <a:endParaRPr kumimoji="0" lang="zh-CN" altLang="en-US" sz="1800" b="1" i="0" u="none" strike="noStrike" kern="1200" cap="none" spc="0" normalizeH="0" baseline="0" noProof="0" dirty="0">
                  <a:ln>
                    <a:noFill/>
                  </a:ln>
                  <a:solidFill>
                    <a:srgbClr val="000000"/>
                  </a:solidFill>
                  <a:effectLst/>
                  <a:uLnTx/>
                  <a:uFillTx/>
                  <a:cs typeface="+mn-ea"/>
                  <a:sym typeface="+mn-lt"/>
                </a:endParaRPr>
              </a:p>
            </p:txBody>
          </p:sp>
        </mc:Choice>
        <mc:Fallback xmlns="">
          <p:sp>
            <p:nvSpPr>
              <p:cNvPr id="37" name="文本框 36">
                <a:extLst>
                  <a:ext uri="{FF2B5EF4-FFF2-40B4-BE49-F238E27FC236}">
                    <a16:creationId xmlns:a16="http://schemas.microsoft.com/office/drawing/2014/main" id="{19A205A0-2F2B-41D2-9CB3-3FBDF4F79D12}"/>
                  </a:ext>
                </a:extLst>
              </p:cNvPr>
              <p:cNvSpPr txBox="1">
                <a:spLocks noRot="1" noChangeAspect="1" noMove="1" noResize="1" noEditPoints="1" noAdjustHandles="1" noChangeArrowheads="1" noChangeShapeType="1" noTextEdit="1"/>
              </p:cNvSpPr>
              <p:nvPr/>
            </p:nvSpPr>
            <p:spPr>
              <a:xfrm>
                <a:off x="9321496" y="752821"/>
                <a:ext cx="1844702" cy="369332"/>
              </a:xfrm>
              <a:prstGeom prst="rect">
                <a:avLst/>
              </a:prstGeom>
              <a:blipFill>
                <a:blip r:embed="rId27"/>
                <a:stretch>
                  <a:fillRect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2595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5DCADD6D-9AE4-4EFE-B798-4CECFD138B11}"/>
                  </a:ext>
                </a:extLst>
              </p:cNvPr>
              <p:cNvGraphicFramePr>
                <a:graphicFrameLocks noGrp="1"/>
              </p:cNvGraphicFramePr>
              <p:nvPr>
                <p:extLst>
                  <p:ext uri="{D42A27DB-BD31-4B8C-83A1-F6EECF244321}">
                    <p14:modId xmlns:p14="http://schemas.microsoft.com/office/powerpoint/2010/main" val="3856582386"/>
                  </p:ext>
                </p:extLst>
              </p:nvPr>
            </p:nvGraphicFramePr>
            <p:xfrm>
              <a:off x="99528" y="1373182"/>
              <a:ext cx="12092472" cy="2225040"/>
            </p:xfrm>
            <a:graphic>
              <a:graphicData uri="http://schemas.openxmlformats.org/drawingml/2006/table">
                <a:tbl>
                  <a:tblPr firstRow="1" bandRow="1"/>
                  <a:tblGrid>
                    <a:gridCol w="1727496">
                      <a:extLst>
                        <a:ext uri="{9D8B030D-6E8A-4147-A177-3AD203B41FA5}">
                          <a16:colId xmlns:a16="http://schemas.microsoft.com/office/drawing/2014/main" val="1395525913"/>
                        </a:ext>
                      </a:extLst>
                    </a:gridCol>
                    <a:gridCol w="1727496">
                      <a:extLst>
                        <a:ext uri="{9D8B030D-6E8A-4147-A177-3AD203B41FA5}">
                          <a16:colId xmlns:a16="http://schemas.microsoft.com/office/drawing/2014/main" val="4029307100"/>
                        </a:ext>
                      </a:extLst>
                    </a:gridCol>
                    <a:gridCol w="1727496">
                      <a:extLst>
                        <a:ext uri="{9D8B030D-6E8A-4147-A177-3AD203B41FA5}">
                          <a16:colId xmlns:a16="http://schemas.microsoft.com/office/drawing/2014/main" val="142350744"/>
                        </a:ext>
                      </a:extLst>
                    </a:gridCol>
                    <a:gridCol w="1727496">
                      <a:extLst>
                        <a:ext uri="{9D8B030D-6E8A-4147-A177-3AD203B41FA5}">
                          <a16:colId xmlns:a16="http://schemas.microsoft.com/office/drawing/2014/main" val="2848913717"/>
                        </a:ext>
                      </a:extLst>
                    </a:gridCol>
                    <a:gridCol w="1727496">
                      <a:extLst>
                        <a:ext uri="{9D8B030D-6E8A-4147-A177-3AD203B41FA5}">
                          <a16:colId xmlns:a16="http://schemas.microsoft.com/office/drawing/2014/main" val="2846334782"/>
                        </a:ext>
                      </a:extLst>
                    </a:gridCol>
                    <a:gridCol w="1727496">
                      <a:extLst>
                        <a:ext uri="{9D8B030D-6E8A-4147-A177-3AD203B41FA5}">
                          <a16:colId xmlns:a16="http://schemas.microsoft.com/office/drawing/2014/main" val="3234228378"/>
                        </a:ext>
                      </a:extLst>
                    </a:gridCol>
                    <a:gridCol w="1727496">
                      <a:extLst>
                        <a:ext uri="{9D8B030D-6E8A-4147-A177-3AD203B41FA5}">
                          <a16:colId xmlns:a16="http://schemas.microsoft.com/office/drawing/2014/main" val="3409148310"/>
                        </a:ext>
                      </a:extLst>
                    </a:gridCol>
                  </a:tblGrid>
                  <a:tr h="370840">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endParaRPr lang="zh-CN" altLang="en-US"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mn-ea"/>
                                    <a:cs typeface="+mn-ea"/>
                                    <a:sym typeface="+mn-lt"/>
                                  </a:rPr>
                                  <m:t>𝝋</m:t>
                                </m:r>
                              </m:oMath>
                            </m:oMathPara>
                          </a14:m>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hMerge="1">
                      <a:txBody>
                        <a:bodyPr/>
                        <a:lstStyle/>
                        <a:p>
                          <a:endParaRPr lang="zh-CN" altLang="en-US" dirty="0"/>
                        </a:p>
                      </a:txBody>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mn-ea"/>
                                    <a:cs typeface="+mn-ea"/>
                                    <a:sym typeface="+mn-lt"/>
                                  </a:rPr>
                                  <m:t>𝑘</m:t>
                                </m:r>
                              </m:oMath>
                            </m:oMathPara>
                          </a14:m>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hMerge="1">
                      <a:txBody>
                        <a:bodyPr/>
                        <a:lstStyle/>
                        <a:p>
                          <a:endParaRPr lang="zh-CN" altLang="en-US" dirty="0"/>
                        </a:p>
                      </a:txBody>
                      <a:tcPr/>
                    </a:tc>
                    <a:tc gridSpan="2">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ea typeface="+mn-ea"/>
                                        <a:cs typeface="+mn-ea"/>
                                        <a:sym typeface="+mn-lt"/>
                                      </a:rPr>
                                    </m:ctrlPr>
                                  </m:funcPr>
                                  <m:fName>
                                    <m:r>
                                      <m:rPr>
                                        <m:sty m:val="p"/>
                                      </m:rPr>
                                      <a:rPr lang="en-US" altLang="zh-CN" i="1" smtClean="0">
                                        <a:latin typeface="Cambria Math" panose="02040503050406030204" pitchFamily="18" charset="0"/>
                                        <a:ea typeface="+mn-ea"/>
                                        <a:cs typeface="+mn-ea"/>
                                        <a:sym typeface="+mn-lt"/>
                                      </a:rPr>
                                      <m:t>tan</m:t>
                                    </m:r>
                                  </m:fName>
                                  <m:e>
                                    <m:r>
                                      <a:rPr lang="en-US" altLang="zh-CN" i="1" smtClean="0">
                                        <a:latin typeface="Cambria Math" panose="02040503050406030204" pitchFamily="18" charset="0"/>
                                        <a:ea typeface="+mn-ea"/>
                                        <a:cs typeface="+mn-ea"/>
                                        <a:sym typeface="+mn-lt"/>
                                      </a:rPr>
                                      <m:t>𝜆</m:t>
                                    </m:r>
                                  </m:e>
                                </m:func>
                              </m:oMath>
                            </m:oMathPara>
                          </a14:m>
                          <a:endParaRPr lang="zh-CN" altLang="en-US"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hMerge="1">
                      <a:txBody>
                        <a:bodyPr/>
                        <a:lstStyle/>
                        <a:p>
                          <a:endParaRPr lang="zh-CN" altLang="en-US"/>
                        </a:p>
                      </a:txBody>
                      <a:tcPr/>
                    </a:tc>
                    <a:extLst>
                      <a:ext uri="{0D108BD9-81ED-4DB2-BD59-A6C34878D82A}">
                        <a16:rowId xmlns:a16="http://schemas.microsoft.com/office/drawing/2014/main" val="3320047567"/>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en-US" altLang="zh-CN" sz="1400" b="0" i="1" smtClean="0">
                                      <a:latin typeface="Cambria Math" panose="02040503050406030204" pitchFamily="18" charset="0"/>
                                      <a:ea typeface="+mn-ea"/>
                                      <a:cs typeface="+mn-ea"/>
                                      <a:sym typeface="+mn-lt"/>
                                    </a:rPr>
                                    <m:t>𝑀</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dirty="0" smtClean="0">
                                      <a:latin typeface="Cambria Math" panose="02040503050406030204" pitchFamily="18" charset="0"/>
                                      <a:ea typeface="+mn-ea"/>
                                      <a:cs typeface="+mn-ea"/>
                                      <a:sym typeface="+mn-lt"/>
                                    </a:rPr>
                                  </m:ctrlPr>
                                </m:sSubPr>
                                <m:e>
                                  <m:r>
                                    <a:rPr lang="en-US" altLang="zh-CN" sz="1400" b="0" i="1" dirty="0" smtClean="0">
                                      <a:latin typeface="Cambria Math" panose="02040503050406030204" pitchFamily="18" charset="0"/>
                                      <a:ea typeface="+mn-ea"/>
                                      <a:cs typeface="+mn-ea"/>
                                      <a:sym typeface="+mn-lt"/>
                                    </a:rPr>
                                    <m:t>𝑀</m:t>
                                  </m:r>
                                </m:e>
                                <m:sub>
                                  <m:r>
                                    <a:rPr lang="en-US" altLang="zh-CN" sz="1400" b="0" i="1" dirty="0"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𝑑𝑎𝑡𝑎</m:t>
                                  </m:r>
                                </m:sub>
                              </m:sSub>
                            </m:oMath>
                          </a14:m>
                          <a:r>
                            <a:rPr lang="en-US" altLang="zh-CN" sz="1400" dirty="0">
                              <a:latin typeface="+mn-lt"/>
                              <a:ea typeface="+mn-ea"/>
                              <a:cs typeface="+mn-ea"/>
                              <a:sym typeface="+mn-lt"/>
                            </a:rPr>
                            <a:t>/</a:t>
                          </a:r>
                          <a14:m>
                            <m:oMath xmlns:m="http://schemas.openxmlformats.org/officeDocument/2006/math">
                              <m:sSub>
                                <m:sSubPr>
                                  <m:ctrlPr>
                                    <a:rPr lang="en-US" altLang="zh-CN" sz="1400" i="1" smtClean="0">
                                      <a:latin typeface="Cambria Math" panose="02040503050406030204" pitchFamily="18" charset="0"/>
                                      <a:ea typeface="+mn-ea"/>
                                      <a:cs typeface="+mn-ea"/>
                                      <a:sym typeface="+mn-lt"/>
                                    </a:rPr>
                                  </m:ctrlPr>
                                </m:sSubPr>
                                <m:e>
                                  <m:r>
                                    <a:rPr lang="zh-CN" altLang="en-US" sz="1400" i="1" smtClean="0">
                                      <a:latin typeface="Cambria Math" panose="02040503050406030204" pitchFamily="18" charset="0"/>
                                      <a:ea typeface="+mn-ea"/>
                                      <a:cs typeface="+mn-ea"/>
                                      <a:sym typeface="+mn-lt"/>
                                    </a:rPr>
                                    <m:t>𝜎</m:t>
                                  </m:r>
                                </m:e>
                                <m:sub>
                                  <m:r>
                                    <a:rPr lang="en-US" altLang="zh-CN" sz="1400" b="0" i="1" smtClean="0">
                                      <a:latin typeface="Cambria Math" panose="02040503050406030204" pitchFamily="18" charset="0"/>
                                      <a:ea typeface="+mn-ea"/>
                                      <a:cs typeface="+mn-ea"/>
                                      <a:sym typeface="+mn-lt"/>
                                    </a:rPr>
                                    <m:t>𝑚𝑐</m:t>
                                  </m:r>
                                </m:sub>
                              </m:sSub>
                            </m:oMath>
                          </a14:m>
                          <a:endParaRPr lang="zh-CN" altLang="en-US" sz="1400" dirty="0">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12681698"/>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0.0354811</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1.084835</a:t>
                          </a:r>
                        </a:p>
                      </a:txBody>
                      <a:tcPr marL="9525" marR="9525" marT="9525" marB="0" anchor="b">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-0.0417118</a:t>
                          </a:r>
                        </a:p>
                      </a:txBody>
                      <a:tcPr marL="9525" marR="9525" marT="9525" marB="0" anchor="b">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1.135015</a:t>
                          </a:r>
                        </a:p>
                      </a:txBody>
                      <a:tcPr marL="9525" marR="9525" marT="9525" marB="0" anchor="b">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0.776444</a:t>
                          </a:r>
                        </a:p>
                      </a:txBody>
                      <a:tcPr marL="9525" marR="9525" marT="9525" marB="0" anchor="b">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1.092635</a:t>
                          </a:r>
                        </a:p>
                      </a:txBody>
                      <a:tcPr marL="9525" marR="9525" marT="9525" marB="0" anchor="b">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045255733"/>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p>
                                <m:sSupPr>
                                  <m:ctrlPr>
                                    <a:rPr lang="en-US" altLang="zh-CN" sz="1600" b="1" i="1" smtClean="0">
                                      <a:solidFill>
                                        <a:schemeClr val="tx1"/>
                                      </a:solidFill>
                                      <a:latin typeface="Cambria Math" panose="02040503050406030204" pitchFamily="18" charset="0"/>
                                      <a:ea typeface="+mn-ea"/>
                                      <a:cs typeface="+mn-ea"/>
                                      <a:sym typeface="+mn-lt"/>
                                    </a:rPr>
                                  </m:ctrlPr>
                                </m:sSupPr>
                                <m:e>
                                  <m:r>
                                    <a:rPr lang="zh-CN" altLang="en-US" sz="1600" b="1" i="1" smtClean="0">
                                      <a:solidFill>
                                        <a:schemeClr val="tx1"/>
                                      </a:solidFill>
                                      <a:latin typeface="Cambria Math" panose="02040503050406030204" pitchFamily="18" charset="0"/>
                                      <a:ea typeface="+mn-ea"/>
                                      <a:cs typeface="+mn-ea"/>
                                      <a:sym typeface="+mn-lt"/>
                                    </a:rPr>
                                    <m:t>𝝅</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0.0576503</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1.075595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-0.11047245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1.106025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0.740545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1.102225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070718797"/>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0.0279838</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1.151865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-0.0866352</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1.23151</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0.699859</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1.190615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733948145"/>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 xmlns:m="http://schemas.openxmlformats.org/officeDocument/2006/math">
                              <m:sSup>
                                <m:sSupPr>
                                  <m:ctrlPr>
                                    <a:rPr lang="en-US" altLang="zh-CN" sz="1600" b="1" i="1" smtClean="0">
                                      <a:solidFill>
                                        <a:schemeClr val="tx1"/>
                                      </a:solidFill>
                                      <a:latin typeface="Cambria Math" panose="02040503050406030204" pitchFamily="18" charset="0"/>
                                      <a:ea typeface="+mn-ea"/>
                                      <a:cs typeface="+mn-ea"/>
                                      <a:sym typeface="+mn-lt"/>
                                    </a:rPr>
                                  </m:ctrlPr>
                                </m:sSupPr>
                                <m:e>
                                  <m:r>
                                    <a:rPr lang="en-US" altLang="zh-CN" sz="1600" b="1" i="1" smtClean="0">
                                      <a:solidFill>
                                        <a:schemeClr val="tx1"/>
                                      </a:solidFill>
                                      <a:latin typeface="Cambria Math" panose="02040503050406030204" pitchFamily="18" charset="0"/>
                                      <a:ea typeface="+mn-ea"/>
                                      <a:cs typeface="+mn-ea"/>
                                      <a:sym typeface="+mn-lt"/>
                                    </a:rPr>
                                    <m:t>𝑲</m:t>
                                  </m:r>
                                </m:e>
                                <m:sup>
                                  <m:r>
                                    <a:rPr lang="en-US" altLang="zh-CN" sz="1600" b="1" i="1" smtClean="0">
                                      <a:solidFill>
                                        <a:schemeClr val="tx1"/>
                                      </a:solidFill>
                                      <a:latin typeface="Cambria Math" panose="02040503050406030204" pitchFamily="18" charset="0"/>
                                      <a:ea typeface="+mn-ea"/>
                                      <a:cs typeface="+mn-ea"/>
                                      <a:sym typeface="+mn-lt"/>
                                    </a:rPr>
                                    <m:t>−</m:t>
                                  </m:r>
                                </m:sup>
                              </m:sSup>
                            </m:oMath>
                          </a14:m>
                          <a:r>
                            <a:rPr lang="en-US" altLang="zh-CN" sz="1600" b="1" dirty="0">
                              <a:solidFill>
                                <a:schemeClr val="tx1"/>
                              </a:solidFill>
                              <a:latin typeface="+mn-lt"/>
                              <a:ea typeface="+mn-ea"/>
                              <a:cs typeface="+mn-ea"/>
                              <a:sym typeface="+mn-lt"/>
                            </a:rPr>
                            <a:t> </a:t>
                          </a:r>
                          <a:endParaRPr lang="zh-CN" altLang="en-US" sz="1600" dirty="0">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0.04215445</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1.16965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-0.01293738</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1.239595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0.664687</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1.171655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15588907"/>
                      </a:ext>
                    </a:extLst>
                  </a:tr>
                </a:tbl>
              </a:graphicData>
            </a:graphic>
          </p:graphicFrame>
        </mc:Choice>
        <mc:Fallback xmlns="">
          <p:graphicFrame>
            <p:nvGraphicFramePr>
              <p:cNvPr id="10" name="表格 9">
                <a:extLst>
                  <a:ext uri="{FF2B5EF4-FFF2-40B4-BE49-F238E27FC236}">
                    <a16:creationId xmlns:a16="http://schemas.microsoft.com/office/drawing/2014/main" id="{5DCADD6D-9AE4-4EFE-B798-4CECFD138B11}"/>
                  </a:ext>
                </a:extLst>
              </p:cNvPr>
              <p:cNvGraphicFramePr>
                <a:graphicFrameLocks noGrp="1"/>
              </p:cNvGraphicFramePr>
              <p:nvPr>
                <p:extLst>
                  <p:ext uri="{D42A27DB-BD31-4B8C-83A1-F6EECF244321}">
                    <p14:modId xmlns:p14="http://schemas.microsoft.com/office/powerpoint/2010/main" val="3856582386"/>
                  </p:ext>
                </p:extLst>
              </p:nvPr>
            </p:nvGraphicFramePr>
            <p:xfrm>
              <a:off x="99528" y="1373182"/>
              <a:ext cx="12092472" cy="2225040"/>
            </p:xfrm>
            <a:graphic>
              <a:graphicData uri="http://schemas.openxmlformats.org/drawingml/2006/table">
                <a:tbl>
                  <a:tblPr firstRow="1" bandRow="1"/>
                  <a:tblGrid>
                    <a:gridCol w="1727496">
                      <a:extLst>
                        <a:ext uri="{9D8B030D-6E8A-4147-A177-3AD203B41FA5}">
                          <a16:colId xmlns:a16="http://schemas.microsoft.com/office/drawing/2014/main" val="1395525913"/>
                        </a:ext>
                      </a:extLst>
                    </a:gridCol>
                    <a:gridCol w="1727496">
                      <a:extLst>
                        <a:ext uri="{9D8B030D-6E8A-4147-A177-3AD203B41FA5}">
                          <a16:colId xmlns:a16="http://schemas.microsoft.com/office/drawing/2014/main" val="4029307100"/>
                        </a:ext>
                      </a:extLst>
                    </a:gridCol>
                    <a:gridCol w="1727496">
                      <a:extLst>
                        <a:ext uri="{9D8B030D-6E8A-4147-A177-3AD203B41FA5}">
                          <a16:colId xmlns:a16="http://schemas.microsoft.com/office/drawing/2014/main" val="142350744"/>
                        </a:ext>
                      </a:extLst>
                    </a:gridCol>
                    <a:gridCol w="1727496">
                      <a:extLst>
                        <a:ext uri="{9D8B030D-6E8A-4147-A177-3AD203B41FA5}">
                          <a16:colId xmlns:a16="http://schemas.microsoft.com/office/drawing/2014/main" val="2848913717"/>
                        </a:ext>
                      </a:extLst>
                    </a:gridCol>
                    <a:gridCol w="1727496">
                      <a:extLst>
                        <a:ext uri="{9D8B030D-6E8A-4147-A177-3AD203B41FA5}">
                          <a16:colId xmlns:a16="http://schemas.microsoft.com/office/drawing/2014/main" val="2846334782"/>
                        </a:ext>
                      </a:extLst>
                    </a:gridCol>
                    <a:gridCol w="1727496">
                      <a:extLst>
                        <a:ext uri="{9D8B030D-6E8A-4147-A177-3AD203B41FA5}">
                          <a16:colId xmlns:a16="http://schemas.microsoft.com/office/drawing/2014/main" val="3234228378"/>
                        </a:ext>
                      </a:extLst>
                    </a:gridCol>
                    <a:gridCol w="1727496">
                      <a:extLst>
                        <a:ext uri="{9D8B030D-6E8A-4147-A177-3AD203B41FA5}">
                          <a16:colId xmlns:a16="http://schemas.microsoft.com/office/drawing/2014/main" val="3409148310"/>
                        </a:ext>
                      </a:extLst>
                    </a:gridCol>
                  </a:tblGrid>
                  <a:tr h="370840">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endParaRPr lang="zh-CN" altLang="en-US"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gridSpan="2">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3"/>
                          <a:stretch>
                            <a:fillRect l="-50088" t="-1639" r="-200882" b="-532787"/>
                          </a:stretch>
                        </a:blipFill>
                      </a:tcPr>
                    </a:tc>
                    <a:tc hMerge="1">
                      <a:txBody>
                        <a:bodyPr/>
                        <a:lstStyle/>
                        <a:p>
                          <a:endParaRPr lang="zh-CN" altLang="en-US" dirty="0"/>
                        </a:p>
                      </a:txBody>
                      <a:tcPr/>
                    </a:tc>
                    <a:tc gridSpan="2">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3"/>
                          <a:stretch>
                            <a:fillRect l="-150088" t="-1639" r="-100882" b="-532787"/>
                          </a:stretch>
                        </a:blipFill>
                      </a:tcPr>
                    </a:tc>
                    <a:tc hMerge="1">
                      <a:txBody>
                        <a:bodyPr/>
                        <a:lstStyle/>
                        <a:p>
                          <a:endParaRPr lang="zh-CN" altLang="en-US" dirty="0"/>
                        </a:p>
                      </a:txBody>
                      <a:tcPr/>
                    </a:tc>
                    <a:tc gridSpan="2">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3"/>
                          <a:stretch>
                            <a:fillRect l="-250088" t="-1639" r="-882" b="-532787"/>
                          </a:stretch>
                        </a:blipFill>
                      </a:tcPr>
                    </a:tc>
                    <a:tc hMerge="1">
                      <a:txBody>
                        <a:bodyPr/>
                        <a:lstStyle/>
                        <a:p>
                          <a:endParaRPr lang="zh-CN" altLang="en-US"/>
                        </a:p>
                      </a:txBody>
                      <a:tcPr/>
                    </a:tc>
                    <a:extLst>
                      <a:ext uri="{0D108BD9-81ED-4DB2-BD59-A6C34878D82A}">
                        <a16:rowId xmlns:a16="http://schemas.microsoft.com/office/drawing/2014/main" val="3320047567"/>
                      </a:ext>
                    </a:extLst>
                  </a:tr>
                  <a:tr h="370840">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endParaRPr lang="zh-CN" altLang="en-US" sz="1600" dirty="0">
                            <a:latin typeface="+mn-lt"/>
                            <a:ea typeface="+mn-ea"/>
                            <a:cs typeface="+mn-ea"/>
                            <a:sym typeface="+mn-lt"/>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endParaRPr lang="zh-CN"/>
                        </a:p>
                      </a:txBody>
                      <a:tcP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3"/>
                          <a:stretch>
                            <a:fillRect l="-100000" t="-101639" r="-500704" b="-432787"/>
                          </a:stretch>
                        </a:blipFill>
                      </a:tcPr>
                    </a:tc>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00707" t="-101639" r="-402473" b="-432787"/>
                          </a:stretch>
                        </a:blipFill>
                      </a:tcPr>
                    </a:tc>
                    <a:tc>
                      <a:txBody>
                        <a:bodyPr/>
                        <a:lstStyle/>
                        <a:p>
                          <a:endParaRPr lang="zh-CN"/>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3"/>
                          <a:stretch>
                            <a:fillRect l="-299648" t="-101639" r="-301056" b="-432787"/>
                          </a:stretch>
                        </a:blipFill>
                      </a:tcPr>
                    </a:tc>
                    <a:tc>
                      <a:txBody>
                        <a:bodyPr/>
                        <a:lstStyle/>
                        <a:p>
                          <a:endParaRPr lang="zh-CN"/>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401060" t="-101639" r="-202120" b="-432787"/>
                          </a:stretch>
                        </a:blipFill>
                      </a:tcPr>
                    </a:tc>
                    <a:tc>
                      <a:txBody>
                        <a:bodyPr/>
                        <a:lstStyle/>
                        <a:p>
                          <a:endParaRPr lang="zh-CN"/>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3"/>
                          <a:stretch>
                            <a:fillRect l="-499296" t="-101639" r="-101408" b="-432787"/>
                          </a:stretch>
                        </a:blipFill>
                      </a:tcPr>
                    </a:tc>
                    <a:tc>
                      <a:txBody>
                        <a:bodyPr/>
                        <a:lstStyle/>
                        <a:p>
                          <a:endParaRPr lang="zh-C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601413" t="-101639" r="-1767" b="-432787"/>
                          </a:stretch>
                        </a:blipFill>
                      </a:tcPr>
                    </a:tc>
                    <a:extLst>
                      <a:ext uri="{0D108BD9-81ED-4DB2-BD59-A6C34878D82A}">
                        <a16:rowId xmlns:a16="http://schemas.microsoft.com/office/drawing/2014/main" val="212681698"/>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353" t="-201639" r="-602827" b="-332787"/>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0.0354811</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1.084835</a:t>
                          </a:r>
                        </a:p>
                      </a:txBody>
                      <a:tcPr marL="9525" marR="9525" marT="9525" marB="0" anchor="b">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-0.0417118</a:t>
                          </a:r>
                        </a:p>
                      </a:txBody>
                      <a:tcPr marL="9525" marR="9525" marT="9525" marB="0" anchor="b">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1.135015</a:t>
                          </a:r>
                        </a:p>
                      </a:txBody>
                      <a:tcPr marL="9525" marR="9525" marT="9525" marB="0" anchor="b">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0.776444</a:t>
                          </a:r>
                        </a:p>
                      </a:txBody>
                      <a:tcPr marL="9525" marR="9525" marT="9525" marB="0" anchor="b">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1.092635</a:t>
                          </a:r>
                        </a:p>
                      </a:txBody>
                      <a:tcPr marL="9525" marR="9525" marT="9525" marB="0" anchor="b">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045255733"/>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blipFill>
                          <a:blip r:embed="rId3"/>
                          <a:stretch>
                            <a:fillRect l="-353" t="-301639" r="-602827" b="-232787"/>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0.0576503</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1.075595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-0.11047245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1.106025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0.740545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1.102225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070718797"/>
                      </a:ext>
                    </a:extLst>
                  </a:tr>
                  <a:tr h="370840">
                    <a:tc>
                      <a:txBody>
                        <a:bodyPr/>
                        <a:lstStyle/>
                        <a:p>
                          <a:endParaRPr lang="zh-CN"/>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blipFill>
                          <a:blip r:embed="rId3"/>
                          <a:stretch>
                            <a:fillRect l="-353" t="-401639" r="-602827" b="-132787"/>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0.0279838</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1.151865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-0.0866352</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1.23151</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0.699859</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1.190615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733948145"/>
                      </a:ext>
                    </a:extLst>
                  </a:tr>
                  <a:tr h="370840">
                    <a:tc>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353" t="-501639" r="-602827" b="-32787"/>
                          </a:stretch>
                        </a:blip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0.04215445</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1.16965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-0.01293738</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1.239595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0.664687</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fontAlgn="b"/>
                          <a:r>
                            <a:rPr lang="en-US" altLang="zh-CN" sz="1600" b="0" i="0" u="none" strike="noStrike" dirty="0">
                              <a:solidFill>
                                <a:srgbClr val="000000"/>
                              </a:solidFill>
                              <a:effectLst/>
                              <a:latin typeface="+mn-lt"/>
                              <a:ea typeface="+mn-ea"/>
                              <a:cs typeface="+mn-ea"/>
                              <a:sym typeface="+mn-lt"/>
                            </a:rPr>
                            <a:t>1.171655</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15588907"/>
                      </a:ext>
                    </a:extLst>
                  </a:tr>
                </a:tbl>
              </a:graphicData>
            </a:graphic>
          </p:graphicFrame>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48AD61-CD96-4547-B6C4-6AD37C7D4812}"/>
                  </a:ext>
                </a:extLst>
              </p:cNvPr>
              <p:cNvSpPr txBox="1"/>
              <p:nvPr/>
            </p:nvSpPr>
            <p:spPr>
              <a:xfrm>
                <a:off x="215991" y="4147246"/>
                <a:ext cx="11137809"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We took the average value of </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r>
                          <a:rPr kumimoji="0" lang="el-GR"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𝜒</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𝑐</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0</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oMath>
                </a14:m>
                <a:r>
                  <a:rPr kumimoji="0" lang="en-US" altLang="zh-CN" sz="1800" b="0" i="0" u="none" strike="noStrike" kern="1200" cap="none" spc="0" normalizeH="0" baseline="0" noProof="0" dirty="0">
                    <a:ln>
                      <a:noFill/>
                    </a:ln>
                    <a:solidFill>
                      <a:srgbClr val="000000"/>
                    </a:solidFill>
                    <a:effectLst/>
                    <a:uLnTx/>
                    <a:uFillTx/>
                    <a:cs typeface="+mn-ea"/>
                    <a:sym typeface="+mn-lt"/>
                  </a:rPr>
                  <a:t>and </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r>
                          <a:rPr kumimoji="0" lang="el-GR"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𝜒</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𝑐</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2</m:t>
                        </m:r>
                      </m:sub>
                    </m:sSub>
                  </m:oMath>
                </a14:m>
                <a:r>
                  <a:rPr kumimoji="0" lang="en-US" altLang="zh-CN" sz="1800" b="0" i="0" u="none" strike="noStrike" kern="1200" cap="none" spc="0" normalizeH="0" baseline="0" noProof="0" dirty="0">
                    <a:ln>
                      <a:noFill/>
                    </a:ln>
                    <a:solidFill>
                      <a:srgbClr val="000000"/>
                    </a:solidFill>
                    <a:effectLst/>
                    <a:uLnTx/>
                    <a:uFillTx/>
                    <a:cs typeface="+mn-ea"/>
                    <a:sym typeface="+mn-lt"/>
                  </a:rPr>
                  <a:t> respectively, in this way, the same set of correction parameters can be used together for </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r>
                          <a:rPr kumimoji="0" lang="el-GR"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𝜒</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𝑐</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0</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oMath>
                </a14:m>
                <a:r>
                  <a:rPr kumimoji="0" lang="en-US" altLang="zh-CN" sz="1800" b="0" i="0" u="none" strike="noStrike" kern="1200" cap="none" spc="0" normalizeH="0" baseline="0" noProof="0" dirty="0">
                    <a:ln>
                      <a:noFill/>
                    </a:ln>
                    <a:solidFill>
                      <a:srgbClr val="000000"/>
                    </a:solidFill>
                    <a:effectLst/>
                    <a:uLnTx/>
                    <a:uFillTx/>
                    <a:cs typeface="+mn-ea"/>
                    <a:sym typeface="+mn-lt"/>
                  </a:rPr>
                  <a:t>and </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cs typeface="+mn-ea"/>
                            <a:sym typeface="+mn-lt"/>
                          </a:rPr>
                          <m:t> </m:t>
                        </m:r>
                        <m:r>
                          <a:rPr kumimoji="0" lang="el-GR"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𝜒</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𝑐</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2</m:t>
                        </m:r>
                      </m:sub>
                    </m:sSub>
                  </m:oMath>
                </a14:m>
                <a:r>
                  <a:rPr kumimoji="0" lang="en-US" altLang="zh-CN" sz="1800" b="0" i="0" u="none" strike="noStrike" kern="1200" cap="none" spc="0" normalizeH="0" baseline="0" noProof="0" dirty="0">
                    <a:ln>
                      <a:noFill/>
                    </a:ln>
                    <a:solidFill>
                      <a:srgbClr val="000000"/>
                    </a:solidFill>
                    <a:effectLst/>
                    <a:uLnTx/>
                    <a:uFillTx/>
                    <a:cs typeface="+mn-ea"/>
                    <a:sym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We can</a:t>
                </a:r>
                <a:r>
                  <a:rPr kumimoji="0" lang="zh-CN" altLang="en-US" sz="1800" b="0"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see</a:t>
                </a:r>
                <a:r>
                  <a:rPr kumimoji="0" lang="zh-CN" altLang="en-US" sz="1800" b="0"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in</a:t>
                </a:r>
                <a:r>
                  <a:rPr kumimoji="0" lang="zh-CN" altLang="en-US" sz="1800" b="0"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next</a:t>
                </a:r>
                <a:r>
                  <a:rPr kumimoji="0" lang="zh-CN" altLang="en-US" sz="1800" b="0"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page,</a:t>
                </a:r>
                <a:r>
                  <a:rPr kumimoji="0" lang="zh-CN" altLang="en-US" sz="1800" b="0"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 it shows good agreement between MC and data,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8" name="文本框 7">
                <a:extLst>
                  <a:ext uri="{FF2B5EF4-FFF2-40B4-BE49-F238E27FC236}">
                    <a16:creationId xmlns:a16="http://schemas.microsoft.com/office/drawing/2014/main" id="{9D48AD61-CD96-4547-B6C4-6AD37C7D4812}"/>
                  </a:ext>
                </a:extLst>
              </p:cNvPr>
              <p:cNvSpPr txBox="1">
                <a:spLocks noRot="1" noChangeAspect="1" noMove="1" noResize="1" noEditPoints="1" noAdjustHandles="1" noChangeArrowheads="1" noChangeShapeType="1" noTextEdit="1"/>
              </p:cNvSpPr>
              <p:nvPr/>
            </p:nvSpPr>
            <p:spPr>
              <a:xfrm>
                <a:off x="215991" y="4147246"/>
                <a:ext cx="11137809" cy="2031325"/>
              </a:xfrm>
              <a:prstGeom prst="rect">
                <a:avLst/>
              </a:prstGeom>
              <a:blipFill>
                <a:blip r:embed="rId4"/>
                <a:stretch>
                  <a:fillRect l="-438" t="-149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25B226CB-3997-4F52-BDFE-F1993B324BCC}"/>
              </a:ext>
            </a:extLst>
          </p:cNvPr>
          <p:cNvSpPr txBox="1"/>
          <p:nvPr/>
        </p:nvSpPr>
        <p:spPr>
          <a:xfrm>
            <a:off x="424753" y="855406"/>
            <a:ext cx="359270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Final correction parameters</a:t>
            </a:r>
            <a:endParaRPr kumimoji="0" lang="zh-CN" altLang="en-US" sz="1800" b="1" i="0" u="none" strike="noStrike" kern="1200" cap="none" spc="0" normalizeH="0" baseline="0" noProof="0" dirty="0">
              <a:ln>
                <a:noFill/>
              </a:ln>
              <a:solidFill>
                <a:srgbClr val="000000"/>
              </a:solidFill>
              <a:effectLst/>
              <a:uLnTx/>
              <a:uFillTx/>
              <a:cs typeface="+mn-ea"/>
              <a:sym typeface="+mn-lt"/>
            </a:endParaRPr>
          </a:p>
        </p:txBody>
      </p:sp>
    </p:spTree>
    <p:extLst>
      <p:ext uri="{BB962C8B-B14F-4D97-AF65-F5344CB8AC3E}">
        <p14:creationId xmlns:p14="http://schemas.microsoft.com/office/powerpoint/2010/main" val="906246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9" name="图片 8">
            <a:extLst>
              <a:ext uri="{FF2B5EF4-FFF2-40B4-BE49-F238E27FC236}">
                <a16:creationId xmlns:a16="http://schemas.microsoft.com/office/drawing/2014/main" id="{EB29E821-DB34-4925-B0AD-26A880CF766D}"/>
              </a:ext>
            </a:extLst>
          </p:cNvPr>
          <p:cNvPicPr>
            <a:picLocks noChangeAspect="1"/>
          </p:cNvPicPr>
          <p:nvPr/>
        </p:nvPicPr>
        <p:blipFill>
          <a:blip r:embed="rId3"/>
          <a:stretch>
            <a:fillRect/>
          </a:stretch>
        </p:blipFill>
        <p:spPr>
          <a:xfrm>
            <a:off x="3189013" y="4649748"/>
            <a:ext cx="2672297" cy="1990246"/>
          </a:xfrm>
          <a:prstGeom prst="rect">
            <a:avLst/>
          </a:prstGeom>
        </p:spPr>
      </p:pic>
      <p:pic>
        <p:nvPicPr>
          <p:cNvPr id="31" name="图片 30">
            <a:extLst>
              <a:ext uri="{FF2B5EF4-FFF2-40B4-BE49-F238E27FC236}">
                <a16:creationId xmlns:a16="http://schemas.microsoft.com/office/drawing/2014/main" id="{C334E972-02F3-45F4-A926-04DE2092E96E}"/>
              </a:ext>
            </a:extLst>
          </p:cNvPr>
          <p:cNvPicPr>
            <a:picLocks noChangeAspect="1"/>
          </p:cNvPicPr>
          <p:nvPr/>
        </p:nvPicPr>
        <p:blipFill>
          <a:blip r:embed="rId4"/>
          <a:stretch>
            <a:fillRect/>
          </a:stretch>
        </p:blipFill>
        <p:spPr>
          <a:xfrm>
            <a:off x="536394" y="4595223"/>
            <a:ext cx="2579407" cy="1943689"/>
          </a:xfrm>
          <a:prstGeom prst="rect">
            <a:avLst/>
          </a:prstGeom>
        </p:spPr>
      </p:pic>
      <p:pic>
        <p:nvPicPr>
          <p:cNvPr id="32" name="图片 31">
            <a:extLst>
              <a:ext uri="{FF2B5EF4-FFF2-40B4-BE49-F238E27FC236}">
                <a16:creationId xmlns:a16="http://schemas.microsoft.com/office/drawing/2014/main" id="{E2154CAD-E6F8-467D-A54B-7CF211E60889}"/>
              </a:ext>
            </a:extLst>
          </p:cNvPr>
          <p:cNvPicPr>
            <a:picLocks noChangeAspect="1"/>
          </p:cNvPicPr>
          <p:nvPr/>
        </p:nvPicPr>
        <p:blipFill>
          <a:blip r:embed="rId5"/>
          <a:stretch>
            <a:fillRect/>
          </a:stretch>
        </p:blipFill>
        <p:spPr>
          <a:xfrm>
            <a:off x="536394" y="2559879"/>
            <a:ext cx="2579407" cy="1924878"/>
          </a:xfrm>
          <a:prstGeom prst="rect">
            <a:avLst/>
          </a:prstGeom>
        </p:spPr>
      </p:pic>
      <p:pic>
        <p:nvPicPr>
          <p:cNvPr id="33" name="图片 32">
            <a:extLst>
              <a:ext uri="{FF2B5EF4-FFF2-40B4-BE49-F238E27FC236}">
                <a16:creationId xmlns:a16="http://schemas.microsoft.com/office/drawing/2014/main" id="{29BEB0A4-3DCA-470E-B139-B0E1CFEF7DD9}"/>
              </a:ext>
            </a:extLst>
          </p:cNvPr>
          <p:cNvPicPr>
            <a:picLocks noChangeAspect="1"/>
          </p:cNvPicPr>
          <p:nvPr/>
        </p:nvPicPr>
        <p:blipFill>
          <a:blip r:embed="rId6"/>
          <a:stretch>
            <a:fillRect/>
          </a:stretch>
        </p:blipFill>
        <p:spPr>
          <a:xfrm>
            <a:off x="3167078" y="2525658"/>
            <a:ext cx="2745508" cy="2029455"/>
          </a:xfrm>
          <a:prstGeom prst="rect">
            <a:avLst/>
          </a:prstGeom>
        </p:spPr>
      </p:pic>
      <p:pic>
        <p:nvPicPr>
          <p:cNvPr id="34" name="图片 33">
            <a:extLst>
              <a:ext uri="{FF2B5EF4-FFF2-40B4-BE49-F238E27FC236}">
                <a16:creationId xmlns:a16="http://schemas.microsoft.com/office/drawing/2014/main" id="{E2BE7534-DBE7-49F6-A61F-D954D3883D2B}"/>
              </a:ext>
            </a:extLst>
          </p:cNvPr>
          <p:cNvPicPr>
            <a:picLocks noChangeAspect="1"/>
          </p:cNvPicPr>
          <p:nvPr/>
        </p:nvPicPr>
        <p:blipFill>
          <a:blip r:embed="rId7"/>
          <a:stretch>
            <a:fillRect/>
          </a:stretch>
        </p:blipFill>
        <p:spPr>
          <a:xfrm>
            <a:off x="640521" y="716042"/>
            <a:ext cx="2497091" cy="1824797"/>
          </a:xfrm>
          <a:prstGeom prst="rect">
            <a:avLst/>
          </a:prstGeom>
        </p:spPr>
      </p:pic>
      <p:pic>
        <p:nvPicPr>
          <p:cNvPr id="35" name="图片 34">
            <a:extLst>
              <a:ext uri="{FF2B5EF4-FFF2-40B4-BE49-F238E27FC236}">
                <a16:creationId xmlns:a16="http://schemas.microsoft.com/office/drawing/2014/main" id="{134C5E5B-EC80-45EE-86E1-1A9AB6CAA17F}"/>
              </a:ext>
            </a:extLst>
          </p:cNvPr>
          <p:cNvPicPr>
            <a:picLocks noChangeAspect="1"/>
          </p:cNvPicPr>
          <p:nvPr/>
        </p:nvPicPr>
        <p:blipFill>
          <a:blip r:embed="rId8"/>
          <a:stretch>
            <a:fillRect/>
          </a:stretch>
        </p:blipFill>
        <p:spPr>
          <a:xfrm>
            <a:off x="3276615" y="695853"/>
            <a:ext cx="2497092" cy="1865174"/>
          </a:xfrm>
          <a:prstGeom prst="rect">
            <a:avLst/>
          </a:prstGeom>
        </p:spPr>
      </p:pic>
      <p:pic>
        <p:nvPicPr>
          <p:cNvPr id="8" name="图片 7">
            <a:extLst>
              <a:ext uri="{FF2B5EF4-FFF2-40B4-BE49-F238E27FC236}">
                <a16:creationId xmlns:a16="http://schemas.microsoft.com/office/drawing/2014/main" id="{E29A00EA-B6E8-4252-9CB9-E11B24A57C11}"/>
              </a:ext>
            </a:extLst>
          </p:cNvPr>
          <p:cNvPicPr>
            <a:picLocks noChangeAspect="1"/>
          </p:cNvPicPr>
          <p:nvPr/>
        </p:nvPicPr>
        <p:blipFill>
          <a:blip r:embed="rId9"/>
          <a:stretch>
            <a:fillRect/>
          </a:stretch>
        </p:blipFill>
        <p:spPr>
          <a:xfrm>
            <a:off x="6017181" y="4724401"/>
            <a:ext cx="2675351" cy="1915594"/>
          </a:xfrm>
          <a:prstGeom prst="rect">
            <a:avLst/>
          </a:prstGeom>
        </p:spPr>
      </p:pic>
      <p:pic>
        <p:nvPicPr>
          <p:cNvPr id="10" name="图片 9">
            <a:extLst>
              <a:ext uri="{FF2B5EF4-FFF2-40B4-BE49-F238E27FC236}">
                <a16:creationId xmlns:a16="http://schemas.microsoft.com/office/drawing/2014/main" id="{2DD9AB16-2425-4555-8B61-2173FC255C65}"/>
              </a:ext>
            </a:extLst>
          </p:cNvPr>
          <p:cNvPicPr>
            <a:picLocks noChangeAspect="1"/>
          </p:cNvPicPr>
          <p:nvPr/>
        </p:nvPicPr>
        <p:blipFill>
          <a:blip r:embed="rId10"/>
          <a:stretch>
            <a:fillRect/>
          </a:stretch>
        </p:blipFill>
        <p:spPr>
          <a:xfrm>
            <a:off x="8704069" y="4714706"/>
            <a:ext cx="2461288" cy="1752275"/>
          </a:xfrm>
          <a:prstGeom prst="rect">
            <a:avLst/>
          </a:prstGeom>
        </p:spPr>
      </p:pic>
      <p:pic>
        <p:nvPicPr>
          <p:cNvPr id="12" name="图片 11">
            <a:extLst>
              <a:ext uri="{FF2B5EF4-FFF2-40B4-BE49-F238E27FC236}">
                <a16:creationId xmlns:a16="http://schemas.microsoft.com/office/drawing/2014/main" id="{7E08F486-38AA-4F6F-AC9F-1F686DBECDFA}"/>
              </a:ext>
            </a:extLst>
          </p:cNvPr>
          <p:cNvPicPr>
            <a:picLocks noChangeAspect="1"/>
          </p:cNvPicPr>
          <p:nvPr/>
        </p:nvPicPr>
        <p:blipFill>
          <a:blip r:embed="rId11"/>
          <a:stretch>
            <a:fillRect/>
          </a:stretch>
        </p:blipFill>
        <p:spPr>
          <a:xfrm>
            <a:off x="8496748" y="2708838"/>
            <a:ext cx="2668609" cy="1927125"/>
          </a:xfrm>
          <a:prstGeom prst="rect">
            <a:avLst/>
          </a:prstGeom>
        </p:spPr>
      </p:pic>
      <p:pic>
        <p:nvPicPr>
          <p:cNvPr id="13" name="图片 12">
            <a:extLst>
              <a:ext uri="{FF2B5EF4-FFF2-40B4-BE49-F238E27FC236}">
                <a16:creationId xmlns:a16="http://schemas.microsoft.com/office/drawing/2014/main" id="{A72C5D7D-9523-4DA7-9394-B8FAB1497F16}"/>
              </a:ext>
            </a:extLst>
          </p:cNvPr>
          <p:cNvPicPr>
            <a:picLocks noChangeAspect="1"/>
          </p:cNvPicPr>
          <p:nvPr/>
        </p:nvPicPr>
        <p:blipFill>
          <a:blip r:embed="rId12"/>
          <a:stretch>
            <a:fillRect/>
          </a:stretch>
        </p:blipFill>
        <p:spPr>
          <a:xfrm>
            <a:off x="5861311" y="2584089"/>
            <a:ext cx="2761048" cy="2011134"/>
          </a:xfrm>
          <a:prstGeom prst="rect">
            <a:avLst/>
          </a:prstGeom>
        </p:spPr>
      </p:pic>
      <p:pic>
        <p:nvPicPr>
          <p:cNvPr id="14" name="图片 13">
            <a:extLst>
              <a:ext uri="{FF2B5EF4-FFF2-40B4-BE49-F238E27FC236}">
                <a16:creationId xmlns:a16="http://schemas.microsoft.com/office/drawing/2014/main" id="{77925001-EF39-4F82-B65F-20E1D0D35960}"/>
              </a:ext>
            </a:extLst>
          </p:cNvPr>
          <p:cNvPicPr>
            <a:picLocks noChangeAspect="1"/>
          </p:cNvPicPr>
          <p:nvPr/>
        </p:nvPicPr>
        <p:blipFill>
          <a:blip r:embed="rId13"/>
          <a:stretch>
            <a:fillRect/>
          </a:stretch>
        </p:blipFill>
        <p:spPr>
          <a:xfrm>
            <a:off x="8589869" y="854036"/>
            <a:ext cx="2575488" cy="1849249"/>
          </a:xfrm>
          <a:prstGeom prst="rect">
            <a:avLst/>
          </a:prstGeom>
        </p:spPr>
      </p:pic>
      <p:pic>
        <p:nvPicPr>
          <p:cNvPr id="15" name="图片 14">
            <a:extLst>
              <a:ext uri="{FF2B5EF4-FFF2-40B4-BE49-F238E27FC236}">
                <a16:creationId xmlns:a16="http://schemas.microsoft.com/office/drawing/2014/main" id="{97FA45C2-253A-46D9-B80F-40E7FDEE02B1}"/>
              </a:ext>
            </a:extLst>
          </p:cNvPr>
          <p:cNvPicPr>
            <a:picLocks noChangeAspect="1"/>
          </p:cNvPicPr>
          <p:nvPr/>
        </p:nvPicPr>
        <p:blipFill>
          <a:blip r:embed="rId14"/>
          <a:stretch>
            <a:fillRect/>
          </a:stretch>
        </p:blipFill>
        <p:spPr>
          <a:xfrm>
            <a:off x="6072817" y="747582"/>
            <a:ext cx="2465775" cy="1836507"/>
          </a:xfrm>
          <a:prstGeom prst="rect">
            <a:avLst/>
          </a:prstGeom>
        </p:spPr>
      </p:pic>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75E0649-DA5D-48C3-B291-38FDFBDFB904}"/>
                  </a:ext>
                </a:extLst>
              </p:cNvPr>
              <p:cNvSpPr/>
              <p:nvPr/>
            </p:nvSpPr>
            <p:spPr>
              <a:xfrm>
                <a:off x="10450542" y="1244023"/>
                <a:ext cx="16368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channel</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16" name="矩形 15">
                <a:extLst>
                  <a:ext uri="{FF2B5EF4-FFF2-40B4-BE49-F238E27FC236}">
                    <a16:creationId xmlns:a16="http://schemas.microsoft.com/office/drawing/2014/main" id="{175E0649-DA5D-48C3-B291-38FDFBDFB904}"/>
                  </a:ext>
                </a:extLst>
              </p:cNvPr>
              <p:cNvSpPr>
                <a:spLocks noRot="1" noChangeAspect="1" noMove="1" noResize="1" noEditPoints="1" noAdjustHandles="1" noChangeArrowheads="1" noChangeShapeType="1" noTextEdit="1"/>
              </p:cNvSpPr>
              <p:nvPr/>
            </p:nvSpPr>
            <p:spPr>
              <a:xfrm>
                <a:off x="10450542" y="1244023"/>
                <a:ext cx="1636858" cy="369332"/>
              </a:xfrm>
              <a:prstGeom prst="rect">
                <a:avLst/>
              </a:prstGeom>
              <a:blipFill>
                <a:blip r:embed="rId15"/>
                <a:stretch>
                  <a:fillRect t="-8197" r="-2974"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7204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9" name="图片 8">
            <a:extLst>
              <a:ext uri="{FF2B5EF4-FFF2-40B4-BE49-F238E27FC236}">
                <a16:creationId xmlns:a16="http://schemas.microsoft.com/office/drawing/2014/main" id="{FE820405-2FE8-4899-84B8-C94CEA4B5242}"/>
              </a:ext>
            </a:extLst>
          </p:cNvPr>
          <p:cNvPicPr>
            <a:picLocks noChangeAspect="1"/>
          </p:cNvPicPr>
          <p:nvPr/>
        </p:nvPicPr>
        <p:blipFill>
          <a:blip r:embed="rId3"/>
          <a:stretch>
            <a:fillRect/>
          </a:stretch>
        </p:blipFill>
        <p:spPr>
          <a:xfrm>
            <a:off x="3257272" y="796698"/>
            <a:ext cx="2672040" cy="2025048"/>
          </a:xfrm>
          <a:prstGeom prst="rect">
            <a:avLst/>
          </a:prstGeom>
        </p:spPr>
      </p:pic>
      <p:pic>
        <p:nvPicPr>
          <p:cNvPr id="10" name="图片 9">
            <a:extLst>
              <a:ext uri="{FF2B5EF4-FFF2-40B4-BE49-F238E27FC236}">
                <a16:creationId xmlns:a16="http://schemas.microsoft.com/office/drawing/2014/main" id="{0934C88A-D81A-49D8-BF25-57B5CB05BE40}"/>
              </a:ext>
            </a:extLst>
          </p:cNvPr>
          <p:cNvPicPr>
            <a:picLocks noChangeAspect="1"/>
          </p:cNvPicPr>
          <p:nvPr/>
        </p:nvPicPr>
        <p:blipFill>
          <a:blip r:embed="rId4"/>
          <a:stretch>
            <a:fillRect/>
          </a:stretch>
        </p:blipFill>
        <p:spPr>
          <a:xfrm>
            <a:off x="369030" y="741390"/>
            <a:ext cx="2705045" cy="2025048"/>
          </a:xfrm>
          <a:prstGeom prst="rect">
            <a:avLst/>
          </a:prstGeom>
        </p:spPr>
      </p:pic>
      <p:pic>
        <p:nvPicPr>
          <p:cNvPr id="13" name="图片 12">
            <a:extLst>
              <a:ext uri="{FF2B5EF4-FFF2-40B4-BE49-F238E27FC236}">
                <a16:creationId xmlns:a16="http://schemas.microsoft.com/office/drawing/2014/main" id="{86485F1B-9A5A-4764-A04A-95CA25E3747F}"/>
              </a:ext>
            </a:extLst>
          </p:cNvPr>
          <p:cNvPicPr>
            <a:picLocks noChangeAspect="1"/>
          </p:cNvPicPr>
          <p:nvPr/>
        </p:nvPicPr>
        <p:blipFill>
          <a:blip r:embed="rId5"/>
          <a:stretch>
            <a:fillRect/>
          </a:stretch>
        </p:blipFill>
        <p:spPr>
          <a:xfrm>
            <a:off x="3386136" y="4763313"/>
            <a:ext cx="2543176" cy="1971316"/>
          </a:xfrm>
          <a:prstGeom prst="rect">
            <a:avLst/>
          </a:prstGeom>
        </p:spPr>
      </p:pic>
      <p:pic>
        <p:nvPicPr>
          <p:cNvPr id="14" name="图片 13">
            <a:extLst>
              <a:ext uri="{FF2B5EF4-FFF2-40B4-BE49-F238E27FC236}">
                <a16:creationId xmlns:a16="http://schemas.microsoft.com/office/drawing/2014/main" id="{FB0AD662-F0CD-4739-9CB5-EF71C2952A6F}"/>
              </a:ext>
            </a:extLst>
          </p:cNvPr>
          <p:cNvPicPr>
            <a:picLocks noChangeAspect="1"/>
          </p:cNvPicPr>
          <p:nvPr/>
        </p:nvPicPr>
        <p:blipFill>
          <a:blip r:embed="rId6"/>
          <a:stretch>
            <a:fillRect/>
          </a:stretch>
        </p:blipFill>
        <p:spPr>
          <a:xfrm>
            <a:off x="346075" y="4679457"/>
            <a:ext cx="2673350" cy="1968291"/>
          </a:xfrm>
          <a:prstGeom prst="rect">
            <a:avLst/>
          </a:prstGeom>
        </p:spPr>
      </p:pic>
      <p:pic>
        <p:nvPicPr>
          <p:cNvPr id="15" name="图片 14">
            <a:extLst>
              <a:ext uri="{FF2B5EF4-FFF2-40B4-BE49-F238E27FC236}">
                <a16:creationId xmlns:a16="http://schemas.microsoft.com/office/drawing/2014/main" id="{071AEFE1-68D8-45D1-BB54-9C265D4190D2}"/>
              </a:ext>
            </a:extLst>
          </p:cNvPr>
          <p:cNvPicPr>
            <a:picLocks noChangeAspect="1"/>
          </p:cNvPicPr>
          <p:nvPr/>
        </p:nvPicPr>
        <p:blipFill>
          <a:blip r:embed="rId7"/>
          <a:stretch>
            <a:fillRect/>
          </a:stretch>
        </p:blipFill>
        <p:spPr>
          <a:xfrm>
            <a:off x="455381" y="2853318"/>
            <a:ext cx="2543175" cy="1842681"/>
          </a:xfrm>
          <a:prstGeom prst="rect">
            <a:avLst/>
          </a:prstGeom>
        </p:spPr>
      </p:pic>
      <p:pic>
        <p:nvPicPr>
          <p:cNvPr id="16" name="图片 15">
            <a:extLst>
              <a:ext uri="{FF2B5EF4-FFF2-40B4-BE49-F238E27FC236}">
                <a16:creationId xmlns:a16="http://schemas.microsoft.com/office/drawing/2014/main" id="{D0696E35-19D7-46E2-8BF2-C37FB95B5A5D}"/>
              </a:ext>
            </a:extLst>
          </p:cNvPr>
          <p:cNvPicPr>
            <a:picLocks noChangeAspect="1"/>
          </p:cNvPicPr>
          <p:nvPr/>
        </p:nvPicPr>
        <p:blipFill>
          <a:blip r:embed="rId8"/>
          <a:stretch>
            <a:fillRect/>
          </a:stretch>
        </p:blipFill>
        <p:spPr>
          <a:xfrm>
            <a:off x="3386136" y="2821746"/>
            <a:ext cx="2543176" cy="1982447"/>
          </a:xfrm>
          <a:prstGeom prst="rect">
            <a:avLst/>
          </a:prstGeom>
        </p:spPr>
      </p:pic>
      <p:pic>
        <p:nvPicPr>
          <p:cNvPr id="17" name="图片 16">
            <a:extLst>
              <a:ext uri="{FF2B5EF4-FFF2-40B4-BE49-F238E27FC236}">
                <a16:creationId xmlns:a16="http://schemas.microsoft.com/office/drawing/2014/main" id="{EEF1BE9C-7F9A-4966-A11E-68C951303D4C}"/>
              </a:ext>
            </a:extLst>
          </p:cNvPr>
          <p:cNvPicPr>
            <a:picLocks noChangeAspect="1"/>
          </p:cNvPicPr>
          <p:nvPr/>
        </p:nvPicPr>
        <p:blipFill>
          <a:blip r:embed="rId9"/>
          <a:stretch>
            <a:fillRect/>
          </a:stretch>
        </p:blipFill>
        <p:spPr>
          <a:xfrm>
            <a:off x="8831872" y="2777139"/>
            <a:ext cx="2823950" cy="2027054"/>
          </a:xfrm>
          <a:prstGeom prst="rect">
            <a:avLst/>
          </a:prstGeom>
        </p:spPr>
      </p:pic>
      <p:pic>
        <p:nvPicPr>
          <p:cNvPr id="18" name="图片 17">
            <a:extLst>
              <a:ext uri="{FF2B5EF4-FFF2-40B4-BE49-F238E27FC236}">
                <a16:creationId xmlns:a16="http://schemas.microsoft.com/office/drawing/2014/main" id="{87F86A44-4393-4012-AF91-53DBC365DD84}"/>
              </a:ext>
            </a:extLst>
          </p:cNvPr>
          <p:cNvPicPr>
            <a:picLocks noChangeAspect="1"/>
          </p:cNvPicPr>
          <p:nvPr/>
        </p:nvPicPr>
        <p:blipFill>
          <a:blip r:embed="rId10"/>
          <a:stretch>
            <a:fillRect/>
          </a:stretch>
        </p:blipFill>
        <p:spPr>
          <a:xfrm>
            <a:off x="6175689" y="2850163"/>
            <a:ext cx="2601811" cy="1888295"/>
          </a:xfrm>
          <a:prstGeom prst="rect">
            <a:avLst/>
          </a:prstGeom>
        </p:spPr>
      </p:pic>
      <p:pic>
        <p:nvPicPr>
          <p:cNvPr id="19" name="图片 18">
            <a:extLst>
              <a:ext uri="{FF2B5EF4-FFF2-40B4-BE49-F238E27FC236}">
                <a16:creationId xmlns:a16="http://schemas.microsoft.com/office/drawing/2014/main" id="{71D78842-1B0B-4ADE-A232-8BC5441F225C}"/>
              </a:ext>
            </a:extLst>
          </p:cNvPr>
          <p:cNvPicPr>
            <a:picLocks noChangeAspect="1"/>
          </p:cNvPicPr>
          <p:nvPr/>
        </p:nvPicPr>
        <p:blipFill>
          <a:blip r:embed="rId11"/>
          <a:stretch>
            <a:fillRect/>
          </a:stretch>
        </p:blipFill>
        <p:spPr>
          <a:xfrm>
            <a:off x="6175689" y="804377"/>
            <a:ext cx="2609850" cy="1886080"/>
          </a:xfrm>
          <a:prstGeom prst="rect">
            <a:avLst/>
          </a:prstGeom>
        </p:spPr>
      </p:pic>
      <p:pic>
        <p:nvPicPr>
          <p:cNvPr id="20" name="图片 19">
            <a:extLst>
              <a:ext uri="{FF2B5EF4-FFF2-40B4-BE49-F238E27FC236}">
                <a16:creationId xmlns:a16="http://schemas.microsoft.com/office/drawing/2014/main" id="{EE5C1962-63F2-41B1-A714-4F2376E8C264}"/>
              </a:ext>
            </a:extLst>
          </p:cNvPr>
          <p:cNvPicPr>
            <a:picLocks noChangeAspect="1"/>
          </p:cNvPicPr>
          <p:nvPr/>
        </p:nvPicPr>
        <p:blipFill>
          <a:blip r:embed="rId12"/>
          <a:stretch>
            <a:fillRect/>
          </a:stretch>
        </p:blipFill>
        <p:spPr>
          <a:xfrm>
            <a:off x="8928759" y="879748"/>
            <a:ext cx="2630176" cy="1890999"/>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BEF7F14-D6E4-4A8C-87C4-A8C6BFFDB919}"/>
                  </a:ext>
                </a:extLst>
              </p:cNvPr>
              <p:cNvSpPr txBox="1"/>
              <p:nvPr/>
            </p:nvSpPr>
            <p:spPr>
              <a:xfrm>
                <a:off x="10578796" y="1414195"/>
                <a:ext cx="18447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channel</a:t>
                </a:r>
                <a:endParaRPr kumimoji="0" lang="zh-CN" altLang="en-US" sz="1800" b="1" i="0" u="none" strike="noStrike" kern="1200" cap="none" spc="0" normalizeH="0" baseline="0" noProof="0" dirty="0">
                  <a:ln>
                    <a:noFill/>
                  </a:ln>
                  <a:solidFill>
                    <a:srgbClr val="000000"/>
                  </a:solidFill>
                  <a:effectLst/>
                  <a:uLnTx/>
                  <a:uFillTx/>
                  <a:cs typeface="+mn-ea"/>
                  <a:sym typeface="+mn-lt"/>
                </a:endParaRPr>
              </a:p>
            </p:txBody>
          </p:sp>
        </mc:Choice>
        <mc:Fallback xmlns="">
          <p:sp>
            <p:nvSpPr>
              <p:cNvPr id="12" name="文本框 11">
                <a:extLst>
                  <a:ext uri="{FF2B5EF4-FFF2-40B4-BE49-F238E27FC236}">
                    <a16:creationId xmlns:a16="http://schemas.microsoft.com/office/drawing/2014/main" id="{8BEF7F14-D6E4-4A8C-87C4-A8C6BFFDB919}"/>
                  </a:ext>
                </a:extLst>
              </p:cNvPr>
              <p:cNvSpPr txBox="1">
                <a:spLocks noRot="1" noChangeAspect="1" noMove="1" noResize="1" noEditPoints="1" noAdjustHandles="1" noChangeArrowheads="1" noChangeShapeType="1" noTextEdit="1"/>
              </p:cNvSpPr>
              <p:nvPr/>
            </p:nvSpPr>
            <p:spPr>
              <a:xfrm>
                <a:off x="10578796" y="1414195"/>
                <a:ext cx="1844702" cy="369332"/>
              </a:xfrm>
              <a:prstGeom prst="rect">
                <a:avLst/>
              </a:prstGeom>
              <a:blipFill>
                <a:blip r:embed="rId13"/>
                <a:stretch>
                  <a:fillRect t="-9836" b="-24590"/>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53E317AA-5460-4A28-B793-A3FD7A7E46C5}"/>
              </a:ext>
            </a:extLst>
          </p:cNvPr>
          <p:cNvPicPr>
            <a:picLocks noChangeAspect="1"/>
          </p:cNvPicPr>
          <p:nvPr/>
        </p:nvPicPr>
        <p:blipFill>
          <a:blip r:embed="rId14"/>
          <a:stretch>
            <a:fillRect/>
          </a:stretch>
        </p:blipFill>
        <p:spPr>
          <a:xfrm>
            <a:off x="6175689" y="4792396"/>
            <a:ext cx="2577901" cy="1888295"/>
          </a:xfrm>
          <a:prstGeom prst="rect">
            <a:avLst/>
          </a:prstGeom>
        </p:spPr>
      </p:pic>
      <p:pic>
        <p:nvPicPr>
          <p:cNvPr id="22" name="图片 21">
            <a:extLst>
              <a:ext uri="{FF2B5EF4-FFF2-40B4-BE49-F238E27FC236}">
                <a16:creationId xmlns:a16="http://schemas.microsoft.com/office/drawing/2014/main" id="{294C7CCE-3BBE-4F52-8F11-97DE6672552F}"/>
              </a:ext>
            </a:extLst>
          </p:cNvPr>
          <p:cNvPicPr>
            <a:picLocks noChangeAspect="1"/>
          </p:cNvPicPr>
          <p:nvPr/>
        </p:nvPicPr>
        <p:blipFill>
          <a:blip r:embed="rId15"/>
          <a:stretch>
            <a:fillRect/>
          </a:stretch>
        </p:blipFill>
        <p:spPr>
          <a:xfrm>
            <a:off x="8973822" y="4773176"/>
            <a:ext cx="2577901" cy="1899888"/>
          </a:xfrm>
          <a:prstGeom prst="rect">
            <a:avLst/>
          </a:prstGeom>
        </p:spPr>
      </p:pic>
    </p:spTree>
    <p:extLst>
      <p:ext uri="{BB962C8B-B14F-4D97-AF65-F5344CB8AC3E}">
        <p14:creationId xmlns:p14="http://schemas.microsoft.com/office/powerpoint/2010/main" val="189297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13" name="图片 12">
            <a:extLst>
              <a:ext uri="{FF2B5EF4-FFF2-40B4-BE49-F238E27FC236}">
                <a16:creationId xmlns:a16="http://schemas.microsoft.com/office/drawing/2014/main" id="{2A01C7C5-502C-4F2E-BEB0-FFFE9B7CBDC9}"/>
              </a:ext>
            </a:extLst>
          </p:cNvPr>
          <p:cNvPicPr>
            <a:picLocks noChangeAspect="1"/>
          </p:cNvPicPr>
          <p:nvPr/>
        </p:nvPicPr>
        <p:blipFill>
          <a:blip r:embed="rId3"/>
          <a:stretch>
            <a:fillRect/>
          </a:stretch>
        </p:blipFill>
        <p:spPr>
          <a:xfrm>
            <a:off x="443448" y="3129566"/>
            <a:ext cx="2467097" cy="1765078"/>
          </a:xfrm>
          <a:prstGeom prst="rect">
            <a:avLst/>
          </a:prstGeom>
        </p:spPr>
      </p:pic>
      <p:pic>
        <p:nvPicPr>
          <p:cNvPr id="8" name="图片 7">
            <a:extLst>
              <a:ext uri="{FF2B5EF4-FFF2-40B4-BE49-F238E27FC236}">
                <a16:creationId xmlns:a16="http://schemas.microsoft.com/office/drawing/2014/main" id="{569F8E62-C4A5-4F3E-8DF4-55B07DEF58A7}"/>
              </a:ext>
            </a:extLst>
          </p:cNvPr>
          <p:cNvPicPr>
            <a:picLocks noChangeAspect="1"/>
          </p:cNvPicPr>
          <p:nvPr/>
        </p:nvPicPr>
        <p:blipFill>
          <a:blip r:embed="rId4"/>
          <a:stretch>
            <a:fillRect/>
          </a:stretch>
        </p:blipFill>
        <p:spPr>
          <a:xfrm>
            <a:off x="490647" y="1227417"/>
            <a:ext cx="2276249" cy="1619814"/>
          </a:xfrm>
          <a:prstGeom prst="rect">
            <a:avLst/>
          </a:prstGeom>
        </p:spPr>
      </p:pic>
      <p:sp>
        <p:nvSpPr>
          <p:cNvPr id="9" name="箭头: 右 8">
            <a:extLst>
              <a:ext uri="{FF2B5EF4-FFF2-40B4-BE49-F238E27FC236}">
                <a16:creationId xmlns:a16="http://schemas.microsoft.com/office/drawing/2014/main" id="{6DE4E3F2-6180-41A0-B93B-6995002F27B1}"/>
              </a:ext>
            </a:extLst>
          </p:cNvPr>
          <p:cNvSpPr/>
          <p:nvPr/>
        </p:nvSpPr>
        <p:spPr>
          <a:xfrm>
            <a:off x="2547126" y="1873532"/>
            <a:ext cx="646267" cy="8588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6" name="箭头: 右 15">
            <a:extLst>
              <a:ext uri="{FF2B5EF4-FFF2-40B4-BE49-F238E27FC236}">
                <a16:creationId xmlns:a16="http://schemas.microsoft.com/office/drawing/2014/main" id="{17C9F817-E259-4916-86DE-810AA145BF21}"/>
              </a:ext>
            </a:extLst>
          </p:cNvPr>
          <p:cNvSpPr/>
          <p:nvPr/>
        </p:nvSpPr>
        <p:spPr>
          <a:xfrm>
            <a:off x="2589124" y="3793808"/>
            <a:ext cx="530954" cy="9218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FB7DE1DD-5E7A-4B76-B445-F9B3085B2E72}"/>
                  </a:ext>
                </a:extLst>
              </p:cNvPr>
              <p:cNvSpPr/>
              <p:nvPr/>
            </p:nvSpPr>
            <p:spPr>
              <a:xfrm>
                <a:off x="1480015" y="1709133"/>
                <a:ext cx="6526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15" name="矩形 14">
                <a:extLst>
                  <a:ext uri="{FF2B5EF4-FFF2-40B4-BE49-F238E27FC236}">
                    <a16:creationId xmlns:a16="http://schemas.microsoft.com/office/drawing/2014/main" id="{FB7DE1DD-5E7A-4B76-B445-F9B3085B2E72}"/>
                  </a:ext>
                </a:extLst>
              </p:cNvPr>
              <p:cNvSpPr>
                <a:spLocks noRot="1" noChangeAspect="1" noMove="1" noResize="1" noEditPoints="1" noAdjustHandles="1" noChangeArrowheads="1" noChangeShapeType="1" noTextEdit="1"/>
              </p:cNvSpPr>
              <p:nvPr/>
            </p:nvSpPr>
            <p:spPr>
              <a:xfrm>
                <a:off x="1480015" y="1709133"/>
                <a:ext cx="652678" cy="369332"/>
              </a:xfrm>
              <a:prstGeom prst="rect">
                <a:avLst/>
              </a:prstGeom>
              <a:blipFill>
                <a:blip r:embed="rId5"/>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95C88F27-4B62-43DC-88D9-3EF68429ABB2}"/>
                  </a:ext>
                </a:extLst>
              </p:cNvPr>
              <p:cNvSpPr/>
              <p:nvPr/>
            </p:nvSpPr>
            <p:spPr>
              <a:xfrm>
                <a:off x="1784340" y="3793808"/>
                <a:ext cx="47485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17" name="矩形 16">
                <a:extLst>
                  <a:ext uri="{FF2B5EF4-FFF2-40B4-BE49-F238E27FC236}">
                    <a16:creationId xmlns:a16="http://schemas.microsoft.com/office/drawing/2014/main" id="{95C88F27-4B62-43DC-88D9-3EF68429ABB2}"/>
                  </a:ext>
                </a:extLst>
              </p:cNvPr>
              <p:cNvSpPr>
                <a:spLocks noRot="1" noChangeAspect="1" noMove="1" noResize="1" noEditPoints="1" noAdjustHandles="1" noChangeArrowheads="1" noChangeShapeType="1" noTextEdit="1"/>
              </p:cNvSpPr>
              <p:nvPr/>
            </p:nvSpPr>
            <p:spPr>
              <a:xfrm>
                <a:off x="1784340" y="3793808"/>
                <a:ext cx="474853" cy="369332"/>
              </a:xfrm>
              <a:prstGeom prst="rect">
                <a:avLst/>
              </a:prstGeom>
              <a:blipFill>
                <a:blip r:embed="rId6"/>
                <a:stretch>
                  <a:fillRect r="-12821"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0097F28-7C31-48A4-A214-0A13866EC7E0}"/>
                  </a:ext>
                </a:extLst>
              </p:cNvPr>
              <p:cNvSpPr txBox="1"/>
              <p:nvPr/>
            </p:nvSpPr>
            <p:spPr>
              <a:xfrm>
                <a:off x="560230" y="686675"/>
                <a:ext cx="9483867" cy="375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We can see the </a:t>
                </a:r>
                <a14:m>
                  <m:oMath xmlns:m="http://schemas.openxmlformats.org/officeDocument/2006/math">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𝜒</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2</m:t>
                        </m:r>
                      </m:sup>
                    </m:sSup>
                  </m:oMath>
                </a14:m>
                <a:r>
                  <a:rPr kumimoji="0" lang="en-US" altLang="zh-CN" sz="1800" b="0" i="0" u="none" strike="noStrike" kern="1200" cap="none" spc="0" normalizeH="0" baseline="0" noProof="0" dirty="0">
                    <a:ln>
                      <a:noFill/>
                    </a:ln>
                    <a:solidFill>
                      <a:srgbClr val="000000"/>
                    </a:solidFill>
                    <a:effectLst/>
                    <a:uLnTx/>
                    <a:uFillTx/>
                    <a:cs typeface="+mn-ea"/>
                    <a:sym typeface="+mn-lt"/>
                  </a:rPr>
                  <a:t> distribution of MC become consistent with data after correction.</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19" name="文本框 18">
                <a:extLst>
                  <a:ext uri="{FF2B5EF4-FFF2-40B4-BE49-F238E27FC236}">
                    <a16:creationId xmlns:a16="http://schemas.microsoft.com/office/drawing/2014/main" id="{30097F28-7C31-48A4-A214-0A13866EC7E0}"/>
                  </a:ext>
                </a:extLst>
              </p:cNvPr>
              <p:cNvSpPr txBox="1">
                <a:spLocks noRot="1" noChangeAspect="1" noMove="1" noResize="1" noEditPoints="1" noAdjustHandles="1" noChangeArrowheads="1" noChangeShapeType="1" noTextEdit="1"/>
              </p:cNvSpPr>
              <p:nvPr/>
            </p:nvSpPr>
            <p:spPr>
              <a:xfrm>
                <a:off x="560230" y="686675"/>
                <a:ext cx="9483867" cy="375552"/>
              </a:xfrm>
              <a:prstGeom prst="rect">
                <a:avLst/>
              </a:prstGeom>
              <a:blipFill>
                <a:blip r:embed="rId7"/>
                <a:stretch>
                  <a:fillRect l="-578" t="-8197"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A0217FE-99C7-4F61-87DE-5F48BFF6B996}"/>
                  </a:ext>
                </a:extLst>
              </p:cNvPr>
              <p:cNvSpPr txBox="1"/>
              <p:nvPr/>
            </p:nvSpPr>
            <p:spPr>
              <a:xfrm>
                <a:off x="711463" y="5092498"/>
                <a:ext cx="1064233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We get the systematic uncertainties of  kinematic fitting for </a:t>
                </a:r>
                <a14:m>
                  <m:oMath xmlns:m="http://schemas.openxmlformats.org/officeDocument/2006/math">
                    <m:sSup>
                      <m:sSupPr>
                        <m:ctrlPr>
                          <a:rPr kumimoji="0" lang="en-US" altLang="zh-CN" sz="1400" b="1"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ctrlPr>
                      </m:sSup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𝑲</m:t>
                        </m:r>
                      </m:e>
                      <m:sup>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400" b="1" i="0" u="none" strike="noStrike" kern="1200" cap="none" spc="0" normalizeH="0" baseline="0" noProof="0" dirty="0">
                    <a:ln>
                      <a:noFill/>
                    </a:ln>
                    <a:solidFill>
                      <a:srgbClr val="000000"/>
                    </a:solidFill>
                    <a:effectLst/>
                    <a:uLnTx/>
                    <a:uFillTx/>
                    <a:cs typeface="+mn-ea"/>
                    <a:sym typeface="+mn-lt"/>
                  </a:rPr>
                  <a:t> </a:t>
                </a:r>
                <a14:m>
                  <m:oMath xmlns:m="http://schemas.openxmlformats.org/officeDocument/2006/math">
                    <m:sSup>
                      <m:sSupPr>
                        <m:ctrlP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𝑲</m:t>
                        </m:r>
                      </m:e>
                      <m:sup>
                        <m:r>
                          <a:rPr kumimoji="0" lang="en-US" altLang="zh-CN" sz="14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r>
                      <a:rPr kumimoji="0" lang="en-US" altLang="zh-CN" sz="1400" b="1"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sSup>
                      <m:sSup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000000"/>
                    </a:solidFill>
                    <a:effectLst/>
                    <a:uLnTx/>
                    <a:uFillTx/>
                    <a:cs typeface="+mn-ea"/>
                    <a:sym typeface="+mn-lt"/>
                  </a:rPr>
                  <a:t> </a:t>
                </a:r>
                <a14:m>
                  <m:oMath xmlns:m="http://schemas.openxmlformats.org/officeDocument/2006/math">
                    <m:sSup>
                      <m:sSup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000000"/>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by using half of the difference of MC efficiency with or without helix parameter correction: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 </a:t>
                </a:r>
                <a14:m>
                  <m:oMath xmlns:m="http://schemas.openxmlformats.org/officeDocument/2006/math">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𝜒</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𝑐</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0</m:t>
                        </m:r>
                      </m:sub>
                    </m:sSub>
                  </m:oMath>
                </a14:m>
                <a:r>
                  <a:rPr kumimoji="0" lang="en-US" altLang="zh-CN" sz="1800" b="0" i="1" u="none" strike="noStrike" kern="1200" cap="none" spc="0" normalizeH="0" baseline="0" noProof="0" dirty="0">
                    <a:ln>
                      <a:noFill/>
                    </a:ln>
                    <a:solidFill>
                      <a:prstClr val="black"/>
                    </a:solidFill>
                    <a:effectLst/>
                    <a:uLnTx/>
                    <a:uFillTx/>
                    <a:cs typeface="+mn-ea"/>
                    <a:sym typeface="+mn-lt"/>
                  </a:rPr>
                  <a:t> </a:t>
                </a:r>
                <a:r>
                  <a:rPr kumimoji="0" lang="en-US" altLang="zh-CN" sz="1800" b="0" i="0" u="none" strike="noStrike" kern="1200" cap="none" spc="0" normalizeH="0" baseline="0" noProof="0" dirty="0">
                    <a:ln>
                      <a:noFill/>
                    </a:ln>
                    <a:solidFill>
                      <a:srgbClr val="000000"/>
                    </a:solidFill>
                    <a:effectLst/>
                    <a:uLnTx/>
                    <a:uFillTx/>
                    <a:cs typeface="+mn-ea"/>
                    <a:sym typeface="+mn-lt"/>
                  </a:rPr>
                  <a:t>0.611%</a:t>
                </a:r>
                <a:r>
                  <a:rPr kumimoji="0" lang="en-US" altLang="zh-CN" sz="1800" b="0" i="1" u="none" strike="noStrike" kern="1200" cap="none" spc="0" normalizeH="0" baseline="0" noProof="0" dirty="0">
                    <a:ln>
                      <a:noFill/>
                    </a:ln>
                    <a:solidFill>
                      <a:prstClr val="black"/>
                    </a:solidFill>
                    <a:effectLst/>
                    <a:uLnTx/>
                    <a:uFillTx/>
                    <a:cs typeface="+mn-ea"/>
                    <a:sym typeface="+mn-lt"/>
                  </a:rPr>
                  <a:t>                      </a:t>
                </a:r>
                <a14:m>
                  <m:oMath xmlns:m="http://schemas.openxmlformats.org/officeDocument/2006/math">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𝜒</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𝑐</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b>
                    </m:sSub>
                  </m:oMath>
                </a14:m>
                <a:r>
                  <a:rPr kumimoji="0" lang="en-US" altLang="zh-CN" sz="1800" b="0" i="0" u="none" strike="noStrike" kern="1200" cap="none" spc="0" normalizeH="0" baseline="0" noProof="0" dirty="0">
                    <a:ln>
                      <a:noFill/>
                    </a:ln>
                    <a:solidFill>
                      <a:srgbClr val="000000"/>
                    </a:solidFill>
                    <a:effectLst/>
                    <a:uLnTx/>
                    <a:uFillTx/>
                    <a:cs typeface="+mn-ea"/>
                    <a:sym typeface="+mn-lt"/>
                  </a:rPr>
                  <a:t> 0.667%                                               </a:t>
                </a:r>
                <a14:m>
                  <m:oMath xmlns:m="http://schemas.openxmlformats.org/officeDocument/2006/math">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𝜒</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𝑐</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0</m:t>
                        </m:r>
                      </m:sub>
                    </m:sSub>
                  </m:oMath>
                </a14:m>
                <a:r>
                  <a:rPr kumimoji="0" lang="en-US" altLang="zh-CN" sz="1800" b="0" i="0" u="none" strike="noStrike" kern="1200" cap="none" spc="0" normalizeH="0" baseline="0" noProof="0" dirty="0">
                    <a:ln>
                      <a:noFill/>
                    </a:ln>
                    <a:solidFill>
                      <a:srgbClr val="000000"/>
                    </a:solidFill>
                    <a:effectLst/>
                    <a:uLnTx/>
                    <a:uFillTx/>
                    <a:cs typeface="+mn-ea"/>
                    <a:sym typeface="+mn-lt"/>
                  </a:rPr>
                  <a:t>0.228%</a:t>
                </a:r>
                <a:r>
                  <a:rPr kumimoji="0" lang="en-US" altLang="zh-CN" sz="1800" b="0" i="1" u="none" strike="noStrike" kern="1200" cap="none" spc="0" normalizeH="0" baseline="0" noProof="0" dirty="0">
                    <a:ln>
                      <a:noFill/>
                    </a:ln>
                    <a:solidFill>
                      <a:prstClr val="black"/>
                    </a:solidFill>
                    <a:effectLst/>
                    <a:uLnTx/>
                    <a:uFillTx/>
                    <a:cs typeface="+mn-ea"/>
                    <a:sym typeface="+mn-lt"/>
                  </a:rPr>
                  <a:t>                     </a:t>
                </a:r>
                <a14:m>
                  <m:oMath xmlns:m="http://schemas.openxmlformats.org/officeDocument/2006/math">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𝜒</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𝑐</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2</m:t>
                        </m:r>
                      </m:sub>
                    </m:sSub>
                  </m:oMath>
                </a14:m>
                <a:r>
                  <a:rPr kumimoji="0" lang="en-US" altLang="zh-CN" sz="1800" b="0" i="0" u="none" strike="noStrike" kern="1200" cap="none" spc="0" normalizeH="0" baseline="0" noProof="0" dirty="0">
                    <a:ln>
                      <a:noFill/>
                    </a:ln>
                    <a:solidFill>
                      <a:srgbClr val="000000"/>
                    </a:solidFill>
                    <a:effectLst/>
                    <a:uLnTx/>
                    <a:uFillTx/>
                    <a:cs typeface="+mn-ea"/>
                    <a:sym typeface="+mn-lt"/>
                  </a:rPr>
                  <a:t> 0.294%</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10" name="文本框 9">
                <a:extLst>
                  <a:ext uri="{FF2B5EF4-FFF2-40B4-BE49-F238E27FC236}">
                    <a16:creationId xmlns:a16="http://schemas.microsoft.com/office/drawing/2014/main" id="{6A0217FE-99C7-4F61-87DE-5F48BFF6B996}"/>
                  </a:ext>
                </a:extLst>
              </p:cNvPr>
              <p:cNvSpPr txBox="1">
                <a:spLocks noRot="1" noChangeAspect="1" noMove="1" noResize="1" noEditPoints="1" noAdjustHandles="1" noChangeArrowheads="1" noChangeShapeType="1" noTextEdit="1"/>
              </p:cNvSpPr>
              <p:nvPr/>
            </p:nvSpPr>
            <p:spPr>
              <a:xfrm>
                <a:off x="711463" y="5092498"/>
                <a:ext cx="10642337" cy="1200329"/>
              </a:xfrm>
              <a:prstGeom prst="rect">
                <a:avLst/>
              </a:prstGeom>
              <a:blipFill>
                <a:blip r:embed="rId8"/>
                <a:stretch>
                  <a:fillRect l="-515" t="-2538" b="-7107"/>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868D6B7E-945D-43EA-AA88-232DD76F1CF1}"/>
              </a:ext>
            </a:extLst>
          </p:cNvPr>
          <p:cNvPicPr>
            <a:picLocks noChangeAspect="1"/>
          </p:cNvPicPr>
          <p:nvPr/>
        </p:nvPicPr>
        <p:blipFill>
          <a:blip r:embed="rId9"/>
          <a:stretch>
            <a:fillRect/>
          </a:stretch>
        </p:blipFill>
        <p:spPr>
          <a:xfrm>
            <a:off x="3227491" y="1230597"/>
            <a:ext cx="2340578" cy="1784855"/>
          </a:xfrm>
          <a:prstGeom prst="rect">
            <a:avLst/>
          </a:prstGeom>
        </p:spPr>
      </p:pic>
      <p:pic>
        <p:nvPicPr>
          <p:cNvPr id="22" name="图片 21">
            <a:extLst>
              <a:ext uri="{FF2B5EF4-FFF2-40B4-BE49-F238E27FC236}">
                <a16:creationId xmlns:a16="http://schemas.microsoft.com/office/drawing/2014/main" id="{8BF48C96-FE68-4021-8109-5E336E228B22}"/>
              </a:ext>
            </a:extLst>
          </p:cNvPr>
          <p:cNvPicPr>
            <a:picLocks noChangeAspect="1"/>
          </p:cNvPicPr>
          <p:nvPr/>
        </p:nvPicPr>
        <p:blipFill>
          <a:blip r:embed="rId10"/>
          <a:stretch>
            <a:fillRect/>
          </a:stretch>
        </p:blipFill>
        <p:spPr>
          <a:xfrm>
            <a:off x="3196298" y="3103530"/>
            <a:ext cx="2423452" cy="1765849"/>
          </a:xfrm>
          <a:prstGeom prst="rect">
            <a:avLst/>
          </a:prstGeom>
        </p:spPr>
      </p:pic>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E32615F8-0B19-422F-9D0C-3D7C3CD3DC32}"/>
                  </a:ext>
                </a:extLst>
              </p:cNvPr>
              <p:cNvSpPr/>
              <p:nvPr/>
            </p:nvSpPr>
            <p:spPr>
              <a:xfrm>
                <a:off x="4220298" y="1867905"/>
                <a:ext cx="47722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0" name="矩形 19">
                <a:extLst>
                  <a:ext uri="{FF2B5EF4-FFF2-40B4-BE49-F238E27FC236}">
                    <a16:creationId xmlns:a16="http://schemas.microsoft.com/office/drawing/2014/main" id="{E32615F8-0B19-422F-9D0C-3D7C3CD3DC32}"/>
                  </a:ext>
                </a:extLst>
              </p:cNvPr>
              <p:cNvSpPr>
                <a:spLocks noRot="1" noChangeAspect="1" noMove="1" noResize="1" noEditPoints="1" noAdjustHandles="1" noChangeArrowheads="1" noChangeShapeType="1" noTextEdit="1"/>
              </p:cNvSpPr>
              <p:nvPr/>
            </p:nvSpPr>
            <p:spPr>
              <a:xfrm>
                <a:off x="4220298" y="1867905"/>
                <a:ext cx="477220" cy="369332"/>
              </a:xfrm>
              <a:prstGeom prst="rect">
                <a:avLst/>
              </a:prstGeom>
              <a:blipFill>
                <a:blip r:embed="rId11"/>
                <a:stretch>
                  <a:fillRect r="-12658"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E4475B7E-8501-442E-91C8-B27164DCC3B7}"/>
                  </a:ext>
                </a:extLst>
              </p:cNvPr>
              <p:cNvSpPr/>
              <p:nvPr/>
            </p:nvSpPr>
            <p:spPr>
              <a:xfrm>
                <a:off x="4428122" y="3918867"/>
                <a:ext cx="47485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1" name="矩形 20">
                <a:extLst>
                  <a:ext uri="{FF2B5EF4-FFF2-40B4-BE49-F238E27FC236}">
                    <a16:creationId xmlns:a16="http://schemas.microsoft.com/office/drawing/2014/main" id="{E4475B7E-8501-442E-91C8-B27164DCC3B7}"/>
                  </a:ext>
                </a:extLst>
              </p:cNvPr>
              <p:cNvSpPr>
                <a:spLocks noRot="1" noChangeAspect="1" noMove="1" noResize="1" noEditPoints="1" noAdjustHandles="1" noChangeArrowheads="1" noChangeShapeType="1" noTextEdit="1"/>
              </p:cNvSpPr>
              <p:nvPr/>
            </p:nvSpPr>
            <p:spPr>
              <a:xfrm>
                <a:off x="4428122" y="3918867"/>
                <a:ext cx="474853" cy="369332"/>
              </a:xfrm>
              <a:prstGeom prst="rect">
                <a:avLst/>
              </a:prstGeom>
              <a:blipFill>
                <a:blip r:embed="rId12"/>
                <a:stretch>
                  <a:fillRect r="-1282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8BEE263A-52AA-4608-B66F-0CC3DAA4862A}"/>
                  </a:ext>
                </a:extLst>
              </p:cNvPr>
              <p:cNvSpPr/>
              <p:nvPr/>
            </p:nvSpPr>
            <p:spPr>
              <a:xfrm>
                <a:off x="2202585" y="2842754"/>
                <a:ext cx="16368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channel</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3" name="矩形 22">
                <a:extLst>
                  <a:ext uri="{FF2B5EF4-FFF2-40B4-BE49-F238E27FC236}">
                    <a16:creationId xmlns:a16="http://schemas.microsoft.com/office/drawing/2014/main" id="{8BEE263A-52AA-4608-B66F-0CC3DAA4862A}"/>
                  </a:ext>
                </a:extLst>
              </p:cNvPr>
              <p:cNvSpPr>
                <a:spLocks noRot="1" noChangeAspect="1" noMove="1" noResize="1" noEditPoints="1" noAdjustHandles="1" noChangeArrowheads="1" noChangeShapeType="1" noTextEdit="1"/>
              </p:cNvSpPr>
              <p:nvPr/>
            </p:nvSpPr>
            <p:spPr>
              <a:xfrm>
                <a:off x="2202585" y="2842754"/>
                <a:ext cx="1636858" cy="369332"/>
              </a:xfrm>
              <a:prstGeom prst="rect">
                <a:avLst/>
              </a:prstGeom>
              <a:blipFill>
                <a:blip r:embed="rId13"/>
                <a:stretch>
                  <a:fillRect t="-8197" r="-2974" b="-24590"/>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C949FC2F-D8A4-49C4-A7B6-2710862E70F5}"/>
              </a:ext>
            </a:extLst>
          </p:cNvPr>
          <p:cNvSpPr/>
          <p:nvPr/>
        </p:nvSpPr>
        <p:spPr>
          <a:xfrm>
            <a:off x="8295280" y="1894069"/>
            <a:ext cx="733802" cy="88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5" name="箭头: 右 24">
            <a:extLst>
              <a:ext uri="{FF2B5EF4-FFF2-40B4-BE49-F238E27FC236}">
                <a16:creationId xmlns:a16="http://schemas.microsoft.com/office/drawing/2014/main" id="{445A8985-3537-4472-BF1F-91C40D70AA04}"/>
              </a:ext>
            </a:extLst>
          </p:cNvPr>
          <p:cNvSpPr/>
          <p:nvPr/>
        </p:nvSpPr>
        <p:spPr>
          <a:xfrm>
            <a:off x="8242046" y="3822726"/>
            <a:ext cx="733802" cy="88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pic>
        <p:nvPicPr>
          <p:cNvPr id="26" name="图片 25">
            <a:extLst>
              <a:ext uri="{FF2B5EF4-FFF2-40B4-BE49-F238E27FC236}">
                <a16:creationId xmlns:a16="http://schemas.microsoft.com/office/drawing/2014/main" id="{17D8F8C4-E85F-4B2F-8600-06167DD77307}"/>
              </a:ext>
            </a:extLst>
          </p:cNvPr>
          <p:cNvPicPr>
            <a:picLocks noChangeAspect="1"/>
          </p:cNvPicPr>
          <p:nvPr/>
        </p:nvPicPr>
        <p:blipFill>
          <a:blip r:embed="rId14"/>
          <a:stretch>
            <a:fillRect/>
          </a:stretch>
        </p:blipFill>
        <p:spPr>
          <a:xfrm>
            <a:off x="6040985" y="3133053"/>
            <a:ext cx="2567962" cy="1785669"/>
          </a:xfrm>
          <a:prstGeom prst="rect">
            <a:avLst/>
          </a:prstGeom>
        </p:spPr>
      </p:pic>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CED8046-6786-4440-9AC3-4F4619C779E9}"/>
                  </a:ext>
                </a:extLst>
              </p:cNvPr>
              <p:cNvSpPr/>
              <p:nvPr/>
            </p:nvSpPr>
            <p:spPr>
              <a:xfrm>
                <a:off x="7245378" y="3450807"/>
                <a:ext cx="44899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27" name="矩形 26">
                <a:extLst>
                  <a:ext uri="{FF2B5EF4-FFF2-40B4-BE49-F238E27FC236}">
                    <a16:creationId xmlns:a16="http://schemas.microsoft.com/office/drawing/2014/main" id="{CCED8046-6786-4440-9AC3-4F4619C779E9}"/>
                  </a:ext>
                </a:extLst>
              </p:cNvPr>
              <p:cNvSpPr>
                <a:spLocks noRot="1" noChangeAspect="1" noMove="1" noResize="1" noEditPoints="1" noAdjustHandles="1" noChangeArrowheads="1" noChangeShapeType="1" noTextEdit="1"/>
              </p:cNvSpPr>
              <p:nvPr/>
            </p:nvSpPr>
            <p:spPr>
              <a:xfrm>
                <a:off x="7245378" y="3450807"/>
                <a:ext cx="448996" cy="369332"/>
              </a:xfrm>
              <a:prstGeom prst="rect">
                <a:avLst/>
              </a:prstGeom>
              <a:blipFill>
                <a:blip r:embed="rId15"/>
                <a:stretch>
                  <a:fillRect r="-20548" b="-4918"/>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5733F737-B7B0-4D98-9B8F-BE7005A64910}"/>
              </a:ext>
            </a:extLst>
          </p:cNvPr>
          <p:cNvPicPr>
            <a:picLocks noChangeAspect="1"/>
          </p:cNvPicPr>
          <p:nvPr/>
        </p:nvPicPr>
        <p:blipFill>
          <a:blip r:embed="rId16"/>
          <a:stretch>
            <a:fillRect/>
          </a:stretch>
        </p:blipFill>
        <p:spPr>
          <a:xfrm>
            <a:off x="9043119" y="3125450"/>
            <a:ext cx="2525465" cy="1768835"/>
          </a:xfrm>
          <a:prstGeom prst="rect">
            <a:avLst/>
          </a:prstGeom>
        </p:spPr>
      </p:pic>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7AF94E97-5E12-446C-80B5-833A82558886}"/>
                  </a:ext>
                </a:extLst>
              </p:cNvPr>
              <p:cNvSpPr/>
              <p:nvPr/>
            </p:nvSpPr>
            <p:spPr>
              <a:xfrm>
                <a:off x="10367653" y="3689504"/>
                <a:ext cx="44899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2</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0" name="矩形 29">
                <a:extLst>
                  <a:ext uri="{FF2B5EF4-FFF2-40B4-BE49-F238E27FC236}">
                    <a16:creationId xmlns:a16="http://schemas.microsoft.com/office/drawing/2014/main" id="{7AF94E97-5E12-446C-80B5-833A82558886}"/>
                  </a:ext>
                </a:extLst>
              </p:cNvPr>
              <p:cNvSpPr>
                <a:spLocks noRot="1" noChangeAspect="1" noMove="1" noResize="1" noEditPoints="1" noAdjustHandles="1" noChangeArrowheads="1" noChangeShapeType="1" noTextEdit="1"/>
              </p:cNvSpPr>
              <p:nvPr/>
            </p:nvSpPr>
            <p:spPr>
              <a:xfrm>
                <a:off x="10367653" y="3689504"/>
                <a:ext cx="448996" cy="369332"/>
              </a:xfrm>
              <a:prstGeom prst="rect">
                <a:avLst/>
              </a:prstGeom>
              <a:blipFill>
                <a:blip r:embed="rId17"/>
                <a:stretch>
                  <a:fillRect r="-20548" b="-4918"/>
                </a:stretch>
              </a:blipFill>
            </p:spPr>
            <p:txBody>
              <a:bodyPr/>
              <a:lstStyle/>
              <a:p>
                <a:r>
                  <a:rPr lang="zh-CN" altLang="en-US">
                    <a:noFill/>
                  </a:rPr>
                  <a:t> </a:t>
                </a:r>
              </a:p>
            </p:txBody>
          </p:sp>
        </mc:Fallback>
      </mc:AlternateContent>
      <p:pic>
        <p:nvPicPr>
          <p:cNvPr id="31" name="图片 30">
            <a:extLst>
              <a:ext uri="{FF2B5EF4-FFF2-40B4-BE49-F238E27FC236}">
                <a16:creationId xmlns:a16="http://schemas.microsoft.com/office/drawing/2014/main" id="{96757388-FCE9-4601-B016-70846AE991E5}"/>
              </a:ext>
            </a:extLst>
          </p:cNvPr>
          <p:cNvPicPr>
            <a:picLocks noChangeAspect="1"/>
          </p:cNvPicPr>
          <p:nvPr/>
        </p:nvPicPr>
        <p:blipFill>
          <a:blip r:embed="rId18"/>
          <a:stretch>
            <a:fillRect/>
          </a:stretch>
        </p:blipFill>
        <p:spPr>
          <a:xfrm>
            <a:off x="6065796" y="1217486"/>
            <a:ext cx="2518890" cy="1811076"/>
          </a:xfrm>
          <a:prstGeom prst="rect">
            <a:avLst/>
          </a:prstGeom>
        </p:spPr>
      </p:pic>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BD003185-996E-4940-849A-1B5C7E6BB319}"/>
                  </a:ext>
                </a:extLst>
              </p:cNvPr>
              <p:cNvSpPr/>
              <p:nvPr/>
            </p:nvSpPr>
            <p:spPr>
              <a:xfrm>
                <a:off x="7422005" y="2025537"/>
                <a:ext cx="45123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2" name="矩形 31">
                <a:extLst>
                  <a:ext uri="{FF2B5EF4-FFF2-40B4-BE49-F238E27FC236}">
                    <a16:creationId xmlns:a16="http://schemas.microsoft.com/office/drawing/2014/main" id="{BD003185-996E-4940-849A-1B5C7E6BB319}"/>
                  </a:ext>
                </a:extLst>
              </p:cNvPr>
              <p:cNvSpPr>
                <a:spLocks noRot="1" noChangeAspect="1" noMove="1" noResize="1" noEditPoints="1" noAdjustHandles="1" noChangeArrowheads="1" noChangeShapeType="1" noTextEdit="1"/>
              </p:cNvSpPr>
              <p:nvPr/>
            </p:nvSpPr>
            <p:spPr>
              <a:xfrm>
                <a:off x="7422005" y="2025537"/>
                <a:ext cx="451235" cy="369332"/>
              </a:xfrm>
              <a:prstGeom prst="rect">
                <a:avLst/>
              </a:prstGeom>
              <a:blipFill>
                <a:blip r:embed="rId19"/>
                <a:stretch>
                  <a:fillRect r="-20270" b="-4918"/>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23C3DBCB-20E5-4C06-90FB-F9BD531C74EF}"/>
              </a:ext>
            </a:extLst>
          </p:cNvPr>
          <p:cNvPicPr>
            <a:picLocks noChangeAspect="1"/>
          </p:cNvPicPr>
          <p:nvPr/>
        </p:nvPicPr>
        <p:blipFill>
          <a:blip r:embed="rId20"/>
          <a:stretch>
            <a:fillRect/>
          </a:stretch>
        </p:blipFill>
        <p:spPr>
          <a:xfrm>
            <a:off x="9157589" y="1287102"/>
            <a:ext cx="2323371" cy="1671843"/>
          </a:xfrm>
          <a:prstGeom prst="rect">
            <a:avLst/>
          </a:prstGeom>
        </p:spPr>
      </p:pic>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BF57A42-8C53-4259-9E4A-BA5BFEE21967}"/>
                  </a:ext>
                </a:extLst>
              </p:cNvPr>
              <p:cNvSpPr/>
              <p:nvPr/>
            </p:nvSpPr>
            <p:spPr>
              <a:xfrm>
                <a:off x="10365414" y="1847926"/>
                <a:ext cx="45123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bPr>
                        <m:e>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 </m:t>
                          </m:r>
                          <m:r>
                            <a:rPr kumimoji="0" lang="el-GR"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𝝌</m:t>
                          </m:r>
                        </m:e>
                        <m:sub>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𝒄</m:t>
                          </m:r>
                          <m: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ea"/>
                              <a:sym typeface="+mn-lt"/>
                            </a:rPr>
                            <m:t>𝟎</m:t>
                          </m:r>
                        </m:sub>
                      </m:sSub>
                    </m:oMath>
                  </m:oMathPara>
                </a14:m>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mc:Choice>
        <mc:Fallback xmlns="">
          <p:sp>
            <p:nvSpPr>
              <p:cNvPr id="34" name="矩形 33">
                <a:extLst>
                  <a:ext uri="{FF2B5EF4-FFF2-40B4-BE49-F238E27FC236}">
                    <a16:creationId xmlns:a16="http://schemas.microsoft.com/office/drawing/2014/main" id="{6BF57A42-8C53-4259-9E4A-BA5BFEE21967}"/>
                  </a:ext>
                </a:extLst>
              </p:cNvPr>
              <p:cNvSpPr>
                <a:spLocks noRot="1" noChangeAspect="1" noMove="1" noResize="1" noEditPoints="1" noAdjustHandles="1" noChangeArrowheads="1" noChangeShapeType="1" noTextEdit="1"/>
              </p:cNvSpPr>
              <p:nvPr/>
            </p:nvSpPr>
            <p:spPr>
              <a:xfrm>
                <a:off x="10365414" y="1847926"/>
                <a:ext cx="451235" cy="369332"/>
              </a:xfrm>
              <a:prstGeom prst="rect">
                <a:avLst/>
              </a:prstGeom>
              <a:blipFill>
                <a:blip r:embed="rId21"/>
                <a:stretch>
                  <a:fillRect r="-20270"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303D8DA-3D53-4F63-8872-1576B70DD4D5}"/>
                  </a:ext>
                </a:extLst>
              </p:cNvPr>
              <p:cNvSpPr txBox="1"/>
              <p:nvPr/>
            </p:nvSpPr>
            <p:spPr>
              <a:xfrm>
                <a:off x="8336733" y="2341943"/>
                <a:ext cx="18447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 </a:t>
                </a:r>
                <a14:m>
                  <m:oMath xmlns:m="http://schemas.openxmlformats.org/officeDocument/2006/math">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cs typeface="+mn-ea"/>
                            <a:sym typeface="+mn-lt"/>
                          </a:rPr>
                        </m:ctrlPr>
                      </m:sSupPr>
                      <m:e>
                        <m:r>
                          <a:rPr kumimoji="0" lang="zh-CN" altLang="en-US"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𝝅</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srgbClr val="FF0000"/>
                    </a:solidFill>
                    <a:effectLst/>
                    <a:uLnTx/>
                    <a:uFillTx/>
                    <a:cs typeface="+mn-ea"/>
                    <a:sym typeface="+mn-lt"/>
                  </a:rPr>
                  <a:t>channel</a:t>
                </a:r>
                <a:endParaRPr kumimoji="0" lang="zh-CN" altLang="en-US" sz="1800" b="1" i="0" u="none" strike="noStrike" kern="1200" cap="none" spc="0" normalizeH="0" baseline="0" noProof="0" dirty="0">
                  <a:ln>
                    <a:noFill/>
                  </a:ln>
                  <a:solidFill>
                    <a:srgbClr val="000000"/>
                  </a:solidFill>
                  <a:effectLst/>
                  <a:uLnTx/>
                  <a:uFillTx/>
                  <a:cs typeface="+mn-ea"/>
                  <a:sym typeface="+mn-lt"/>
                </a:endParaRPr>
              </a:p>
            </p:txBody>
          </p:sp>
        </mc:Choice>
        <mc:Fallback xmlns="">
          <p:sp>
            <p:nvSpPr>
              <p:cNvPr id="35" name="文本框 34">
                <a:extLst>
                  <a:ext uri="{FF2B5EF4-FFF2-40B4-BE49-F238E27FC236}">
                    <a16:creationId xmlns:a16="http://schemas.microsoft.com/office/drawing/2014/main" id="{6303D8DA-3D53-4F63-8872-1576B70DD4D5}"/>
                  </a:ext>
                </a:extLst>
              </p:cNvPr>
              <p:cNvSpPr txBox="1">
                <a:spLocks noRot="1" noChangeAspect="1" noMove="1" noResize="1" noEditPoints="1" noAdjustHandles="1" noChangeArrowheads="1" noChangeShapeType="1" noTextEdit="1"/>
              </p:cNvSpPr>
              <p:nvPr/>
            </p:nvSpPr>
            <p:spPr>
              <a:xfrm>
                <a:off x="8336733" y="2341943"/>
                <a:ext cx="1844702" cy="369332"/>
              </a:xfrm>
              <a:prstGeom prst="rect">
                <a:avLst/>
              </a:prstGeom>
              <a:blipFill>
                <a:blip r:embed="rId22"/>
                <a:stretch>
                  <a:fillRect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1375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765" y="-133555"/>
            <a:ext cx="5708293"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Systematic Uncertainties</a:t>
            </a:r>
          </a:p>
        </p:txBody>
      </p:sp>
      <p:grpSp>
        <p:nvGrpSpPr>
          <p:cNvPr id="4" name="组合 3"/>
          <p:cNvGrpSpPr/>
          <p:nvPr/>
        </p:nvGrpSpPr>
        <p:grpSpPr>
          <a:xfrm>
            <a:off x="175522" y="33929"/>
            <a:ext cx="593817" cy="593817"/>
            <a:chOff x="1131485" y="2234042"/>
            <a:chExt cx="1607262" cy="1607262"/>
          </a:xfrm>
        </p:grpSpPr>
        <p:sp>
          <p:nvSpPr>
            <p:cNvPr id="5" name="椭圆 4"/>
            <p:cNvSpPr/>
            <p:nvPr/>
          </p:nvSpPr>
          <p:spPr>
            <a:xfrm>
              <a:off x="1131485" y="2234042"/>
              <a:ext cx="1607262" cy="160726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lt"/>
                <a:ea typeface="+mn-ea"/>
                <a:cs typeface="+mn-ea"/>
                <a:sym typeface="+mn-lt"/>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12" name="图片 11">
            <a:extLst>
              <a:ext uri="{FF2B5EF4-FFF2-40B4-BE49-F238E27FC236}">
                <a16:creationId xmlns:a16="http://schemas.microsoft.com/office/drawing/2014/main" id="{9A6FA116-F357-45F0-80EC-B54FF61DCED8}"/>
              </a:ext>
            </a:extLst>
          </p:cNvPr>
          <p:cNvPicPr>
            <a:picLocks noChangeAspect="1"/>
          </p:cNvPicPr>
          <p:nvPr/>
        </p:nvPicPr>
        <p:blipFill>
          <a:blip r:embed="rId3"/>
          <a:stretch>
            <a:fillRect/>
          </a:stretch>
        </p:blipFill>
        <p:spPr>
          <a:xfrm>
            <a:off x="771116" y="1105210"/>
            <a:ext cx="2404593" cy="1702729"/>
          </a:xfrm>
          <a:prstGeom prst="rect">
            <a:avLst/>
          </a:prstGeom>
        </p:spPr>
      </p:pic>
      <p:pic>
        <p:nvPicPr>
          <p:cNvPr id="13" name="图片 12">
            <a:extLst>
              <a:ext uri="{FF2B5EF4-FFF2-40B4-BE49-F238E27FC236}">
                <a16:creationId xmlns:a16="http://schemas.microsoft.com/office/drawing/2014/main" id="{A760590C-A395-4E01-BC0D-F3964F59A98C}"/>
              </a:ext>
            </a:extLst>
          </p:cNvPr>
          <p:cNvPicPr>
            <a:picLocks noChangeAspect="1"/>
          </p:cNvPicPr>
          <p:nvPr/>
        </p:nvPicPr>
        <p:blipFill rotWithShape="1">
          <a:blip r:embed="rId4"/>
          <a:srcRect r="1057"/>
          <a:stretch/>
        </p:blipFill>
        <p:spPr>
          <a:xfrm>
            <a:off x="771296" y="2867831"/>
            <a:ext cx="2427288" cy="1776169"/>
          </a:xfrm>
          <a:prstGeom prst="rect">
            <a:avLst/>
          </a:prstGeom>
        </p:spPr>
      </p:pic>
      <p:pic>
        <p:nvPicPr>
          <p:cNvPr id="14" name="图片 13">
            <a:extLst>
              <a:ext uri="{FF2B5EF4-FFF2-40B4-BE49-F238E27FC236}">
                <a16:creationId xmlns:a16="http://schemas.microsoft.com/office/drawing/2014/main" id="{8E0E8065-A91A-42D6-92B8-F776FB756CA6}"/>
              </a:ext>
            </a:extLst>
          </p:cNvPr>
          <p:cNvPicPr>
            <a:picLocks noChangeAspect="1"/>
          </p:cNvPicPr>
          <p:nvPr/>
        </p:nvPicPr>
        <p:blipFill>
          <a:blip r:embed="rId5"/>
          <a:stretch>
            <a:fillRect/>
          </a:stretch>
        </p:blipFill>
        <p:spPr>
          <a:xfrm>
            <a:off x="679477" y="4637485"/>
            <a:ext cx="2541747" cy="1761443"/>
          </a:xfrm>
          <a:prstGeom prst="rect">
            <a:avLst/>
          </a:prstGeom>
        </p:spPr>
      </p:pic>
      <p:pic>
        <p:nvPicPr>
          <p:cNvPr id="15" name="图片 14">
            <a:extLst>
              <a:ext uri="{FF2B5EF4-FFF2-40B4-BE49-F238E27FC236}">
                <a16:creationId xmlns:a16="http://schemas.microsoft.com/office/drawing/2014/main" id="{B7D89CE8-892D-4CB7-8773-BA2909CC1ACB}"/>
              </a:ext>
            </a:extLst>
          </p:cNvPr>
          <p:cNvPicPr>
            <a:picLocks noChangeAspect="1"/>
          </p:cNvPicPr>
          <p:nvPr/>
        </p:nvPicPr>
        <p:blipFill>
          <a:blip r:embed="rId6"/>
          <a:stretch>
            <a:fillRect/>
          </a:stretch>
        </p:blipFill>
        <p:spPr>
          <a:xfrm>
            <a:off x="3235009" y="1153897"/>
            <a:ext cx="2150547" cy="1618884"/>
          </a:xfrm>
          <a:prstGeom prst="rect">
            <a:avLst/>
          </a:prstGeom>
        </p:spPr>
      </p:pic>
      <p:pic>
        <p:nvPicPr>
          <p:cNvPr id="16" name="图片 15">
            <a:extLst>
              <a:ext uri="{FF2B5EF4-FFF2-40B4-BE49-F238E27FC236}">
                <a16:creationId xmlns:a16="http://schemas.microsoft.com/office/drawing/2014/main" id="{EF4CF5DE-AB23-461C-9DA1-62E6E2D687ED}"/>
              </a:ext>
            </a:extLst>
          </p:cNvPr>
          <p:cNvPicPr>
            <a:picLocks noChangeAspect="1"/>
          </p:cNvPicPr>
          <p:nvPr/>
        </p:nvPicPr>
        <p:blipFill>
          <a:blip r:embed="rId7"/>
          <a:stretch>
            <a:fillRect/>
          </a:stretch>
        </p:blipFill>
        <p:spPr>
          <a:xfrm>
            <a:off x="3203607" y="2869526"/>
            <a:ext cx="2471182" cy="1761443"/>
          </a:xfrm>
          <a:prstGeom prst="rect">
            <a:avLst/>
          </a:prstGeom>
        </p:spPr>
      </p:pic>
      <p:pic>
        <p:nvPicPr>
          <p:cNvPr id="17" name="图片 16">
            <a:extLst>
              <a:ext uri="{FF2B5EF4-FFF2-40B4-BE49-F238E27FC236}">
                <a16:creationId xmlns:a16="http://schemas.microsoft.com/office/drawing/2014/main" id="{43B581CB-2E21-4ADD-BE93-67CCF932D412}"/>
              </a:ext>
            </a:extLst>
          </p:cNvPr>
          <p:cNvPicPr>
            <a:picLocks noChangeAspect="1"/>
          </p:cNvPicPr>
          <p:nvPr/>
        </p:nvPicPr>
        <p:blipFill>
          <a:blip r:embed="rId8"/>
          <a:stretch>
            <a:fillRect/>
          </a:stretch>
        </p:blipFill>
        <p:spPr>
          <a:xfrm>
            <a:off x="8150995" y="2995235"/>
            <a:ext cx="2309616" cy="1618526"/>
          </a:xfrm>
          <a:prstGeom prst="rect">
            <a:avLst/>
          </a:prstGeom>
        </p:spPr>
      </p:pic>
      <p:pic>
        <p:nvPicPr>
          <p:cNvPr id="18" name="图片 17">
            <a:extLst>
              <a:ext uri="{FF2B5EF4-FFF2-40B4-BE49-F238E27FC236}">
                <a16:creationId xmlns:a16="http://schemas.microsoft.com/office/drawing/2014/main" id="{A6E3B3AF-5BDE-4848-98EA-F08815C742FE}"/>
              </a:ext>
            </a:extLst>
          </p:cNvPr>
          <p:cNvPicPr>
            <a:picLocks noChangeAspect="1"/>
          </p:cNvPicPr>
          <p:nvPr/>
        </p:nvPicPr>
        <p:blipFill>
          <a:blip r:embed="rId9"/>
          <a:stretch>
            <a:fillRect/>
          </a:stretch>
        </p:blipFill>
        <p:spPr>
          <a:xfrm>
            <a:off x="8150995" y="1231051"/>
            <a:ext cx="2150547" cy="1634298"/>
          </a:xfrm>
          <a:prstGeom prst="rect">
            <a:avLst/>
          </a:prstGeom>
        </p:spPr>
      </p:pic>
      <p:pic>
        <p:nvPicPr>
          <p:cNvPr id="19" name="图片 18">
            <a:extLst>
              <a:ext uri="{FF2B5EF4-FFF2-40B4-BE49-F238E27FC236}">
                <a16:creationId xmlns:a16="http://schemas.microsoft.com/office/drawing/2014/main" id="{2A87D913-C775-4975-855C-7F595E76FC8E}"/>
              </a:ext>
            </a:extLst>
          </p:cNvPr>
          <p:cNvPicPr>
            <a:picLocks noChangeAspect="1"/>
          </p:cNvPicPr>
          <p:nvPr/>
        </p:nvPicPr>
        <p:blipFill>
          <a:blip r:embed="rId10"/>
          <a:stretch>
            <a:fillRect/>
          </a:stretch>
        </p:blipFill>
        <p:spPr>
          <a:xfrm>
            <a:off x="5785611" y="4505546"/>
            <a:ext cx="2372193" cy="1665126"/>
          </a:xfrm>
          <a:prstGeom prst="rect">
            <a:avLst/>
          </a:prstGeom>
        </p:spPr>
      </p:pic>
      <p:pic>
        <p:nvPicPr>
          <p:cNvPr id="20" name="图片 19">
            <a:extLst>
              <a:ext uri="{FF2B5EF4-FFF2-40B4-BE49-F238E27FC236}">
                <a16:creationId xmlns:a16="http://schemas.microsoft.com/office/drawing/2014/main" id="{E104BF01-0E48-46ED-8E20-00FB8C1A3920}"/>
              </a:ext>
            </a:extLst>
          </p:cNvPr>
          <p:cNvPicPr>
            <a:picLocks noChangeAspect="1"/>
          </p:cNvPicPr>
          <p:nvPr/>
        </p:nvPicPr>
        <p:blipFill>
          <a:blip r:embed="rId11"/>
          <a:stretch>
            <a:fillRect/>
          </a:stretch>
        </p:blipFill>
        <p:spPr>
          <a:xfrm>
            <a:off x="5896435" y="2960612"/>
            <a:ext cx="2150547" cy="1524228"/>
          </a:xfrm>
          <a:prstGeom prst="rect">
            <a:avLst/>
          </a:prstGeom>
        </p:spPr>
      </p:pic>
      <p:pic>
        <p:nvPicPr>
          <p:cNvPr id="21" name="图片 20">
            <a:extLst>
              <a:ext uri="{FF2B5EF4-FFF2-40B4-BE49-F238E27FC236}">
                <a16:creationId xmlns:a16="http://schemas.microsoft.com/office/drawing/2014/main" id="{8BD87922-B364-449F-9128-02FEA218C994}"/>
              </a:ext>
            </a:extLst>
          </p:cNvPr>
          <p:cNvPicPr>
            <a:picLocks noChangeAspect="1"/>
          </p:cNvPicPr>
          <p:nvPr/>
        </p:nvPicPr>
        <p:blipFill>
          <a:blip r:embed="rId12"/>
          <a:stretch>
            <a:fillRect/>
          </a:stretch>
        </p:blipFill>
        <p:spPr>
          <a:xfrm>
            <a:off x="5761651" y="1193784"/>
            <a:ext cx="2150547" cy="1523533"/>
          </a:xfrm>
          <a:prstGeom prst="rect">
            <a:avLst/>
          </a:prstGeom>
        </p:spPr>
      </p:pic>
      <p:sp>
        <p:nvSpPr>
          <p:cNvPr id="34" name="矩形 33">
            <a:extLst>
              <a:ext uri="{FF2B5EF4-FFF2-40B4-BE49-F238E27FC236}">
                <a16:creationId xmlns:a16="http://schemas.microsoft.com/office/drawing/2014/main" id="{6F6DA30E-D302-4BAE-B088-1640560834AD}"/>
              </a:ext>
            </a:extLst>
          </p:cNvPr>
          <p:cNvSpPr/>
          <p:nvPr/>
        </p:nvSpPr>
        <p:spPr>
          <a:xfrm>
            <a:off x="1200862" y="6296538"/>
            <a:ext cx="88006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cs typeface="+mn-ea"/>
                <a:sym typeface="+mn-lt"/>
              </a:rPr>
              <a:t>The comparison of diagonal  terms of the error matrix from </a:t>
            </a:r>
            <a:r>
              <a:rPr kumimoji="0" lang="en-US" altLang="zh-CN" sz="1800" b="1" i="0" u="none" strike="noStrike" kern="1200" cap="none" spc="0" normalizeH="0" baseline="0" noProof="0" dirty="0" err="1">
                <a:ln>
                  <a:noFill/>
                </a:ln>
                <a:solidFill>
                  <a:srgbClr val="000000"/>
                </a:solidFill>
                <a:effectLst/>
                <a:uLnTx/>
                <a:uFillTx/>
                <a:cs typeface="+mn-ea"/>
                <a:sym typeface="+mn-lt"/>
              </a:rPr>
              <a:t>MdcKalTrk</a:t>
            </a:r>
            <a:r>
              <a:rPr kumimoji="0" lang="en-US" altLang="zh-CN" sz="1800" b="1" i="0" u="none" strike="noStrike" kern="1200" cap="none" spc="0" normalizeH="0" baseline="0" noProof="0" dirty="0">
                <a:ln>
                  <a:noFill/>
                </a:ln>
                <a:solidFill>
                  <a:srgbClr val="000000"/>
                </a:solidFill>
                <a:effectLst/>
                <a:uLnTx/>
                <a:uFillTx/>
                <a:cs typeface="+mn-ea"/>
                <a:sym typeface="+mn-lt"/>
              </a:rPr>
              <a:t> for two tracks.</a:t>
            </a:r>
            <a:endParaRPr kumimoji="0" lang="zh-CN" altLang="en-US" sz="1800" b="1" i="0" u="none" strike="noStrike" kern="1200" cap="none" spc="0" normalizeH="0" baseline="0" noProof="0" dirty="0">
              <a:ln>
                <a:noFill/>
              </a:ln>
              <a:solidFill>
                <a:srgbClr val="000000"/>
              </a:solidFill>
              <a:effectLst/>
              <a:uLnTx/>
              <a:uFillTx/>
              <a:cs typeface="+mn-ea"/>
              <a:sym typeface="+mn-lt"/>
            </a:endParaRPr>
          </a:p>
        </p:txBody>
      </p:sp>
      <p:sp>
        <p:nvSpPr>
          <p:cNvPr id="35" name="文本框 34">
            <a:extLst>
              <a:ext uri="{FF2B5EF4-FFF2-40B4-BE49-F238E27FC236}">
                <a16:creationId xmlns:a16="http://schemas.microsoft.com/office/drawing/2014/main" id="{C8212EC2-E2C7-4F88-ABF8-40579565AB4D}"/>
              </a:ext>
            </a:extLst>
          </p:cNvPr>
          <p:cNvSpPr txBox="1"/>
          <p:nvPr/>
        </p:nvSpPr>
        <p:spPr>
          <a:xfrm>
            <a:off x="8851075" y="5081660"/>
            <a:ext cx="226225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Shows good agreement between MC and data.</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pic>
        <p:nvPicPr>
          <p:cNvPr id="8" name="图片 7">
            <a:extLst>
              <a:ext uri="{FF2B5EF4-FFF2-40B4-BE49-F238E27FC236}">
                <a16:creationId xmlns:a16="http://schemas.microsoft.com/office/drawing/2014/main" id="{4B055D49-3270-4F16-BED6-DD87B2795EE5}"/>
              </a:ext>
            </a:extLst>
          </p:cNvPr>
          <p:cNvPicPr>
            <a:picLocks noChangeAspect="1"/>
          </p:cNvPicPr>
          <p:nvPr/>
        </p:nvPicPr>
        <p:blipFill>
          <a:blip r:embed="rId13"/>
          <a:stretch>
            <a:fillRect/>
          </a:stretch>
        </p:blipFill>
        <p:spPr>
          <a:xfrm>
            <a:off x="554883" y="676782"/>
            <a:ext cx="2383743" cy="493819"/>
          </a:xfrm>
          <a:prstGeom prst="rect">
            <a:avLst/>
          </a:prstGeom>
        </p:spPr>
      </p:pic>
    </p:spTree>
    <p:extLst>
      <p:ext uri="{BB962C8B-B14F-4D97-AF65-F5344CB8AC3E}">
        <p14:creationId xmlns:p14="http://schemas.microsoft.com/office/powerpoint/2010/main" val="61417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22725D3-8570-4DC8-BE6F-ED4AA0827D43}"/>
              </a:ext>
            </a:extLst>
          </p:cNvPr>
          <p:cNvPicPr>
            <a:picLocks noChangeAspect="1"/>
          </p:cNvPicPr>
          <p:nvPr/>
        </p:nvPicPr>
        <p:blipFill>
          <a:blip r:embed="rId2"/>
          <a:stretch>
            <a:fillRect/>
          </a:stretch>
        </p:blipFill>
        <p:spPr>
          <a:xfrm>
            <a:off x="176459" y="2185060"/>
            <a:ext cx="11649075" cy="3629025"/>
          </a:xfrm>
          <a:prstGeom prst="rect">
            <a:avLst/>
          </a:prstGeom>
        </p:spPr>
      </p:pic>
      <p:sp>
        <p:nvSpPr>
          <p:cNvPr id="2" name="文本框 1">
            <a:extLst>
              <a:ext uri="{FF2B5EF4-FFF2-40B4-BE49-F238E27FC236}">
                <a16:creationId xmlns:a16="http://schemas.microsoft.com/office/drawing/2014/main" id="{26C08A40-CF0B-4333-BE42-4BFCA90F5784}"/>
              </a:ext>
            </a:extLst>
          </p:cNvPr>
          <p:cNvSpPr txBox="1"/>
          <p:nvPr/>
        </p:nvSpPr>
        <p:spPr>
          <a:xfrm>
            <a:off x="324212" y="6041774"/>
            <a:ext cx="3720230" cy="646331"/>
          </a:xfrm>
          <a:prstGeom prst="rect">
            <a:avLst/>
          </a:prstGeom>
          <a:noFill/>
        </p:spPr>
        <p:txBody>
          <a:bodyPr wrap="square" rtlCol="0">
            <a:spAutoFit/>
          </a:bodyPr>
          <a:lstStyle/>
          <a:p>
            <a:r>
              <a:rPr lang="en-US" altLang="zh-CN" dirty="0">
                <a:cs typeface="+mn-ea"/>
                <a:sym typeface="+mn-lt"/>
              </a:rPr>
              <a:t>Kk </a:t>
            </a:r>
            <a:r>
              <a:rPr lang="zh-CN" altLang="en-US" dirty="0">
                <a:cs typeface="+mn-ea"/>
                <a:sym typeface="+mn-lt"/>
              </a:rPr>
              <a:t>参数</a:t>
            </a:r>
            <a:endParaRPr lang="en-US" altLang="zh-CN" dirty="0">
              <a:cs typeface="+mn-ea"/>
              <a:sym typeface="+mn-lt"/>
            </a:endParaRPr>
          </a:p>
          <a:p>
            <a:endParaRPr lang="zh-CN" altLang="en-US" dirty="0">
              <a:cs typeface="+mn-ea"/>
              <a:sym typeface="+mn-lt"/>
            </a:endParaRPr>
          </a:p>
        </p:txBody>
      </p:sp>
      <p:sp>
        <p:nvSpPr>
          <p:cNvPr id="6" name="文本框 5">
            <a:extLst>
              <a:ext uri="{FF2B5EF4-FFF2-40B4-BE49-F238E27FC236}">
                <a16:creationId xmlns:a16="http://schemas.microsoft.com/office/drawing/2014/main" id="{71F02208-B808-4192-9328-148648104B07}"/>
              </a:ext>
            </a:extLst>
          </p:cNvPr>
          <p:cNvSpPr txBox="1"/>
          <p:nvPr/>
        </p:nvSpPr>
        <p:spPr>
          <a:xfrm>
            <a:off x="855022" y="859249"/>
            <a:ext cx="4108863" cy="400110"/>
          </a:xfrm>
          <a:prstGeom prst="rect">
            <a:avLst/>
          </a:prstGeom>
          <a:noFill/>
        </p:spPr>
        <p:txBody>
          <a:bodyPr wrap="square" rtlCol="0">
            <a:spAutoFit/>
          </a:bodyPr>
          <a:lstStyle/>
          <a:p>
            <a:pPr marL="285750" indent="-285750">
              <a:buFont typeface="Wingdings" panose="05000000000000000000" pitchFamily="2" charset="2"/>
              <a:buChar char="u"/>
            </a:pPr>
            <a:r>
              <a:rPr lang="en-US" altLang="zh-CN" sz="2000" b="1" dirty="0">
                <a:cs typeface="+mn-ea"/>
                <a:sym typeface="+mn-lt"/>
              </a:rPr>
              <a:t>Tracking parameter correction</a:t>
            </a:r>
          </a:p>
        </p:txBody>
      </p:sp>
      <p:sp>
        <p:nvSpPr>
          <p:cNvPr id="4" name="灯片编号占位符 3">
            <a:extLst>
              <a:ext uri="{FF2B5EF4-FFF2-40B4-BE49-F238E27FC236}">
                <a16:creationId xmlns:a16="http://schemas.microsoft.com/office/drawing/2014/main" id="{700402A1-4D41-426A-AD77-887AD8296312}"/>
              </a:ext>
            </a:extLst>
          </p:cNvPr>
          <p:cNvSpPr>
            <a:spLocks noGrp="1"/>
          </p:cNvSpPr>
          <p:nvPr>
            <p:ph type="sldNum" sz="quarter" idx="12"/>
          </p:nvPr>
        </p:nvSpPr>
        <p:spPr/>
        <p:txBody>
          <a:bodyPr/>
          <a:lstStyle/>
          <a:p>
            <a:fld id="{DC1226C7-B586-4071-8AA3-944B25347386}" type="slidenum">
              <a:rPr lang="zh-CN" altLang="en-US" smtClean="0">
                <a:cs typeface="+mn-ea"/>
                <a:sym typeface="+mn-lt"/>
              </a:rPr>
              <a:t>47</a:t>
            </a:fld>
            <a:endParaRPr lang="zh-CN" altLang="en-US">
              <a:cs typeface="+mn-ea"/>
              <a:sym typeface="+mn-lt"/>
            </a:endParaRPr>
          </a:p>
        </p:txBody>
      </p:sp>
    </p:spTree>
    <p:extLst>
      <p:ext uri="{BB962C8B-B14F-4D97-AF65-F5344CB8AC3E}">
        <p14:creationId xmlns:p14="http://schemas.microsoft.com/office/powerpoint/2010/main" val="1234650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9F0B30-A26B-4936-BD96-20D029FF2166}"/>
              </a:ext>
            </a:extLst>
          </p:cNvPr>
          <p:cNvPicPr>
            <a:picLocks noChangeAspect="1"/>
          </p:cNvPicPr>
          <p:nvPr/>
        </p:nvPicPr>
        <p:blipFill>
          <a:blip r:embed="rId2"/>
          <a:stretch>
            <a:fillRect/>
          </a:stretch>
        </p:blipFill>
        <p:spPr>
          <a:xfrm>
            <a:off x="6157754" y="124918"/>
            <a:ext cx="5990253" cy="4119397"/>
          </a:xfrm>
          <a:prstGeom prst="rect">
            <a:avLst/>
          </a:prstGeom>
        </p:spPr>
      </p:pic>
      <p:pic>
        <p:nvPicPr>
          <p:cNvPr id="3" name="图片 2">
            <a:extLst>
              <a:ext uri="{FF2B5EF4-FFF2-40B4-BE49-F238E27FC236}">
                <a16:creationId xmlns:a16="http://schemas.microsoft.com/office/drawing/2014/main" id="{D69F146B-807C-4BDF-B3DC-A440D787FFC4}"/>
              </a:ext>
            </a:extLst>
          </p:cNvPr>
          <p:cNvPicPr>
            <a:picLocks noChangeAspect="1"/>
          </p:cNvPicPr>
          <p:nvPr/>
        </p:nvPicPr>
        <p:blipFill>
          <a:blip r:embed="rId3"/>
          <a:stretch>
            <a:fillRect/>
          </a:stretch>
        </p:blipFill>
        <p:spPr>
          <a:xfrm>
            <a:off x="0" y="242596"/>
            <a:ext cx="6057802" cy="4086117"/>
          </a:xfrm>
          <a:prstGeom prst="rect">
            <a:avLst/>
          </a:prstGeom>
        </p:spPr>
      </p:pic>
      <p:sp>
        <p:nvSpPr>
          <p:cNvPr id="4" name="文本框 3">
            <a:extLst>
              <a:ext uri="{FF2B5EF4-FFF2-40B4-BE49-F238E27FC236}">
                <a16:creationId xmlns:a16="http://schemas.microsoft.com/office/drawing/2014/main" id="{3260F8C4-7B6F-4C0A-87B5-B59422B0D7B6}"/>
              </a:ext>
            </a:extLst>
          </p:cNvPr>
          <p:cNvSpPr txBox="1"/>
          <p:nvPr/>
        </p:nvSpPr>
        <p:spPr>
          <a:xfrm>
            <a:off x="6942509" y="0"/>
            <a:ext cx="3433665" cy="369332"/>
          </a:xfrm>
          <a:prstGeom prst="rect">
            <a:avLst/>
          </a:prstGeom>
          <a:noFill/>
        </p:spPr>
        <p:txBody>
          <a:bodyPr wrap="square" rtlCol="0">
            <a:spAutoFit/>
          </a:bodyPr>
          <a:lstStyle/>
          <a:p>
            <a:r>
              <a:rPr lang="en-US" altLang="zh-CN" dirty="0">
                <a:cs typeface="+mn-ea"/>
                <a:sym typeface="+mn-lt"/>
              </a:rPr>
              <a:t>K-</a:t>
            </a:r>
            <a:endParaRPr lang="zh-CN" altLang="en-US" dirty="0">
              <a:cs typeface="+mn-ea"/>
              <a:sym typeface="+mn-lt"/>
            </a:endParaRPr>
          </a:p>
        </p:txBody>
      </p:sp>
      <p:sp>
        <p:nvSpPr>
          <p:cNvPr id="5" name="文本框 4">
            <a:extLst>
              <a:ext uri="{FF2B5EF4-FFF2-40B4-BE49-F238E27FC236}">
                <a16:creationId xmlns:a16="http://schemas.microsoft.com/office/drawing/2014/main" id="{5DF0619B-6F84-461D-A75D-3CF33446BBB5}"/>
              </a:ext>
            </a:extLst>
          </p:cNvPr>
          <p:cNvSpPr txBox="1"/>
          <p:nvPr/>
        </p:nvSpPr>
        <p:spPr>
          <a:xfrm>
            <a:off x="1097902" y="0"/>
            <a:ext cx="3433665" cy="369332"/>
          </a:xfrm>
          <a:prstGeom prst="rect">
            <a:avLst/>
          </a:prstGeom>
          <a:noFill/>
        </p:spPr>
        <p:txBody>
          <a:bodyPr wrap="square" rtlCol="0">
            <a:spAutoFit/>
          </a:bodyPr>
          <a:lstStyle/>
          <a:p>
            <a:r>
              <a:rPr lang="en-US" altLang="zh-CN" dirty="0">
                <a:cs typeface="+mn-ea"/>
                <a:sym typeface="+mn-lt"/>
              </a:rPr>
              <a:t>K+</a:t>
            </a:r>
            <a:endParaRPr lang="zh-CN" altLang="en-US" dirty="0">
              <a:cs typeface="+mn-ea"/>
              <a:sym typeface="+mn-lt"/>
            </a:endParaRPr>
          </a:p>
        </p:txBody>
      </p:sp>
      <p:pic>
        <p:nvPicPr>
          <p:cNvPr id="8" name="图片 7">
            <a:extLst>
              <a:ext uri="{FF2B5EF4-FFF2-40B4-BE49-F238E27FC236}">
                <a16:creationId xmlns:a16="http://schemas.microsoft.com/office/drawing/2014/main" id="{93A600DA-913A-4FB4-BAB9-F485AB9635F6}"/>
              </a:ext>
            </a:extLst>
          </p:cNvPr>
          <p:cNvPicPr>
            <a:picLocks noChangeAspect="1"/>
          </p:cNvPicPr>
          <p:nvPr/>
        </p:nvPicPr>
        <p:blipFill>
          <a:blip r:embed="rId4"/>
          <a:stretch>
            <a:fillRect/>
          </a:stretch>
        </p:blipFill>
        <p:spPr>
          <a:xfrm>
            <a:off x="6242179" y="4244315"/>
            <a:ext cx="5821405" cy="1913083"/>
          </a:xfrm>
          <a:prstGeom prst="rect">
            <a:avLst/>
          </a:prstGeom>
        </p:spPr>
      </p:pic>
      <p:pic>
        <p:nvPicPr>
          <p:cNvPr id="9" name="图片 8">
            <a:extLst>
              <a:ext uri="{FF2B5EF4-FFF2-40B4-BE49-F238E27FC236}">
                <a16:creationId xmlns:a16="http://schemas.microsoft.com/office/drawing/2014/main" id="{5AC66510-AA1E-4D81-928F-943EE8214419}"/>
              </a:ext>
            </a:extLst>
          </p:cNvPr>
          <p:cNvPicPr>
            <a:picLocks noChangeAspect="1"/>
          </p:cNvPicPr>
          <p:nvPr/>
        </p:nvPicPr>
        <p:blipFill>
          <a:blip r:embed="rId5"/>
          <a:stretch>
            <a:fillRect/>
          </a:stretch>
        </p:blipFill>
        <p:spPr>
          <a:xfrm>
            <a:off x="236397" y="4244315"/>
            <a:ext cx="5821405" cy="1932540"/>
          </a:xfrm>
          <a:prstGeom prst="rect">
            <a:avLst/>
          </a:prstGeom>
        </p:spPr>
      </p:pic>
      <p:sp>
        <p:nvSpPr>
          <p:cNvPr id="10" name="文本框 9">
            <a:extLst>
              <a:ext uri="{FF2B5EF4-FFF2-40B4-BE49-F238E27FC236}">
                <a16:creationId xmlns:a16="http://schemas.microsoft.com/office/drawing/2014/main" id="{88DC57D9-A36B-4F26-A842-AB75DA4A354A}"/>
              </a:ext>
            </a:extLst>
          </p:cNvPr>
          <p:cNvSpPr txBox="1"/>
          <p:nvPr/>
        </p:nvSpPr>
        <p:spPr>
          <a:xfrm>
            <a:off x="5057192" y="0"/>
            <a:ext cx="1561322" cy="369332"/>
          </a:xfrm>
          <a:prstGeom prst="rect">
            <a:avLst/>
          </a:prstGeom>
          <a:noFill/>
        </p:spPr>
        <p:txBody>
          <a:bodyPr wrap="square" rtlCol="0">
            <a:spAutoFit/>
          </a:bodyPr>
          <a:lstStyle/>
          <a:p>
            <a:r>
              <a:rPr lang="en-US" altLang="zh-CN" dirty="0">
                <a:cs typeface="+mn-ea"/>
                <a:sym typeface="+mn-lt"/>
              </a:rPr>
              <a:t>chic0</a:t>
            </a:r>
            <a:endParaRPr lang="zh-CN" altLang="en-US" dirty="0">
              <a:cs typeface="+mn-ea"/>
              <a:sym typeface="+mn-lt"/>
            </a:endParaRPr>
          </a:p>
        </p:txBody>
      </p:sp>
      <p:sp>
        <p:nvSpPr>
          <p:cNvPr id="6" name="灯片编号占位符 5">
            <a:extLst>
              <a:ext uri="{FF2B5EF4-FFF2-40B4-BE49-F238E27FC236}">
                <a16:creationId xmlns:a16="http://schemas.microsoft.com/office/drawing/2014/main" id="{CFB52F71-4CA4-4CDC-8C30-53F9FBC67AAE}"/>
              </a:ext>
            </a:extLst>
          </p:cNvPr>
          <p:cNvSpPr>
            <a:spLocks noGrp="1"/>
          </p:cNvSpPr>
          <p:nvPr>
            <p:ph type="sldNum" sz="quarter" idx="12"/>
          </p:nvPr>
        </p:nvSpPr>
        <p:spPr/>
        <p:txBody>
          <a:bodyPr/>
          <a:lstStyle/>
          <a:p>
            <a:fld id="{DC1226C7-B586-4071-8AA3-944B25347386}" type="slidenum">
              <a:rPr lang="zh-CN" altLang="en-US" smtClean="0">
                <a:cs typeface="+mn-ea"/>
                <a:sym typeface="+mn-lt"/>
              </a:rPr>
              <a:t>48</a:t>
            </a:fld>
            <a:endParaRPr lang="zh-CN" altLang="en-US">
              <a:cs typeface="+mn-ea"/>
              <a:sym typeface="+mn-lt"/>
            </a:endParaRPr>
          </a:p>
        </p:txBody>
      </p:sp>
    </p:spTree>
    <p:extLst>
      <p:ext uri="{BB962C8B-B14F-4D97-AF65-F5344CB8AC3E}">
        <p14:creationId xmlns:p14="http://schemas.microsoft.com/office/powerpoint/2010/main" val="3335680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260F8C4-7B6F-4C0A-87B5-B59422B0D7B6}"/>
              </a:ext>
            </a:extLst>
          </p:cNvPr>
          <p:cNvSpPr txBox="1"/>
          <p:nvPr/>
        </p:nvSpPr>
        <p:spPr>
          <a:xfrm>
            <a:off x="6942509" y="0"/>
            <a:ext cx="3433665" cy="369332"/>
          </a:xfrm>
          <a:prstGeom prst="rect">
            <a:avLst/>
          </a:prstGeom>
          <a:noFill/>
        </p:spPr>
        <p:txBody>
          <a:bodyPr wrap="square" rtlCol="0">
            <a:spAutoFit/>
          </a:bodyPr>
          <a:lstStyle/>
          <a:p>
            <a:r>
              <a:rPr lang="en-US" altLang="zh-CN" b="1" dirty="0">
                <a:cs typeface="+mn-ea"/>
                <a:sym typeface="+mn-lt"/>
              </a:rPr>
              <a:t>K+</a:t>
            </a:r>
            <a:endParaRPr lang="zh-CN" altLang="en-US" b="1" dirty="0">
              <a:cs typeface="+mn-ea"/>
              <a:sym typeface="+mn-lt"/>
            </a:endParaRPr>
          </a:p>
        </p:txBody>
      </p:sp>
      <p:sp>
        <p:nvSpPr>
          <p:cNvPr id="5" name="文本框 4">
            <a:extLst>
              <a:ext uri="{FF2B5EF4-FFF2-40B4-BE49-F238E27FC236}">
                <a16:creationId xmlns:a16="http://schemas.microsoft.com/office/drawing/2014/main" id="{5DF0619B-6F84-461D-A75D-3CF33446BBB5}"/>
              </a:ext>
            </a:extLst>
          </p:cNvPr>
          <p:cNvSpPr txBox="1"/>
          <p:nvPr/>
        </p:nvSpPr>
        <p:spPr>
          <a:xfrm>
            <a:off x="1097902" y="0"/>
            <a:ext cx="3433665" cy="369332"/>
          </a:xfrm>
          <a:prstGeom prst="rect">
            <a:avLst/>
          </a:prstGeom>
          <a:noFill/>
        </p:spPr>
        <p:txBody>
          <a:bodyPr wrap="square" rtlCol="0">
            <a:spAutoFit/>
          </a:bodyPr>
          <a:lstStyle/>
          <a:p>
            <a:r>
              <a:rPr lang="en-US" altLang="zh-CN" b="1" dirty="0">
                <a:cs typeface="+mn-ea"/>
                <a:sym typeface="+mn-lt"/>
              </a:rPr>
              <a:t>K-</a:t>
            </a:r>
            <a:endParaRPr lang="zh-CN" altLang="en-US" b="1" dirty="0">
              <a:cs typeface="+mn-ea"/>
              <a:sym typeface="+mn-lt"/>
            </a:endParaRPr>
          </a:p>
        </p:txBody>
      </p:sp>
      <p:pic>
        <p:nvPicPr>
          <p:cNvPr id="2" name="图片 1">
            <a:extLst>
              <a:ext uri="{FF2B5EF4-FFF2-40B4-BE49-F238E27FC236}">
                <a16:creationId xmlns:a16="http://schemas.microsoft.com/office/drawing/2014/main" id="{915C2440-FDE6-4659-BE4F-69466DF1CEDF}"/>
              </a:ext>
            </a:extLst>
          </p:cNvPr>
          <p:cNvPicPr>
            <a:picLocks noChangeAspect="1"/>
          </p:cNvPicPr>
          <p:nvPr/>
        </p:nvPicPr>
        <p:blipFill>
          <a:blip r:embed="rId2"/>
          <a:stretch>
            <a:fillRect/>
          </a:stretch>
        </p:blipFill>
        <p:spPr>
          <a:xfrm>
            <a:off x="3109" y="369332"/>
            <a:ext cx="6096749" cy="1820252"/>
          </a:xfrm>
          <a:prstGeom prst="rect">
            <a:avLst/>
          </a:prstGeom>
        </p:spPr>
      </p:pic>
      <p:pic>
        <p:nvPicPr>
          <p:cNvPr id="3" name="图片 2">
            <a:extLst>
              <a:ext uri="{FF2B5EF4-FFF2-40B4-BE49-F238E27FC236}">
                <a16:creationId xmlns:a16="http://schemas.microsoft.com/office/drawing/2014/main" id="{018BFA9C-8794-45BC-BD5D-1A5991FDFA0F}"/>
              </a:ext>
            </a:extLst>
          </p:cNvPr>
          <p:cNvPicPr>
            <a:picLocks noChangeAspect="1"/>
          </p:cNvPicPr>
          <p:nvPr/>
        </p:nvPicPr>
        <p:blipFill>
          <a:blip r:embed="rId3"/>
          <a:stretch>
            <a:fillRect/>
          </a:stretch>
        </p:blipFill>
        <p:spPr>
          <a:xfrm>
            <a:off x="-1" y="2308351"/>
            <a:ext cx="6105447" cy="2070816"/>
          </a:xfrm>
          <a:prstGeom prst="rect">
            <a:avLst/>
          </a:prstGeom>
        </p:spPr>
      </p:pic>
      <p:pic>
        <p:nvPicPr>
          <p:cNvPr id="6" name="图片 5">
            <a:extLst>
              <a:ext uri="{FF2B5EF4-FFF2-40B4-BE49-F238E27FC236}">
                <a16:creationId xmlns:a16="http://schemas.microsoft.com/office/drawing/2014/main" id="{66BC6996-3DAD-4D05-BA37-887E172D9CE2}"/>
              </a:ext>
            </a:extLst>
          </p:cNvPr>
          <p:cNvPicPr>
            <a:picLocks noChangeAspect="1"/>
          </p:cNvPicPr>
          <p:nvPr/>
        </p:nvPicPr>
        <p:blipFill>
          <a:blip r:embed="rId4"/>
          <a:stretch>
            <a:fillRect/>
          </a:stretch>
        </p:blipFill>
        <p:spPr>
          <a:xfrm>
            <a:off x="-1" y="4497934"/>
            <a:ext cx="6105447" cy="1874815"/>
          </a:xfrm>
          <a:prstGeom prst="rect">
            <a:avLst/>
          </a:prstGeom>
        </p:spPr>
      </p:pic>
      <p:pic>
        <p:nvPicPr>
          <p:cNvPr id="7" name="图片 6">
            <a:extLst>
              <a:ext uri="{FF2B5EF4-FFF2-40B4-BE49-F238E27FC236}">
                <a16:creationId xmlns:a16="http://schemas.microsoft.com/office/drawing/2014/main" id="{AACC3EF8-4C4F-4E9B-B719-6770F84ED9E2}"/>
              </a:ext>
            </a:extLst>
          </p:cNvPr>
          <p:cNvPicPr>
            <a:picLocks noChangeAspect="1"/>
          </p:cNvPicPr>
          <p:nvPr/>
        </p:nvPicPr>
        <p:blipFill>
          <a:blip r:embed="rId5"/>
          <a:stretch>
            <a:fillRect/>
          </a:stretch>
        </p:blipFill>
        <p:spPr>
          <a:xfrm>
            <a:off x="85531" y="6488668"/>
            <a:ext cx="1371600" cy="295275"/>
          </a:xfrm>
          <a:prstGeom prst="rect">
            <a:avLst/>
          </a:prstGeom>
        </p:spPr>
      </p:pic>
      <p:pic>
        <p:nvPicPr>
          <p:cNvPr id="9" name="图片 8">
            <a:extLst>
              <a:ext uri="{FF2B5EF4-FFF2-40B4-BE49-F238E27FC236}">
                <a16:creationId xmlns:a16="http://schemas.microsoft.com/office/drawing/2014/main" id="{869FC657-706C-4175-9222-A915320FDFCF}"/>
              </a:ext>
            </a:extLst>
          </p:cNvPr>
          <p:cNvPicPr>
            <a:picLocks noChangeAspect="1"/>
          </p:cNvPicPr>
          <p:nvPr/>
        </p:nvPicPr>
        <p:blipFill>
          <a:blip r:embed="rId6"/>
          <a:stretch>
            <a:fillRect/>
          </a:stretch>
        </p:blipFill>
        <p:spPr>
          <a:xfrm>
            <a:off x="6096000" y="369334"/>
            <a:ext cx="6067298" cy="1751826"/>
          </a:xfrm>
          <a:prstGeom prst="rect">
            <a:avLst/>
          </a:prstGeom>
        </p:spPr>
      </p:pic>
      <p:pic>
        <p:nvPicPr>
          <p:cNvPr id="10" name="图片 9">
            <a:extLst>
              <a:ext uri="{FF2B5EF4-FFF2-40B4-BE49-F238E27FC236}">
                <a16:creationId xmlns:a16="http://schemas.microsoft.com/office/drawing/2014/main" id="{E485D869-1555-42D3-A1C3-96E05DDD35CB}"/>
              </a:ext>
            </a:extLst>
          </p:cNvPr>
          <p:cNvPicPr>
            <a:picLocks noChangeAspect="1"/>
          </p:cNvPicPr>
          <p:nvPr/>
        </p:nvPicPr>
        <p:blipFill>
          <a:blip r:embed="rId7"/>
          <a:stretch>
            <a:fillRect/>
          </a:stretch>
        </p:blipFill>
        <p:spPr>
          <a:xfrm>
            <a:off x="6105446" y="2360066"/>
            <a:ext cx="6047795" cy="2050938"/>
          </a:xfrm>
          <a:prstGeom prst="rect">
            <a:avLst/>
          </a:prstGeom>
        </p:spPr>
      </p:pic>
      <p:pic>
        <p:nvPicPr>
          <p:cNvPr id="11" name="图片 10">
            <a:extLst>
              <a:ext uri="{FF2B5EF4-FFF2-40B4-BE49-F238E27FC236}">
                <a16:creationId xmlns:a16="http://schemas.microsoft.com/office/drawing/2014/main" id="{2CA50931-D8E7-4FDA-8E64-3BEAC2D91190}"/>
              </a:ext>
            </a:extLst>
          </p:cNvPr>
          <p:cNvPicPr>
            <a:picLocks noChangeAspect="1"/>
          </p:cNvPicPr>
          <p:nvPr/>
        </p:nvPicPr>
        <p:blipFill>
          <a:blip r:embed="rId8"/>
          <a:stretch>
            <a:fillRect/>
          </a:stretch>
        </p:blipFill>
        <p:spPr>
          <a:xfrm>
            <a:off x="6105445" y="4529771"/>
            <a:ext cx="5973417" cy="1842978"/>
          </a:xfrm>
          <a:prstGeom prst="rect">
            <a:avLst/>
          </a:prstGeom>
        </p:spPr>
      </p:pic>
      <p:pic>
        <p:nvPicPr>
          <p:cNvPr id="12" name="图片 11">
            <a:extLst>
              <a:ext uri="{FF2B5EF4-FFF2-40B4-BE49-F238E27FC236}">
                <a16:creationId xmlns:a16="http://schemas.microsoft.com/office/drawing/2014/main" id="{5F5226AF-459C-4912-ADF6-3EF7954B72B0}"/>
              </a:ext>
            </a:extLst>
          </p:cNvPr>
          <p:cNvPicPr>
            <a:picLocks noChangeAspect="1"/>
          </p:cNvPicPr>
          <p:nvPr/>
        </p:nvPicPr>
        <p:blipFill>
          <a:blip r:embed="rId9"/>
          <a:stretch>
            <a:fillRect/>
          </a:stretch>
        </p:blipFill>
        <p:spPr>
          <a:xfrm>
            <a:off x="6251946" y="6504603"/>
            <a:ext cx="1381125" cy="323850"/>
          </a:xfrm>
          <a:prstGeom prst="rect">
            <a:avLst/>
          </a:prstGeom>
        </p:spPr>
      </p:pic>
      <p:sp>
        <p:nvSpPr>
          <p:cNvPr id="8" name="灯片编号占位符 7">
            <a:extLst>
              <a:ext uri="{FF2B5EF4-FFF2-40B4-BE49-F238E27FC236}">
                <a16:creationId xmlns:a16="http://schemas.microsoft.com/office/drawing/2014/main" id="{57651F02-D508-4450-9DF1-57D66C56674E}"/>
              </a:ext>
            </a:extLst>
          </p:cNvPr>
          <p:cNvSpPr>
            <a:spLocks noGrp="1"/>
          </p:cNvSpPr>
          <p:nvPr>
            <p:ph type="sldNum" sz="quarter" idx="12"/>
          </p:nvPr>
        </p:nvSpPr>
        <p:spPr/>
        <p:txBody>
          <a:bodyPr/>
          <a:lstStyle/>
          <a:p>
            <a:fld id="{DC1226C7-B586-4071-8AA3-944B25347386}" type="slidenum">
              <a:rPr lang="zh-CN" altLang="en-US" smtClean="0">
                <a:cs typeface="+mn-ea"/>
                <a:sym typeface="+mn-lt"/>
              </a:rPr>
              <a:t>49</a:t>
            </a:fld>
            <a:endParaRPr lang="zh-CN" altLang="en-US">
              <a:cs typeface="+mn-ea"/>
              <a:sym typeface="+mn-lt"/>
            </a:endParaRPr>
          </a:p>
        </p:txBody>
      </p:sp>
    </p:spTree>
    <p:extLst>
      <p:ext uri="{BB962C8B-B14F-4D97-AF65-F5344CB8AC3E}">
        <p14:creationId xmlns:p14="http://schemas.microsoft.com/office/powerpoint/2010/main" val="2049538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C5FD3080-1226-B70F-A823-44E45161FF60}"/>
              </a:ext>
            </a:extLst>
          </p:cNvPr>
          <p:cNvPicPr>
            <a:picLocks noChangeAspect="1"/>
          </p:cNvPicPr>
          <p:nvPr/>
        </p:nvPicPr>
        <p:blipFill>
          <a:blip r:embed="rId2"/>
          <a:stretch>
            <a:fillRect/>
          </a:stretch>
        </p:blipFill>
        <p:spPr>
          <a:xfrm>
            <a:off x="7758666" y="3907701"/>
            <a:ext cx="4187118" cy="2835545"/>
          </a:xfrm>
          <a:prstGeom prst="rect">
            <a:avLst/>
          </a:prstGeom>
        </p:spPr>
      </p:pic>
      <p:pic>
        <p:nvPicPr>
          <p:cNvPr id="36" name="图片 35">
            <a:extLst>
              <a:ext uri="{FF2B5EF4-FFF2-40B4-BE49-F238E27FC236}">
                <a16:creationId xmlns:a16="http://schemas.microsoft.com/office/drawing/2014/main" id="{3446EBD5-D1C6-CED3-D552-BC4F8E3CF8AF}"/>
              </a:ext>
            </a:extLst>
          </p:cNvPr>
          <p:cNvPicPr>
            <a:picLocks noChangeAspect="1"/>
          </p:cNvPicPr>
          <p:nvPr/>
        </p:nvPicPr>
        <p:blipFill>
          <a:blip r:embed="rId3"/>
          <a:stretch>
            <a:fillRect/>
          </a:stretch>
        </p:blipFill>
        <p:spPr>
          <a:xfrm>
            <a:off x="7770725" y="737355"/>
            <a:ext cx="4105194" cy="2835049"/>
          </a:xfrm>
          <a:prstGeom prst="rect">
            <a:avLst/>
          </a:prstGeom>
        </p:spPr>
      </p:pic>
      <p:sp>
        <p:nvSpPr>
          <p:cNvPr id="3" name="文本框 2"/>
          <p:cNvSpPr txBox="1"/>
          <p:nvPr/>
        </p:nvSpPr>
        <p:spPr>
          <a:xfrm>
            <a:off x="213757" y="-133555"/>
            <a:ext cx="6278302" cy="755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rPr>
              <a:t>Initial Event selection</a:t>
            </a:r>
            <a:endParaRPr kumimoji="0" lang="zh-CN" altLang="en-US" sz="3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endParaRPr>
          </a:p>
        </p:txBody>
      </p:sp>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B09CA18D-E1C7-0526-4483-D78710FFADCF}"/>
                  </a:ext>
                </a:extLst>
              </p:cNvPr>
              <p:cNvSpPr txBox="1">
                <a:spLocks/>
              </p:cNvSpPr>
              <p:nvPr/>
            </p:nvSpPr>
            <p:spPr>
              <a:xfrm>
                <a:off x="3841831" y="821855"/>
                <a:ext cx="3772270" cy="55344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defRPr/>
                </a:pPr>
                <a:r>
                  <a:rPr lang="en-US" altLang="zh-CN" sz="2000" b="1" dirty="0">
                    <a:solidFill>
                      <a:prstClr val="black"/>
                    </a:solidFill>
                    <a:cs typeface="+mn-ea"/>
                    <a:sym typeface="+mn-lt"/>
                  </a:rPr>
                  <a:t>Good charged tracks</a:t>
                </a:r>
                <a:endParaRPr lang="en-US" altLang="zh-CN" sz="1400" dirty="0">
                  <a:solidFill>
                    <a:prstClr val="black"/>
                  </a:solidFill>
                  <a:cs typeface="+mn-ea"/>
                  <a:sym typeface="+mn-lt"/>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d>
                      <m:dPr>
                        <m:begChr m:val="|"/>
                        <m:endChr m:val="|"/>
                        <m:ctrlP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𝑅</m:t>
                            </m:r>
                          </m:e>
                          <m:sub>
                            <m:r>
                              <m:rPr>
                                <m:sty m:val="p"/>
                              </m:rPr>
                              <a:rPr kumimoji="0" lang="en-US" altLang="zh-CN" sz="1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xy</m:t>
                            </m:r>
                          </m:sub>
                        </m:sSub>
                      </m:e>
                    </m:d>
                    <m: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&lt;1</m:t>
                    </m:r>
                    <m:r>
                      <m:rPr>
                        <m:sty m:val="p"/>
                      </m:rPr>
                      <a:rPr kumimoji="0" lang="en-US" altLang="zh-CN" sz="1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cm</m:t>
                    </m:r>
                    <m:r>
                      <a:rPr kumimoji="0" lang="en-US" altLang="zh-CN" sz="1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m:rPr>
                                <m:sty m:val="p"/>
                              </m:rPr>
                              <a:rPr kumimoji="0" lang="en-US" altLang="zh-CN" sz="1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z</m:t>
                            </m:r>
                          </m:sub>
                        </m:sSub>
                      </m:e>
                    </m:d>
                    <m: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&lt;10</m:t>
                    </m:r>
                    <m:r>
                      <m:rPr>
                        <m:sty m:val="p"/>
                      </m:rPr>
                      <a:rPr kumimoji="0" lang="en-US" altLang="zh-CN" sz="1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cm</m:t>
                    </m:r>
                    <m:r>
                      <a:rPr kumimoji="0" lang="en-US" altLang="zh-CN" sz="1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d>
                      <m:dPr>
                        <m:begChr m:val="|"/>
                        <m:endChr m:val="|"/>
                        <m:ctrlP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0" lang="en-US" altLang="zh-CN" sz="1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cos</m:t>
                        </m:r>
                        <m:r>
                          <m:rPr>
                            <m:sty m:val="p"/>
                          </m:rPr>
                          <a:rPr kumimoji="0" lang="zh-CN" alt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θ</m:t>
                        </m:r>
                      </m:e>
                    </m:d>
                    <m: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&lt;0.93</m:t>
                    </m:r>
                  </m:oMath>
                </a14:m>
                <a:endParaRPr lang="en-US" altLang="zh-CN" sz="1400" i="1" dirty="0">
                  <a:solidFill>
                    <a:srgbClr val="C00000"/>
                  </a:solidFill>
                  <a:latin typeface="Cambria Math" panose="02040503050406030204" pitchFamily="18" charset="0"/>
                  <a:cs typeface="+mn-ea"/>
                  <a:sym typeface="+mn-lt"/>
                </a:endParaRPr>
              </a:p>
              <a:p>
                <a:pPr>
                  <a:defRPr/>
                </a:pPr>
                <a14:m>
                  <m:oMath xmlns:m="http://schemas.openxmlformats.org/officeDocument/2006/math">
                    <m:sSub>
                      <m:sSubPr>
                        <m:ctrlPr>
                          <a:rPr lang="en-US" altLang="zh-CN" sz="1400" i="1" smtClean="0">
                            <a:solidFill>
                              <a:srgbClr val="C00000"/>
                            </a:solidFill>
                            <a:latin typeface="Cambria Math" panose="02040503050406030204" pitchFamily="18" charset="0"/>
                            <a:cs typeface="+mn-ea"/>
                            <a:sym typeface="+mn-lt"/>
                          </a:rPr>
                        </m:ctrlPr>
                      </m:sSubPr>
                      <m:e>
                        <m:r>
                          <m:rPr>
                            <m:sty m:val="p"/>
                          </m:rPr>
                          <a:rPr lang="en-US" altLang="zh-CN" sz="1400" smtClean="0">
                            <a:solidFill>
                              <a:srgbClr val="C00000"/>
                            </a:solidFill>
                            <a:latin typeface="Cambria Math" panose="02040503050406030204" pitchFamily="18" charset="0"/>
                            <a:cs typeface="+mn-ea"/>
                            <a:sym typeface="+mn-lt"/>
                          </a:rPr>
                          <m:t>N</m:t>
                        </m:r>
                      </m:e>
                      <m:sub>
                        <m:r>
                          <m:rPr>
                            <m:nor/>
                          </m:rPr>
                          <a:rPr lang="en-US" altLang="zh-CN" sz="1400" dirty="0">
                            <a:solidFill>
                              <a:srgbClr val="C00000"/>
                            </a:solidFill>
                            <a:cs typeface="+mn-ea"/>
                            <a:sym typeface="+mn-lt"/>
                          </a:rPr>
                          <m:t>charged</m:t>
                        </m:r>
                        <m:r>
                          <m:rPr>
                            <m:nor/>
                          </m:rPr>
                          <a:rPr lang="en-US" altLang="zh-CN" sz="1400" dirty="0">
                            <a:solidFill>
                              <a:srgbClr val="C00000"/>
                            </a:solidFill>
                            <a:cs typeface="+mn-ea"/>
                            <a:sym typeface="+mn-lt"/>
                          </a:rPr>
                          <m:t> </m:t>
                        </m:r>
                        <m:r>
                          <m:rPr>
                            <m:nor/>
                          </m:rPr>
                          <a:rPr lang="en-US" altLang="zh-CN" sz="1400" dirty="0">
                            <a:solidFill>
                              <a:srgbClr val="C00000"/>
                            </a:solidFill>
                            <a:cs typeface="+mn-ea"/>
                            <a:sym typeface="+mn-lt"/>
                          </a:rPr>
                          <m:t>tracks</m:t>
                        </m:r>
                      </m:sub>
                    </m:sSub>
                    <m:r>
                      <a:rPr lang="en-US" altLang="zh-CN" sz="1400" smtClean="0">
                        <a:solidFill>
                          <a:srgbClr val="C00000"/>
                        </a:solidFill>
                        <a:latin typeface="Cambria Math" panose="02040503050406030204" pitchFamily="18" charset="0"/>
                        <a:cs typeface="+mn-ea"/>
                        <a:sym typeface="+mn-lt"/>
                      </a:rPr>
                      <m:t>=2  </m:t>
                    </m:r>
                  </m:oMath>
                </a14:m>
                <a:endParaRPr lang="en-US" altLang="zh-CN" sz="1400" dirty="0">
                  <a:solidFill>
                    <a:srgbClr val="C00000"/>
                  </a:solidFill>
                  <a:cs typeface="+mn-ea"/>
                  <a:sym typeface="+mn-lt"/>
                </a:endParaRPr>
              </a:p>
              <a:p>
                <a:pPr>
                  <a:defRPr/>
                </a:pPr>
                <a14:m>
                  <m:oMath xmlns:m="http://schemas.openxmlformats.org/officeDocument/2006/math">
                    <m:r>
                      <m:rPr>
                        <m:nor/>
                      </m:rPr>
                      <a:rPr lang="en-US" altLang="zh-CN" sz="1400" dirty="0">
                        <a:solidFill>
                          <a:srgbClr val="C00000"/>
                        </a:solidFill>
                        <a:cs typeface="+mn-ea"/>
                        <a:sym typeface="+mn-lt"/>
                      </a:rPr>
                      <m:t>Net</m:t>
                    </m:r>
                    <m:r>
                      <m:rPr>
                        <m:nor/>
                      </m:rPr>
                      <a:rPr lang="en-US" altLang="zh-CN" sz="1400" dirty="0">
                        <a:solidFill>
                          <a:srgbClr val="C00000"/>
                        </a:solidFill>
                        <a:cs typeface="+mn-ea"/>
                        <a:sym typeface="+mn-lt"/>
                      </a:rPr>
                      <m:t> </m:t>
                    </m:r>
                    <m:r>
                      <m:rPr>
                        <m:nor/>
                      </m:rPr>
                      <a:rPr lang="en-US" altLang="zh-CN" sz="1400" dirty="0">
                        <a:solidFill>
                          <a:srgbClr val="C00000"/>
                        </a:solidFill>
                        <a:cs typeface="+mn-ea"/>
                        <a:sym typeface="+mn-lt"/>
                      </a:rPr>
                      <m:t>Charge</m:t>
                    </m:r>
                    <m:r>
                      <m:rPr>
                        <m:nor/>
                      </m:rPr>
                      <a:rPr lang="en-US" altLang="zh-CN" sz="1400" dirty="0">
                        <a:solidFill>
                          <a:srgbClr val="C00000"/>
                        </a:solidFill>
                        <a:cs typeface="+mn-ea"/>
                        <a:sym typeface="+mn-lt"/>
                      </a:rPr>
                      <m:t> </m:t>
                    </m:r>
                    <m:r>
                      <a:rPr lang="en-US" altLang="zh-CN" sz="1400" dirty="0" smtClean="0">
                        <a:solidFill>
                          <a:srgbClr val="C00000"/>
                        </a:solidFill>
                        <a:latin typeface="Cambria Math" panose="02040503050406030204" pitchFamily="18" charset="0"/>
                        <a:cs typeface="+mn-ea"/>
                        <a:sym typeface="+mn-lt"/>
                      </a:rPr>
                      <m:t>=0</m:t>
                    </m:r>
                  </m:oMath>
                </a14:m>
                <a:endParaRPr lang="en-US" altLang="zh-CN" sz="1400" dirty="0">
                  <a:solidFill>
                    <a:srgbClr val="C00000"/>
                  </a:solidFill>
                  <a:cs typeface="+mn-ea"/>
                  <a:sym typeface="+mn-lt"/>
                </a:endParaRPr>
              </a:p>
              <a:p>
                <a:pPr>
                  <a:buFont typeface="Wingdings" panose="05000000000000000000" pitchFamily="2" charset="2"/>
                  <a:buChar char="Ø"/>
                  <a:defRPr/>
                </a:pPr>
                <a:r>
                  <a:rPr lang="en-US" altLang="zh-CN" sz="2000" b="1" dirty="0">
                    <a:solidFill>
                      <a:prstClr val="black"/>
                    </a:solidFill>
                    <a:cs typeface="+mn-ea"/>
                    <a:sym typeface="+mn-lt"/>
                  </a:rPr>
                  <a:t>Good photons</a:t>
                </a:r>
              </a:p>
              <a:p>
                <a:pPr>
                  <a:defRPr/>
                </a:pPr>
                <a:r>
                  <a:rPr lang="en-US" altLang="zh-CN" sz="1400" dirty="0">
                    <a:solidFill>
                      <a:prstClr val="black"/>
                    </a:solidFill>
                    <a:cs typeface="+mn-ea"/>
                    <a:sym typeface="+mn-lt"/>
                  </a:rPr>
                  <a:t>Energy</a:t>
                </a:r>
                <a:r>
                  <a:rPr lang="zh-CN" altLang="en-US" sz="1400" dirty="0">
                    <a:solidFill>
                      <a:prstClr val="black"/>
                    </a:solidFill>
                    <a:cs typeface="+mn-ea"/>
                    <a:sym typeface="+mn-lt"/>
                  </a:rPr>
                  <a:t> </a:t>
                </a:r>
                <a:r>
                  <a:rPr lang="en-US" altLang="zh-CN" sz="1400" dirty="0">
                    <a:solidFill>
                      <a:prstClr val="black"/>
                    </a:solidFill>
                    <a:cs typeface="+mn-ea"/>
                    <a:sym typeface="+mn-lt"/>
                  </a:rPr>
                  <a:t>threshold:</a:t>
                </a:r>
              </a:p>
              <a:p>
                <a:pPr marL="0" indent="0">
                  <a:buFont typeface="Arial" panose="020B0604020202020204" pitchFamily="34" charset="0"/>
                  <a:buNone/>
                  <a:defRPr/>
                </a:pPr>
                <a:r>
                  <a:rPr lang="en-US" altLang="zh-CN" sz="1400" dirty="0">
                    <a:solidFill>
                      <a:prstClr val="black"/>
                    </a:solidFill>
                    <a:cs typeface="+mn-ea"/>
                    <a:sym typeface="+mn-lt"/>
                  </a:rPr>
                  <a:t>      E &gt; 25 MeV for barrel EMC</a:t>
                </a:r>
              </a:p>
              <a:p>
                <a:pPr marL="0" indent="0">
                  <a:buFont typeface="Arial" panose="020B0604020202020204" pitchFamily="34" charset="0"/>
                  <a:buNone/>
                  <a:defRPr/>
                </a:pPr>
                <a:r>
                  <a:rPr lang="zh-CN" altLang="en-US" sz="1400" dirty="0">
                    <a:solidFill>
                      <a:prstClr val="black"/>
                    </a:solidFill>
                    <a:cs typeface="+mn-ea"/>
                    <a:sym typeface="+mn-lt"/>
                  </a:rPr>
                  <a:t>      </a:t>
                </a:r>
                <a:r>
                  <a:rPr lang="en-US" altLang="zh-CN" sz="1400" dirty="0">
                    <a:solidFill>
                      <a:prstClr val="black"/>
                    </a:solidFill>
                    <a:cs typeface="+mn-ea"/>
                    <a:sym typeface="+mn-lt"/>
                  </a:rPr>
                  <a:t>E &gt; 50 MeV for end-cap EMC</a:t>
                </a:r>
              </a:p>
              <a:p>
                <a:pPr>
                  <a:defRPr/>
                </a:pPr>
                <a14:m>
                  <m:oMath xmlns:m="http://schemas.openxmlformats.org/officeDocument/2006/math">
                    <m:r>
                      <a:rPr lang="en-US" altLang="zh-CN" sz="1400" smtClean="0">
                        <a:solidFill>
                          <a:prstClr val="black"/>
                        </a:solidFill>
                        <a:latin typeface="Cambria Math" panose="02040503050406030204" pitchFamily="18" charset="0"/>
                        <a:cs typeface="+mn-ea"/>
                        <a:sym typeface="+mn-lt"/>
                      </a:rPr>
                      <m:t>0≤</m:t>
                    </m:r>
                    <m:r>
                      <m:rPr>
                        <m:sty m:val="p"/>
                      </m:rPr>
                      <a:rPr lang="en-US" altLang="zh-CN" sz="1400" smtClean="0">
                        <a:solidFill>
                          <a:prstClr val="black"/>
                        </a:solidFill>
                        <a:latin typeface="Cambria Math" panose="02040503050406030204" pitchFamily="18" charset="0"/>
                        <a:cs typeface="+mn-ea"/>
                        <a:sym typeface="+mn-lt"/>
                      </a:rPr>
                      <m:t>t</m:t>
                    </m:r>
                    <m:r>
                      <a:rPr lang="en-US" altLang="zh-CN" sz="1400" smtClean="0">
                        <a:solidFill>
                          <a:prstClr val="black"/>
                        </a:solidFill>
                        <a:latin typeface="Cambria Math" panose="02040503050406030204" pitchFamily="18" charset="0"/>
                        <a:cs typeface="+mn-ea"/>
                        <a:sym typeface="+mn-lt"/>
                      </a:rPr>
                      <m:t>≤14 (50</m:t>
                    </m:r>
                    <m:r>
                      <m:rPr>
                        <m:sty m:val="p"/>
                      </m:rPr>
                      <a:rPr lang="en-US" altLang="zh-CN" sz="1400" smtClean="0">
                        <a:solidFill>
                          <a:prstClr val="black"/>
                        </a:solidFill>
                        <a:latin typeface="Cambria Math" panose="02040503050406030204" pitchFamily="18" charset="0"/>
                        <a:cs typeface="+mn-ea"/>
                        <a:sym typeface="+mn-lt"/>
                      </a:rPr>
                      <m:t>ns</m:t>
                    </m:r>
                    <m:r>
                      <a:rPr lang="en-US" altLang="zh-CN" sz="1400" smtClean="0">
                        <a:solidFill>
                          <a:prstClr val="black"/>
                        </a:solidFill>
                        <a:latin typeface="Cambria Math" panose="02040503050406030204" pitchFamily="18" charset="0"/>
                        <a:cs typeface="+mn-ea"/>
                        <a:sym typeface="+mn-lt"/>
                      </a:rPr>
                      <m:t>)</m:t>
                    </m:r>
                  </m:oMath>
                </a14:m>
                <a:endParaRPr lang="en-US" altLang="zh-CN" sz="1400" dirty="0">
                  <a:solidFill>
                    <a:prstClr val="black"/>
                  </a:solidFill>
                  <a:cs typeface="+mn-ea"/>
                  <a:sym typeface="+mn-lt"/>
                </a:endParaRPr>
              </a:p>
              <a:p>
                <a:pPr>
                  <a:defRPr/>
                </a:pPr>
                <a14:m>
                  <m:oMath xmlns:m="http://schemas.openxmlformats.org/officeDocument/2006/math">
                    <m:r>
                      <m:rPr>
                        <m:sty m:val="p"/>
                      </m:rPr>
                      <a:rPr lang="el-GR" altLang="zh-CN" sz="1400" smtClean="0">
                        <a:solidFill>
                          <a:prstClr val="black"/>
                        </a:solidFill>
                        <a:latin typeface="Cambria Math" panose="02040503050406030204" pitchFamily="18" charset="0"/>
                        <a:cs typeface="+mn-ea"/>
                        <a:sym typeface="+mn-lt"/>
                      </a:rPr>
                      <m:t>Δ</m:t>
                    </m:r>
                    <m:r>
                      <m:rPr>
                        <m:sty m:val="p"/>
                      </m:rPr>
                      <a:rPr lang="en-US" altLang="zh-CN" sz="1400" smtClean="0">
                        <a:solidFill>
                          <a:prstClr val="black"/>
                        </a:solidFill>
                        <a:latin typeface="Cambria Math" panose="02040503050406030204" pitchFamily="18" charset="0"/>
                        <a:cs typeface="+mn-ea"/>
                        <a:sym typeface="+mn-lt"/>
                      </a:rPr>
                      <m:t>Angle</m:t>
                    </m:r>
                    <m:r>
                      <a:rPr lang="en-US" altLang="zh-CN" sz="1400" smtClean="0">
                        <a:solidFill>
                          <a:prstClr val="black"/>
                        </a:solidFill>
                        <a:latin typeface="Cambria Math" panose="02040503050406030204" pitchFamily="18" charset="0"/>
                        <a:cs typeface="+mn-ea"/>
                        <a:sym typeface="+mn-lt"/>
                      </a:rPr>
                      <m:t>&gt;10°</m:t>
                    </m:r>
                  </m:oMath>
                </a14:m>
                <a:endParaRPr lang="en-US" altLang="zh-CN" sz="1400" dirty="0">
                  <a:solidFill>
                    <a:prstClr val="black"/>
                  </a:solidFill>
                  <a:cs typeface="+mn-ea"/>
                  <a:sym typeface="+mn-lt"/>
                </a:endParaRPr>
              </a:p>
              <a:p>
                <a:pPr>
                  <a:defRPr/>
                </a:pPr>
                <a14:m>
                  <m:oMath xmlns:m="http://schemas.openxmlformats.org/officeDocument/2006/math">
                    <m:sSub>
                      <m:sSubPr>
                        <m:ctrlPr>
                          <a:rPr lang="en-US" altLang="zh-CN" sz="1400" i="1" smtClean="0">
                            <a:solidFill>
                              <a:srgbClr val="C00000"/>
                            </a:solidFill>
                            <a:latin typeface="Cambria Math" panose="02040503050406030204" pitchFamily="18" charset="0"/>
                            <a:cs typeface="+mn-ea"/>
                            <a:sym typeface="+mn-lt"/>
                          </a:rPr>
                        </m:ctrlPr>
                      </m:sSubPr>
                      <m:e>
                        <m:r>
                          <m:rPr>
                            <m:sty m:val="p"/>
                          </m:rPr>
                          <a:rPr lang="en-US" altLang="zh-CN" sz="1400" smtClean="0">
                            <a:solidFill>
                              <a:srgbClr val="C00000"/>
                            </a:solidFill>
                            <a:latin typeface="Cambria Math" panose="02040503050406030204" pitchFamily="18" charset="0"/>
                            <a:cs typeface="+mn-ea"/>
                            <a:sym typeface="+mn-lt"/>
                          </a:rPr>
                          <m:t>N</m:t>
                        </m:r>
                      </m:e>
                      <m:sub>
                        <m:r>
                          <m:rPr>
                            <m:sty m:val="p"/>
                          </m:rPr>
                          <a:rPr lang="en-US" altLang="zh-CN" sz="1400" smtClean="0">
                            <a:solidFill>
                              <a:srgbClr val="C00000"/>
                            </a:solidFill>
                            <a:latin typeface="Cambria Math" panose="02040503050406030204" pitchFamily="18" charset="0"/>
                            <a:cs typeface="+mn-ea"/>
                            <a:sym typeface="+mn-lt"/>
                          </a:rPr>
                          <m:t>γ</m:t>
                        </m:r>
                      </m:sub>
                    </m:sSub>
                    <m:r>
                      <a:rPr lang="en-US" altLang="zh-CN" sz="1400" smtClean="0">
                        <a:solidFill>
                          <a:srgbClr val="C00000"/>
                        </a:solidFill>
                        <a:latin typeface="Cambria Math" panose="02040503050406030204" pitchFamily="18" charset="0"/>
                        <a:cs typeface="+mn-ea"/>
                        <a:sym typeface="+mn-lt"/>
                      </a:rPr>
                      <m:t>≥1</m:t>
                    </m:r>
                  </m:oMath>
                </a14:m>
                <a:endParaRPr lang="en-US" altLang="zh-CN" sz="1400" dirty="0">
                  <a:solidFill>
                    <a:srgbClr val="C00000"/>
                  </a:solidFill>
                  <a:cs typeface="+mn-ea"/>
                  <a:sym typeface="+mn-lt"/>
                </a:endParaRPr>
              </a:p>
              <a:p>
                <a:pPr>
                  <a:buFont typeface="Wingdings" panose="05000000000000000000" pitchFamily="2" charset="2"/>
                  <a:buChar char="Ø"/>
                  <a:defRPr/>
                </a:pPr>
                <a:r>
                  <a:rPr lang="en-US" altLang="zh-CN" sz="2000" b="1" dirty="0">
                    <a:solidFill>
                      <a:prstClr val="black"/>
                    </a:solidFill>
                    <a:cs typeface="+mn-ea"/>
                    <a:sym typeface="+mn-lt"/>
                  </a:rPr>
                  <a:t>4C Kinematic Fit</a:t>
                </a:r>
              </a:p>
              <a:p>
                <a:pPr>
                  <a:defRPr/>
                </a:pPr>
                <a:r>
                  <a:rPr lang="en-US" altLang="zh-CN" sz="1600" dirty="0">
                    <a:solidFill>
                      <a:prstClr val="black"/>
                    </a:solidFill>
                    <a:cs typeface="+mn-ea"/>
                    <a:sym typeface="+mn-lt"/>
                  </a:rPr>
                  <a:t>Select two  charged tracks and a good photon with four momentum constraint (4C).</a:t>
                </a:r>
              </a:p>
            </p:txBody>
          </p:sp>
        </mc:Choice>
        <mc:Fallback xmlns="">
          <p:sp>
            <p:nvSpPr>
              <p:cNvPr id="19" name="内容占位符 2">
                <a:extLst>
                  <a:ext uri="{FF2B5EF4-FFF2-40B4-BE49-F238E27FC236}">
                    <a16:creationId xmlns:a16="http://schemas.microsoft.com/office/drawing/2014/main" id="{B09CA18D-E1C7-0526-4483-D78710FFADCF}"/>
                  </a:ext>
                </a:extLst>
              </p:cNvPr>
              <p:cNvSpPr txBox="1">
                <a:spLocks noRot="1" noChangeAspect="1" noMove="1" noResize="1" noEditPoints="1" noAdjustHandles="1" noChangeArrowheads="1" noChangeShapeType="1" noTextEdit="1"/>
              </p:cNvSpPr>
              <p:nvPr/>
            </p:nvSpPr>
            <p:spPr>
              <a:xfrm>
                <a:off x="3841831" y="821855"/>
                <a:ext cx="3772270" cy="5534495"/>
              </a:xfrm>
              <a:prstGeom prst="rect">
                <a:avLst/>
              </a:prstGeom>
              <a:blipFill>
                <a:blip r:embed="rId5"/>
                <a:stretch>
                  <a:fillRect l="-1454" t="-1211"/>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C82AF3C8-DA4B-9EBE-E9FB-379DA30DDA89}"/>
              </a:ext>
            </a:extLst>
          </p:cNvPr>
          <p:cNvGrpSpPr/>
          <p:nvPr/>
        </p:nvGrpSpPr>
        <p:grpSpPr>
          <a:xfrm>
            <a:off x="8217391" y="1785748"/>
            <a:ext cx="4270248" cy="3774265"/>
            <a:chOff x="6213331" y="1873860"/>
            <a:chExt cx="4270248" cy="3774265"/>
          </a:xfrm>
        </p:grpSpPr>
        <p:sp>
          <p:nvSpPr>
            <p:cNvPr id="21" name="文本框 20">
              <a:extLst>
                <a:ext uri="{FF2B5EF4-FFF2-40B4-BE49-F238E27FC236}">
                  <a16:creationId xmlns:a16="http://schemas.microsoft.com/office/drawing/2014/main" id="{F307B5A6-FA4F-8098-9C6F-73F86782238B}"/>
                </a:ext>
              </a:extLst>
            </p:cNvPr>
            <p:cNvSpPr txBox="1"/>
            <p:nvPr/>
          </p:nvSpPr>
          <p:spPr>
            <a:xfrm>
              <a:off x="6213331" y="3562432"/>
              <a:ext cx="3942455" cy="523220"/>
            </a:xfrm>
            <a:prstGeom prst="rect">
              <a:avLst/>
            </a:prstGeom>
            <a:noFill/>
          </p:spPr>
          <p:txBody>
            <a:bodyPr wrap="square" rtlCol="0">
              <a:spAutoFit/>
            </a:bodyPr>
            <a:lstStyle/>
            <a:p>
              <a:pPr marL="342900" indent="-342900">
                <a:buFont typeface="Wingdings" panose="05000000000000000000" pitchFamily="2" charset="2"/>
                <a:buChar char="Ø"/>
                <a:defRPr/>
              </a:pPr>
              <a:r>
                <a:rPr lang="en-US" altLang="zh-CN" sz="1400" b="1" dirty="0">
                  <a:solidFill>
                    <a:prstClr val="black"/>
                  </a:solidFill>
                  <a:cs typeface="+mn-ea"/>
                  <a:sym typeface="+mn-lt"/>
                </a:rPr>
                <a:t>Signal and background distribution for inclusive MC. </a:t>
              </a:r>
              <a:endParaRPr lang="zh-CN" altLang="en-US" sz="1400" b="1" dirty="0">
                <a:solidFill>
                  <a:prstClr val="black"/>
                </a:solidFill>
                <a:cs typeface="+mn-ea"/>
                <a:sym typeface="+mn-lt"/>
              </a:endParaRPr>
            </a:p>
          </p:txBody>
        </p:sp>
        <p:grpSp>
          <p:nvGrpSpPr>
            <p:cNvPr id="22" name="组合 21">
              <a:extLst>
                <a:ext uri="{FF2B5EF4-FFF2-40B4-BE49-F238E27FC236}">
                  <a16:creationId xmlns:a16="http://schemas.microsoft.com/office/drawing/2014/main" id="{FC6A330D-F7D2-5EB5-5755-C3C74C96DC34}"/>
                </a:ext>
              </a:extLst>
            </p:cNvPr>
            <p:cNvGrpSpPr/>
            <p:nvPr/>
          </p:nvGrpSpPr>
          <p:grpSpPr>
            <a:xfrm>
              <a:off x="8019779" y="1873860"/>
              <a:ext cx="2463800" cy="3774265"/>
              <a:chOff x="8019779" y="1873860"/>
              <a:chExt cx="2463800" cy="3774265"/>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EF9183A-AE01-515E-8D36-BABF05AC28B2}"/>
                      </a:ext>
                    </a:extLst>
                  </p:cNvPr>
                  <p:cNvSpPr txBox="1"/>
                  <p:nvPr/>
                </p:nvSpPr>
                <p:spPr>
                  <a:xfrm>
                    <a:off x="8019779" y="1873860"/>
                    <a:ext cx="2463800" cy="369332"/>
                  </a:xfrm>
                  <a:prstGeom prst="rect">
                    <a:avLst/>
                  </a:prstGeom>
                  <a:noFill/>
                </p:spPr>
                <p:txBody>
                  <a:bodyPr wrap="square" rtlCol="0">
                    <a:spAutoFit/>
                  </a:bodyPr>
                  <a:lstStyle/>
                  <a:p>
                    <a:pPr>
                      <a:defRPr/>
                    </a:pPr>
                    <a14:m>
                      <m:oMath xmlns:m="http://schemas.openxmlformats.org/officeDocument/2006/math">
                        <m:sSup>
                          <m:sSupPr>
                            <m:ctrlPr>
                              <a:rPr lang="en-US" altLang="zh-CN" b="1" i="1" smtClean="0">
                                <a:solidFill>
                                  <a:prstClr val="black"/>
                                </a:solidFill>
                                <a:latin typeface="Cambria Math" panose="02040503050406030204" pitchFamily="18" charset="0"/>
                                <a:cs typeface="+mn-ea"/>
                                <a:sym typeface="+mn-lt"/>
                              </a:rPr>
                            </m:ctrlPr>
                          </m:sSupPr>
                          <m:e>
                            <m:r>
                              <a:rPr lang="zh-CN" altLang="en-US" b="1" i="1">
                                <a:solidFill>
                                  <a:prstClr val="black"/>
                                </a:solidFill>
                                <a:latin typeface="Cambria Math" panose="02040503050406030204" pitchFamily="18" charset="0"/>
                                <a:cs typeface="+mn-ea"/>
                                <a:sym typeface="+mn-lt"/>
                              </a:rPr>
                              <m:t>𝝅</m:t>
                            </m:r>
                          </m:e>
                          <m:sup>
                            <m:r>
                              <a:rPr lang="en-US" altLang="zh-CN" b="1" i="1">
                                <a:solidFill>
                                  <a:prstClr val="black"/>
                                </a:solidFill>
                                <a:latin typeface="Cambria Math" panose="02040503050406030204" pitchFamily="18" charset="0"/>
                                <a:cs typeface="+mn-ea"/>
                                <a:sym typeface="+mn-lt"/>
                              </a:rPr>
                              <m:t>+</m:t>
                            </m:r>
                          </m:sup>
                        </m:sSup>
                        <m:sSup>
                          <m:sSupPr>
                            <m:ctrlPr>
                              <a:rPr lang="en-US" altLang="zh-CN" b="1" i="1">
                                <a:solidFill>
                                  <a:prstClr val="black"/>
                                </a:solidFill>
                                <a:latin typeface="Cambria Math" panose="02040503050406030204" pitchFamily="18" charset="0"/>
                                <a:cs typeface="+mn-ea"/>
                                <a:sym typeface="+mn-lt"/>
                              </a:rPr>
                            </m:ctrlPr>
                          </m:sSupPr>
                          <m:e>
                            <m:r>
                              <a:rPr lang="zh-CN" altLang="en-US" b="1" i="1">
                                <a:solidFill>
                                  <a:prstClr val="black"/>
                                </a:solidFill>
                                <a:latin typeface="Cambria Math" panose="02040503050406030204" pitchFamily="18" charset="0"/>
                                <a:cs typeface="+mn-ea"/>
                                <a:sym typeface="+mn-lt"/>
                              </a:rPr>
                              <m:t>𝝅</m:t>
                            </m:r>
                          </m:e>
                          <m:sup>
                            <m:r>
                              <a:rPr lang="en-US" altLang="zh-CN" b="1" i="1">
                                <a:solidFill>
                                  <a:prstClr val="black"/>
                                </a:solidFill>
                                <a:latin typeface="Cambria Math" panose="02040503050406030204" pitchFamily="18" charset="0"/>
                                <a:cs typeface="+mn-ea"/>
                                <a:sym typeface="+mn-lt"/>
                              </a:rPr>
                              <m:t>−</m:t>
                            </m:r>
                          </m:sup>
                        </m:sSup>
                      </m:oMath>
                    </a14:m>
                    <a:r>
                      <a:rPr lang="zh-CN" altLang="en-US" b="1" dirty="0">
                        <a:solidFill>
                          <a:prstClr val="black"/>
                        </a:solidFill>
                        <a:cs typeface="+mn-ea"/>
                        <a:sym typeface="+mn-lt"/>
                      </a:rPr>
                      <a:t> </a:t>
                    </a:r>
                    <a:r>
                      <a:rPr lang="en-US" altLang="zh-CN" b="1" dirty="0">
                        <a:solidFill>
                          <a:prstClr val="black"/>
                        </a:solidFill>
                        <a:cs typeface="+mn-ea"/>
                        <a:sym typeface="+mn-lt"/>
                      </a:rPr>
                      <a:t>channel</a:t>
                    </a:r>
                    <a:endParaRPr lang="zh-CN" altLang="en-US" b="1" dirty="0">
                      <a:solidFill>
                        <a:prstClr val="black"/>
                      </a:solidFill>
                      <a:cs typeface="+mn-ea"/>
                      <a:sym typeface="+mn-lt"/>
                    </a:endParaRPr>
                  </a:p>
                </p:txBody>
              </p:sp>
            </mc:Choice>
            <mc:Fallback xmlns="">
              <p:sp>
                <p:nvSpPr>
                  <p:cNvPr id="23" name="文本框 22">
                    <a:extLst>
                      <a:ext uri="{FF2B5EF4-FFF2-40B4-BE49-F238E27FC236}">
                        <a16:creationId xmlns:a16="http://schemas.microsoft.com/office/drawing/2014/main" id="{AEF9183A-AE01-515E-8D36-BABF05AC28B2}"/>
                      </a:ext>
                    </a:extLst>
                  </p:cNvPr>
                  <p:cNvSpPr txBox="1">
                    <a:spLocks noRot="1" noChangeAspect="1" noMove="1" noResize="1" noEditPoints="1" noAdjustHandles="1" noChangeArrowheads="1" noChangeShapeType="1" noTextEdit="1"/>
                  </p:cNvSpPr>
                  <p:nvPr/>
                </p:nvSpPr>
                <p:spPr>
                  <a:xfrm>
                    <a:off x="8019779" y="1873860"/>
                    <a:ext cx="2463800" cy="369332"/>
                  </a:xfrm>
                  <a:prstGeom prst="rect">
                    <a:avLst/>
                  </a:prstGeom>
                  <a:blipFill>
                    <a:blip r:embed="rId6"/>
                    <a:stretch>
                      <a:fillRect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3041003-211B-04B1-D0CD-A8685426C8E6}"/>
                      </a:ext>
                    </a:extLst>
                  </p:cNvPr>
                  <p:cNvSpPr txBox="1"/>
                  <p:nvPr/>
                </p:nvSpPr>
                <p:spPr>
                  <a:xfrm>
                    <a:off x="8019779" y="5278793"/>
                    <a:ext cx="2216150" cy="369332"/>
                  </a:xfrm>
                  <a:prstGeom prst="rect">
                    <a:avLst/>
                  </a:prstGeom>
                  <a:noFill/>
                </p:spPr>
                <p:txBody>
                  <a:bodyPr wrap="square" rtlCol="0">
                    <a:spAutoFit/>
                  </a:bodyPr>
                  <a:lstStyle/>
                  <a:p>
                    <a:pPr>
                      <a:defRPr/>
                    </a:pPr>
                    <a14:m>
                      <m:oMath xmlns:m="http://schemas.openxmlformats.org/officeDocument/2006/math">
                        <m:sSup>
                          <m:sSupPr>
                            <m:ctrlPr>
                              <a:rPr lang="en-US" altLang="zh-CN" b="1" i="1" smtClean="0">
                                <a:solidFill>
                                  <a:prstClr val="black"/>
                                </a:solidFill>
                                <a:latin typeface="Cambria Math" panose="02040503050406030204" pitchFamily="18" charset="0"/>
                                <a:cs typeface="+mn-ea"/>
                                <a:sym typeface="+mn-lt"/>
                              </a:rPr>
                            </m:ctrlPr>
                          </m:sSupPr>
                          <m:e>
                            <m:r>
                              <a:rPr lang="en-US" altLang="zh-CN" b="1" i="1">
                                <a:solidFill>
                                  <a:prstClr val="black"/>
                                </a:solidFill>
                                <a:latin typeface="Cambria Math" panose="02040503050406030204" pitchFamily="18" charset="0"/>
                                <a:cs typeface="+mn-ea"/>
                                <a:sym typeface="+mn-lt"/>
                              </a:rPr>
                              <m:t>𝑲</m:t>
                            </m:r>
                          </m:e>
                          <m:sup>
                            <m:r>
                              <a:rPr lang="en-US" altLang="zh-CN" b="1" i="1">
                                <a:solidFill>
                                  <a:prstClr val="black"/>
                                </a:solidFill>
                                <a:latin typeface="Cambria Math" panose="02040503050406030204" pitchFamily="18" charset="0"/>
                                <a:cs typeface="+mn-ea"/>
                                <a:sym typeface="+mn-lt"/>
                              </a:rPr>
                              <m:t>+</m:t>
                            </m:r>
                          </m:sup>
                        </m:sSup>
                        <m:sSup>
                          <m:sSupPr>
                            <m:ctrlPr>
                              <a:rPr lang="en-US" altLang="zh-CN" b="1" i="1">
                                <a:solidFill>
                                  <a:prstClr val="black"/>
                                </a:solidFill>
                                <a:latin typeface="Cambria Math" panose="02040503050406030204" pitchFamily="18" charset="0"/>
                                <a:cs typeface="+mn-ea"/>
                                <a:sym typeface="+mn-lt"/>
                              </a:rPr>
                            </m:ctrlPr>
                          </m:sSupPr>
                          <m:e>
                            <m:r>
                              <a:rPr lang="en-US" altLang="zh-CN" b="1" i="1">
                                <a:solidFill>
                                  <a:prstClr val="black"/>
                                </a:solidFill>
                                <a:latin typeface="Cambria Math" panose="02040503050406030204" pitchFamily="18" charset="0"/>
                                <a:cs typeface="+mn-ea"/>
                                <a:sym typeface="+mn-lt"/>
                              </a:rPr>
                              <m:t>𝑲</m:t>
                            </m:r>
                          </m:e>
                          <m:sup>
                            <m:r>
                              <a:rPr lang="en-US" altLang="zh-CN" b="1" i="1">
                                <a:solidFill>
                                  <a:prstClr val="black"/>
                                </a:solidFill>
                                <a:latin typeface="Cambria Math" panose="02040503050406030204" pitchFamily="18" charset="0"/>
                                <a:cs typeface="+mn-ea"/>
                                <a:sym typeface="+mn-lt"/>
                              </a:rPr>
                              <m:t>−</m:t>
                            </m:r>
                          </m:sup>
                        </m:sSup>
                      </m:oMath>
                    </a14:m>
                    <a:r>
                      <a:rPr lang="zh-CN" altLang="en-US" b="1" dirty="0">
                        <a:solidFill>
                          <a:prstClr val="black"/>
                        </a:solidFill>
                        <a:cs typeface="+mn-ea"/>
                        <a:sym typeface="+mn-lt"/>
                      </a:rPr>
                      <a:t> </a:t>
                    </a:r>
                    <a:r>
                      <a:rPr lang="en-US" altLang="zh-CN" b="1" dirty="0">
                        <a:solidFill>
                          <a:prstClr val="black"/>
                        </a:solidFill>
                        <a:cs typeface="+mn-ea"/>
                        <a:sym typeface="+mn-lt"/>
                      </a:rPr>
                      <a:t>channel</a:t>
                    </a:r>
                    <a:endParaRPr lang="zh-CN" altLang="en-US" b="1" dirty="0">
                      <a:solidFill>
                        <a:prstClr val="black"/>
                      </a:solidFill>
                      <a:cs typeface="+mn-ea"/>
                      <a:sym typeface="+mn-lt"/>
                    </a:endParaRPr>
                  </a:p>
                </p:txBody>
              </p:sp>
            </mc:Choice>
            <mc:Fallback xmlns="">
              <p:sp>
                <p:nvSpPr>
                  <p:cNvPr id="24" name="文本框 23">
                    <a:extLst>
                      <a:ext uri="{FF2B5EF4-FFF2-40B4-BE49-F238E27FC236}">
                        <a16:creationId xmlns:a16="http://schemas.microsoft.com/office/drawing/2014/main" id="{63041003-211B-04B1-D0CD-A8685426C8E6}"/>
                      </a:ext>
                    </a:extLst>
                  </p:cNvPr>
                  <p:cNvSpPr txBox="1">
                    <a:spLocks noRot="1" noChangeAspect="1" noMove="1" noResize="1" noEditPoints="1" noAdjustHandles="1" noChangeArrowheads="1" noChangeShapeType="1" noTextEdit="1"/>
                  </p:cNvSpPr>
                  <p:nvPr/>
                </p:nvSpPr>
                <p:spPr>
                  <a:xfrm>
                    <a:off x="8019779" y="5278793"/>
                    <a:ext cx="2216150" cy="369332"/>
                  </a:xfrm>
                  <a:prstGeom prst="rect">
                    <a:avLst/>
                  </a:prstGeom>
                  <a:blipFill>
                    <a:blip r:embed="rId7"/>
                    <a:stretch>
                      <a:fillRect t="-8197" b="-24590"/>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4377B24-7082-AC34-E617-8C2DCDDE95D1}"/>
                  </a:ext>
                </a:extLst>
              </p:cNvPr>
              <p:cNvSpPr txBox="1"/>
              <p:nvPr/>
            </p:nvSpPr>
            <p:spPr>
              <a:xfrm>
                <a:off x="272746" y="3526593"/>
                <a:ext cx="3680524" cy="654282"/>
              </a:xfrm>
              <a:prstGeom prst="rect">
                <a:avLst/>
              </a:prstGeom>
              <a:noFill/>
            </p:spPr>
            <p:txBody>
              <a:bodyPr wrap="square" rtlCol="0">
                <a:spAutoFit/>
              </a:bodyPr>
              <a:lstStyle/>
              <a:p>
                <a:pPr marL="285750" indent="-285750">
                  <a:buFont typeface="Wingdings" panose="05000000000000000000" pitchFamily="2" charset="2"/>
                  <a:buChar char="Ø"/>
                  <a:defRPr/>
                </a:pPr>
                <a:r>
                  <a:rPr lang="en-US" altLang="zh-CN" b="1" dirty="0">
                    <a:solidFill>
                      <a:prstClr val="black"/>
                    </a:solidFill>
                    <a:cs typeface="+mn-ea"/>
                    <a:sym typeface="+mn-lt"/>
                  </a:rPr>
                  <a:t>Data</a:t>
                </a:r>
              </a:p>
              <a:p>
                <a:pPr marL="285750" indent="-285750">
                  <a:lnSpc>
                    <a:spcPct val="150000"/>
                  </a:lnSpc>
                  <a:buFont typeface="Arial" panose="020B0604020202020204" pitchFamily="34" charset="0"/>
                  <a:buChar char="•"/>
                  <a:defRPr/>
                </a:pPr>
                <a:r>
                  <a:rPr lang="en-US" altLang="zh-CN" sz="1400" b="1" dirty="0">
                    <a:solidFill>
                      <a:prstClr val="black"/>
                    </a:solidFill>
                    <a:cs typeface="+mn-ea"/>
                    <a:sym typeface="+mn-lt"/>
                  </a:rPr>
                  <a:t>2009 </a:t>
                </a:r>
                <a:r>
                  <a:rPr lang="en-US" altLang="zh-CN" sz="1400" b="1" dirty="0">
                    <a:solidFill>
                      <a:srgbClr val="92090E"/>
                    </a:solidFill>
                    <a:cs typeface="+mn-ea"/>
                    <a:sym typeface="+mn-lt"/>
                  </a:rPr>
                  <a:t>107M</a:t>
                </a:r>
                <a:r>
                  <a:rPr lang="en-US" altLang="zh-CN" sz="1400" b="1" dirty="0">
                    <a:solidFill>
                      <a:prstClr val="black"/>
                    </a:solidFill>
                    <a:cs typeface="+mn-ea"/>
                    <a:sym typeface="+mn-lt"/>
                  </a:rPr>
                  <a:t> </a:t>
                </a:r>
                <a14:m>
                  <m:oMath xmlns:m="http://schemas.openxmlformats.org/officeDocument/2006/math">
                    <m:sSup>
                      <m:sSupPr>
                        <m:ctrlPr>
                          <a:rPr lang="en-US" altLang="zh-CN" sz="1400" b="1" i="1">
                            <a:solidFill>
                              <a:prstClr val="black"/>
                            </a:solidFill>
                            <a:latin typeface="Cambria Math" panose="02040503050406030204" pitchFamily="18" charset="0"/>
                            <a:cs typeface="+mn-ea"/>
                            <a:sym typeface="+mn-lt"/>
                          </a:rPr>
                        </m:ctrlPr>
                      </m:sSupPr>
                      <m:e>
                        <m:r>
                          <a:rPr lang="el-GR" altLang="zh-CN" sz="1400" b="1" i="1">
                            <a:solidFill>
                              <a:prstClr val="black"/>
                            </a:solidFill>
                            <a:latin typeface="Cambria Math" panose="02040503050406030204" pitchFamily="18" charset="0"/>
                            <a:cs typeface="+mn-ea"/>
                            <a:sym typeface="+mn-lt"/>
                          </a:rPr>
                          <m:t>𝝍</m:t>
                        </m:r>
                      </m:e>
                      <m:sup>
                        <m:r>
                          <a:rPr lang="en-US" altLang="zh-CN" sz="1400" b="1" i="1">
                            <a:solidFill>
                              <a:prstClr val="black"/>
                            </a:solidFill>
                            <a:latin typeface="Cambria Math" panose="02040503050406030204" pitchFamily="18" charset="0"/>
                            <a:cs typeface="+mn-ea"/>
                            <a:sym typeface="+mn-lt"/>
                          </a:rPr>
                          <m:t>′</m:t>
                        </m:r>
                      </m:sup>
                    </m:sSup>
                    <m:r>
                      <a:rPr lang="en-US" altLang="zh-CN" sz="1400" b="1" i="1">
                        <a:solidFill>
                          <a:prstClr val="black"/>
                        </a:solidFill>
                        <a:latin typeface="Cambria Math" panose="02040503050406030204" pitchFamily="18" charset="0"/>
                        <a:cs typeface="+mn-ea"/>
                        <a:sym typeface="+mn-lt"/>
                      </a:rPr>
                      <m:t> </m:t>
                    </m:r>
                  </m:oMath>
                </a14:m>
                <a:r>
                  <a:rPr lang="en-US" altLang="zh-CN" sz="1400" b="1" dirty="0">
                    <a:solidFill>
                      <a:prstClr val="black"/>
                    </a:solidFill>
                    <a:cs typeface="+mn-ea"/>
                    <a:sym typeface="+mn-lt"/>
                  </a:rPr>
                  <a:t>and 2012</a:t>
                </a:r>
                <a:r>
                  <a:rPr lang="zh-CN" altLang="en-US" sz="1400" b="1" dirty="0">
                    <a:solidFill>
                      <a:prstClr val="black"/>
                    </a:solidFill>
                    <a:cs typeface="+mn-ea"/>
                    <a:sym typeface="+mn-lt"/>
                  </a:rPr>
                  <a:t> </a:t>
                </a:r>
                <a:r>
                  <a:rPr lang="en-US" altLang="zh-CN" sz="1400" b="1" dirty="0">
                    <a:solidFill>
                      <a:srgbClr val="92090E"/>
                    </a:solidFill>
                    <a:cs typeface="+mn-ea"/>
                    <a:sym typeface="+mn-lt"/>
                  </a:rPr>
                  <a:t>341.1M</a:t>
                </a:r>
                <a:r>
                  <a:rPr lang="en-US" altLang="zh-CN" sz="1400" b="1" dirty="0">
                    <a:solidFill>
                      <a:prstClr val="black"/>
                    </a:solidFill>
                    <a:cs typeface="+mn-ea"/>
                    <a:sym typeface="+mn-lt"/>
                  </a:rPr>
                  <a:t> </a:t>
                </a:r>
                <a14:m>
                  <m:oMath xmlns:m="http://schemas.openxmlformats.org/officeDocument/2006/math">
                    <m:sSup>
                      <m:sSupPr>
                        <m:ctrlPr>
                          <a:rPr lang="en-US" altLang="zh-CN" sz="1400" b="1" i="1">
                            <a:solidFill>
                              <a:prstClr val="black"/>
                            </a:solidFill>
                            <a:latin typeface="Cambria Math" panose="02040503050406030204" pitchFamily="18" charset="0"/>
                            <a:cs typeface="+mn-ea"/>
                            <a:sym typeface="+mn-lt"/>
                          </a:rPr>
                        </m:ctrlPr>
                      </m:sSupPr>
                      <m:e>
                        <m:r>
                          <a:rPr lang="el-GR" altLang="zh-CN" sz="1400" b="1" i="1">
                            <a:solidFill>
                              <a:prstClr val="black"/>
                            </a:solidFill>
                            <a:latin typeface="Cambria Math" panose="02040503050406030204" pitchFamily="18" charset="0"/>
                            <a:cs typeface="+mn-ea"/>
                            <a:sym typeface="+mn-lt"/>
                          </a:rPr>
                          <m:t>𝝍</m:t>
                        </m:r>
                      </m:e>
                      <m:sup>
                        <m:r>
                          <a:rPr lang="en-US" altLang="zh-CN" sz="1400" b="1" i="1">
                            <a:solidFill>
                              <a:prstClr val="black"/>
                            </a:solidFill>
                            <a:latin typeface="Cambria Math" panose="02040503050406030204" pitchFamily="18" charset="0"/>
                            <a:cs typeface="+mn-ea"/>
                            <a:sym typeface="+mn-lt"/>
                          </a:rPr>
                          <m:t>′</m:t>
                        </m:r>
                      </m:sup>
                    </m:sSup>
                  </m:oMath>
                </a14:m>
                <a:endParaRPr lang="en-US" altLang="zh-CN" sz="1400" b="1" dirty="0">
                  <a:solidFill>
                    <a:prstClr val="black"/>
                  </a:solidFill>
                  <a:cs typeface="+mn-ea"/>
                  <a:sym typeface="+mn-lt"/>
                </a:endParaRPr>
              </a:p>
            </p:txBody>
          </p:sp>
        </mc:Choice>
        <mc:Fallback xmlns="">
          <p:sp>
            <p:nvSpPr>
              <p:cNvPr id="25" name="文本框 24">
                <a:extLst>
                  <a:ext uri="{FF2B5EF4-FFF2-40B4-BE49-F238E27FC236}">
                    <a16:creationId xmlns:a16="http://schemas.microsoft.com/office/drawing/2014/main" id="{54377B24-7082-AC34-E617-8C2DCDDE95D1}"/>
                  </a:ext>
                </a:extLst>
              </p:cNvPr>
              <p:cNvSpPr txBox="1">
                <a:spLocks noRot="1" noChangeAspect="1" noMove="1" noResize="1" noEditPoints="1" noAdjustHandles="1" noChangeArrowheads="1" noChangeShapeType="1" noTextEdit="1"/>
              </p:cNvSpPr>
              <p:nvPr/>
            </p:nvSpPr>
            <p:spPr>
              <a:xfrm>
                <a:off x="272746" y="3526593"/>
                <a:ext cx="3680524" cy="654282"/>
              </a:xfrm>
              <a:prstGeom prst="rect">
                <a:avLst/>
              </a:prstGeom>
              <a:blipFill>
                <a:blip r:embed="rId8"/>
                <a:stretch>
                  <a:fillRect l="-1159" t="-5607" b="-8411"/>
                </a:stretch>
              </a:blipFill>
            </p:spPr>
            <p:txBody>
              <a:bodyPr/>
              <a:lstStyle/>
              <a:p>
                <a:r>
                  <a:rPr lang="zh-CN" altLang="en-US">
                    <a:noFill/>
                  </a:rPr>
                  <a:t> </a:t>
                </a:r>
              </a:p>
            </p:txBody>
          </p:sp>
        </mc:Fallback>
      </mc:AlternateContent>
      <p:sp>
        <p:nvSpPr>
          <p:cNvPr id="26" name="灯片编号占位符 4">
            <a:extLst>
              <a:ext uri="{FF2B5EF4-FFF2-40B4-BE49-F238E27FC236}">
                <a16:creationId xmlns:a16="http://schemas.microsoft.com/office/drawing/2014/main" id="{3589CAB6-41C2-4DB2-1180-40F59975D87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DAA44188-3096-49C0-8534-FE6F15E0F67F}" type="slidenum">
              <a:rPr lang="zh-CN" altLang="en-US" smtClean="0">
                <a:solidFill>
                  <a:prstClr val="black">
                    <a:tint val="75000"/>
                  </a:prstClr>
                </a:solidFill>
                <a:cs typeface="+mn-ea"/>
                <a:sym typeface="+mn-lt"/>
              </a:rPr>
              <a:pPr>
                <a:defRPr/>
              </a:pPr>
              <a:t>5</a:t>
            </a:fld>
            <a:endParaRPr lang="zh-CN" altLang="en-US">
              <a:solidFill>
                <a:prstClr val="black">
                  <a:tint val="75000"/>
                </a:prstClr>
              </a:solidFill>
              <a:cs typeface="+mn-ea"/>
              <a:sym typeface="+mn-lt"/>
            </a:endParaRPr>
          </a:p>
        </p:txBody>
      </p:sp>
      <p:sp>
        <p:nvSpPr>
          <p:cNvPr id="27" name="矩形 26">
            <a:extLst>
              <a:ext uri="{FF2B5EF4-FFF2-40B4-BE49-F238E27FC236}">
                <a16:creationId xmlns:a16="http://schemas.microsoft.com/office/drawing/2014/main" id="{56660C2A-0E2F-0A35-8F89-FA7551A9D63D}"/>
              </a:ext>
            </a:extLst>
          </p:cNvPr>
          <p:cNvSpPr/>
          <p:nvPr/>
        </p:nvSpPr>
        <p:spPr>
          <a:xfrm>
            <a:off x="32154" y="3429000"/>
            <a:ext cx="3549256" cy="874102"/>
          </a:xfrm>
          <a:prstGeom prst="rect">
            <a:avLst/>
          </a:prstGeom>
          <a:noFill/>
          <a:ln w="12700" cap="flat" cmpd="sng" algn="ctr">
            <a:solidFill>
              <a:srgbClr val="92090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a:ea typeface="微软雅黑"/>
              <a:cs typeface="+mn-ea"/>
              <a:sym typeface="+mn-lt"/>
            </a:endParaRPr>
          </a:p>
        </p:txBody>
      </p:sp>
      <p:sp>
        <p:nvSpPr>
          <p:cNvPr id="29" name="矩形: 圆角 28">
            <a:extLst>
              <a:ext uri="{FF2B5EF4-FFF2-40B4-BE49-F238E27FC236}">
                <a16:creationId xmlns:a16="http://schemas.microsoft.com/office/drawing/2014/main" id="{97FFBEB3-85E9-F46F-852A-45C4379BF7E8}"/>
              </a:ext>
            </a:extLst>
          </p:cNvPr>
          <p:cNvSpPr/>
          <p:nvPr/>
        </p:nvSpPr>
        <p:spPr>
          <a:xfrm>
            <a:off x="3801034" y="737355"/>
            <a:ext cx="3942455" cy="5769195"/>
          </a:xfrm>
          <a:prstGeom prst="roundRect">
            <a:avLst/>
          </a:prstGeom>
          <a:noFill/>
          <a:ln w="12700" cap="flat" cmpd="sng" algn="ctr">
            <a:solidFill>
              <a:srgbClr val="92090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a:ea typeface="微软雅黑"/>
              <a:cs typeface="+mn-ea"/>
              <a:sym typeface="+mn-lt"/>
            </a:endParaRPr>
          </a:p>
        </p:txBody>
      </p:sp>
      <p:sp>
        <p:nvSpPr>
          <p:cNvPr id="30" name="矩形 29">
            <a:extLst>
              <a:ext uri="{FF2B5EF4-FFF2-40B4-BE49-F238E27FC236}">
                <a16:creationId xmlns:a16="http://schemas.microsoft.com/office/drawing/2014/main" id="{2815606D-DE33-FC34-722C-5E673BCFF1C1}"/>
              </a:ext>
            </a:extLst>
          </p:cNvPr>
          <p:cNvSpPr/>
          <p:nvPr/>
        </p:nvSpPr>
        <p:spPr>
          <a:xfrm>
            <a:off x="6622933" y="1301000"/>
            <a:ext cx="1069524" cy="1708160"/>
          </a:xfrm>
          <a:prstGeom prst="rect">
            <a:avLst/>
          </a:prstGeom>
          <a:noFill/>
        </p:spPr>
        <p:txBody>
          <a:bodyPr wrap="none" lIns="91440" tIns="45720" rIns="91440" bIns="45720">
            <a:spAutoFit/>
          </a:bodyPr>
          <a:lstStyle/>
          <a:p>
            <a:pPr>
              <a:lnSpc>
                <a:spcPct val="150000"/>
              </a:lnSpc>
              <a:defRPr/>
            </a:pPr>
            <a:r>
              <a:rPr lang="en-US" altLang="zh-CN" b="1" dirty="0">
                <a:solidFill>
                  <a:srgbClr val="023054"/>
                </a:solidFill>
                <a:effectLst>
                  <a:outerShdw blurRad="38100" dist="38100" dir="2700000" algn="tl">
                    <a:srgbClr val="000000">
                      <a:alpha val="43137"/>
                    </a:srgbClr>
                  </a:outerShdw>
                </a:effectLst>
                <a:cs typeface="+mn-ea"/>
                <a:sym typeface="+mn-lt"/>
              </a:rPr>
              <a:t>Initial </a:t>
            </a:r>
          </a:p>
          <a:p>
            <a:pPr>
              <a:lnSpc>
                <a:spcPct val="150000"/>
              </a:lnSpc>
              <a:defRPr/>
            </a:pPr>
            <a:r>
              <a:rPr lang="en-US" altLang="zh-CN" b="1" dirty="0">
                <a:solidFill>
                  <a:srgbClr val="023054"/>
                </a:solidFill>
                <a:effectLst>
                  <a:outerShdw blurRad="38100" dist="38100" dir="2700000" algn="tl">
                    <a:srgbClr val="000000">
                      <a:alpha val="43137"/>
                    </a:srgbClr>
                  </a:outerShdw>
                </a:effectLst>
                <a:cs typeface="+mn-ea"/>
                <a:sym typeface="+mn-lt"/>
              </a:rPr>
              <a:t>Event </a:t>
            </a:r>
          </a:p>
          <a:p>
            <a:pPr>
              <a:lnSpc>
                <a:spcPct val="150000"/>
              </a:lnSpc>
              <a:defRPr/>
            </a:pPr>
            <a:r>
              <a:rPr lang="en-US" altLang="zh-CN" b="1" dirty="0">
                <a:solidFill>
                  <a:srgbClr val="023054"/>
                </a:solidFill>
                <a:effectLst>
                  <a:outerShdw blurRad="38100" dist="38100" dir="2700000" algn="tl">
                    <a:srgbClr val="000000">
                      <a:alpha val="43137"/>
                    </a:srgbClr>
                  </a:outerShdw>
                </a:effectLst>
                <a:cs typeface="+mn-ea"/>
                <a:sym typeface="+mn-lt"/>
              </a:rPr>
              <a:t>Selection</a:t>
            </a:r>
            <a:endParaRPr lang="zh-CN" altLang="en-US" b="1" dirty="0">
              <a:solidFill>
                <a:srgbClr val="023054"/>
              </a:solidFill>
              <a:effectLst>
                <a:outerShdw blurRad="38100" dist="38100" dir="2700000" algn="tl">
                  <a:srgbClr val="000000">
                    <a:alpha val="43137"/>
                  </a:srgbClr>
                </a:outerShdw>
              </a:effectLst>
              <a:cs typeface="+mn-ea"/>
              <a:sym typeface="+mn-lt"/>
            </a:endParaRPr>
          </a:p>
          <a:p>
            <a:pPr algn="ctr"/>
            <a:endParaRPr lang="zh-CN" altLang="en-US" sz="2400" dirty="0">
              <a:ln w="0"/>
              <a:solidFill>
                <a:srgbClr val="C00000"/>
              </a:solidFill>
              <a:effectLst>
                <a:reflection blurRad="6350" stA="53000" endA="300" endPos="35500" dir="5400000" sy="-90000" algn="bl" rotWithShape="0"/>
              </a:effectLst>
              <a:cs typeface="+mn-ea"/>
              <a:sym typeface="+mn-lt"/>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C81064C-4266-CA83-621C-673845C8269C}"/>
                  </a:ext>
                </a:extLst>
              </p:cNvPr>
              <p:cNvSpPr txBox="1"/>
              <p:nvPr/>
            </p:nvSpPr>
            <p:spPr>
              <a:xfrm>
                <a:off x="599308" y="5604465"/>
                <a:ext cx="2677133" cy="1200329"/>
              </a:xfrm>
              <a:prstGeom prst="rect">
                <a:avLst/>
              </a:prstGeom>
              <a:noFill/>
              <a:ln w="19050">
                <a:solidFill>
                  <a:srgbClr val="003399"/>
                </a:solidFill>
                <a:prstDash val="lgDash"/>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zh-CN" altLang="en-US" b="1" i="1" kern="0" smtClean="0">
                              <a:solidFill>
                                <a:srgbClr val="023054"/>
                              </a:solidFill>
                              <a:latin typeface="Cambria Math" panose="02040503050406030204" pitchFamily="18" charset="0"/>
                              <a:cs typeface="+mn-ea"/>
                              <a:sym typeface="+mn-lt"/>
                            </a:rPr>
                          </m:ctrlPr>
                        </m:sSupPr>
                        <m:e>
                          <m:r>
                            <m:rPr>
                              <m:nor/>
                            </m:rPr>
                            <a:rPr lang="zh-CN" altLang="en-US" b="1" i="1" kern="0">
                              <a:solidFill>
                                <a:srgbClr val="023054"/>
                              </a:solidFill>
                              <a:cs typeface="+mn-ea"/>
                              <a:sym typeface="+mn-lt"/>
                            </a:rPr>
                            <m:t>e</m:t>
                          </m:r>
                        </m:e>
                        <m:sup>
                          <m:r>
                            <a:rPr lang="zh-CN" altLang="en-US" b="1" kern="0">
                              <a:solidFill>
                                <a:srgbClr val="023054"/>
                              </a:solidFill>
                              <a:latin typeface="Cambria Math" panose="02040503050406030204" pitchFamily="18" charset="0"/>
                              <a:cs typeface="+mn-ea"/>
                              <a:sym typeface="+mn-lt"/>
                            </a:rPr>
                            <m:t>+</m:t>
                          </m:r>
                        </m:sup>
                      </m:sSup>
                      <m:sSup>
                        <m:sSupPr>
                          <m:ctrlPr>
                            <a:rPr lang="zh-CN" altLang="en-US" b="1" i="1" kern="0">
                              <a:solidFill>
                                <a:srgbClr val="023054"/>
                              </a:solidFill>
                              <a:latin typeface="Cambria Math" panose="02040503050406030204" pitchFamily="18" charset="0"/>
                              <a:cs typeface="+mn-ea"/>
                              <a:sym typeface="+mn-lt"/>
                            </a:rPr>
                          </m:ctrlPr>
                        </m:sSupPr>
                        <m:e>
                          <m:r>
                            <m:rPr>
                              <m:nor/>
                            </m:rPr>
                            <a:rPr lang="zh-CN" altLang="en-US" b="1" i="1" kern="0">
                              <a:solidFill>
                                <a:srgbClr val="023054"/>
                              </a:solidFill>
                              <a:cs typeface="+mn-ea"/>
                              <a:sym typeface="+mn-lt"/>
                            </a:rPr>
                            <m:t>e</m:t>
                          </m:r>
                        </m:e>
                        <m:sup>
                          <m:r>
                            <a:rPr lang="zh-CN" altLang="en-US" b="1" kern="0">
                              <a:solidFill>
                                <a:srgbClr val="023054"/>
                              </a:solidFill>
                              <a:latin typeface="Cambria Math" panose="02040503050406030204" pitchFamily="18" charset="0"/>
                              <a:cs typeface="+mn-ea"/>
                              <a:sym typeface="+mn-lt"/>
                            </a:rPr>
                            <m:t>−</m:t>
                          </m:r>
                        </m:sup>
                      </m:sSup>
                      <m:r>
                        <a:rPr lang="zh-CN" altLang="en-US" b="1" kern="0">
                          <a:solidFill>
                            <a:srgbClr val="023054"/>
                          </a:solidFill>
                          <a:latin typeface="Cambria Math" panose="02040503050406030204" pitchFamily="18" charset="0"/>
                          <a:cs typeface="+mn-ea"/>
                          <a:sym typeface="+mn-lt"/>
                        </a:rPr>
                        <m:t>→</m:t>
                      </m:r>
                      <m:sSup>
                        <m:sSupPr>
                          <m:ctrlPr>
                            <a:rPr lang="zh-CN" altLang="en-US" b="1" i="1" kern="0">
                              <a:solidFill>
                                <a:srgbClr val="023054"/>
                              </a:solidFill>
                              <a:latin typeface="Cambria Math" panose="02040503050406030204" pitchFamily="18" charset="0"/>
                              <a:cs typeface="+mn-ea"/>
                              <a:sym typeface="+mn-lt"/>
                            </a:rPr>
                          </m:ctrlPr>
                        </m:sSupPr>
                        <m:e>
                          <m:r>
                            <m:rPr>
                              <m:nor/>
                            </m:rPr>
                            <a:rPr lang="zh-CN" altLang="en-US" b="1" i="1" kern="0">
                              <a:solidFill>
                                <a:srgbClr val="023054"/>
                              </a:solidFill>
                              <a:cs typeface="+mn-ea"/>
                              <a:sym typeface="+mn-lt"/>
                            </a:rPr>
                            <m:t>e</m:t>
                          </m:r>
                        </m:e>
                        <m:sup>
                          <m:r>
                            <a:rPr lang="zh-CN" altLang="en-US" b="1" kern="0">
                              <a:solidFill>
                                <a:srgbClr val="023054"/>
                              </a:solidFill>
                              <a:latin typeface="Cambria Math" panose="02040503050406030204" pitchFamily="18" charset="0"/>
                              <a:cs typeface="+mn-ea"/>
                              <a:sym typeface="+mn-lt"/>
                            </a:rPr>
                            <m:t>+</m:t>
                          </m:r>
                        </m:sup>
                      </m:sSup>
                      <m:sSup>
                        <m:sSupPr>
                          <m:ctrlPr>
                            <a:rPr lang="zh-CN" altLang="en-US" b="1" i="1" kern="0">
                              <a:solidFill>
                                <a:srgbClr val="023054"/>
                              </a:solidFill>
                              <a:latin typeface="Cambria Math" panose="02040503050406030204" pitchFamily="18" charset="0"/>
                              <a:cs typeface="+mn-ea"/>
                              <a:sym typeface="+mn-lt"/>
                            </a:rPr>
                          </m:ctrlPr>
                        </m:sSupPr>
                        <m:e>
                          <m:r>
                            <m:rPr>
                              <m:nor/>
                            </m:rPr>
                            <a:rPr lang="zh-CN" altLang="en-US" b="1" i="1" kern="0">
                              <a:solidFill>
                                <a:srgbClr val="023054"/>
                              </a:solidFill>
                              <a:cs typeface="+mn-ea"/>
                              <a:sym typeface="+mn-lt"/>
                            </a:rPr>
                            <m:t>e</m:t>
                          </m:r>
                        </m:e>
                        <m:sup>
                          <m:r>
                            <a:rPr lang="zh-CN" altLang="en-US" b="1" kern="0">
                              <a:solidFill>
                                <a:srgbClr val="023054"/>
                              </a:solidFill>
                              <a:latin typeface="Cambria Math" panose="02040503050406030204" pitchFamily="18" charset="0"/>
                              <a:cs typeface="+mn-ea"/>
                              <a:sym typeface="+mn-lt"/>
                            </a:rPr>
                            <m:t>−</m:t>
                          </m:r>
                        </m:sup>
                      </m:sSup>
                      <m:r>
                        <a:rPr lang="en-US" altLang="zh-CN" b="1" i="1" kern="0" smtClean="0">
                          <a:solidFill>
                            <a:srgbClr val="023054"/>
                          </a:solidFill>
                          <a:latin typeface="Cambria Math" panose="02040503050406030204" pitchFamily="18" charset="0"/>
                          <a:cs typeface="+mn-ea"/>
                          <a:sym typeface="+mn-lt"/>
                        </a:rPr>
                        <m:t>(</m:t>
                      </m:r>
                      <m:r>
                        <a:rPr lang="en-US" altLang="zh-CN" b="1" i="1" kern="0" smtClean="0">
                          <a:solidFill>
                            <a:srgbClr val="023054"/>
                          </a:solidFill>
                          <a:latin typeface="Cambria Math" panose="02040503050406030204" pitchFamily="18" charset="0"/>
                          <a:cs typeface="+mn-ea"/>
                          <a:sym typeface="+mn-lt"/>
                        </a:rPr>
                        <m:t>𝑩𝒉𝒂𝒃𝒉𝒂</m:t>
                      </m:r>
                      <m:r>
                        <a:rPr lang="en-US" altLang="zh-CN" b="1" i="1" kern="0" smtClean="0">
                          <a:solidFill>
                            <a:srgbClr val="023054"/>
                          </a:solidFill>
                          <a:latin typeface="Cambria Math" panose="02040503050406030204" pitchFamily="18" charset="0"/>
                          <a:cs typeface="+mn-ea"/>
                          <a:sym typeface="+mn-lt"/>
                        </a:rPr>
                        <m:t>)</m:t>
                      </m:r>
                    </m:oMath>
                  </m:oMathPara>
                </a14:m>
                <a:endParaRPr lang="en-US" altLang="zh-CN" b="1" dirty="0">
                  <a:solidFill>
                    <a:srgbClr val="023054"/>
                  </a:solidFill>
                  <a:cs typeface="+mn-ea"/>
                  <a:sym typeface="+mn-lt"/>
                </a:endParaRPr>
              </a:p>
              <a:p>
                <a:pPr/>
                <a14:m>
                  <m:oMathPara xmlns:m="http://schemas.openxmlformats.org/officeDocument/2006/math">
                    <m:oMathParaPr>
                      <m:jc m:val="centerGroup"/>
                    </m:oMathParaPr>
                    <m:oMath xmlns:m="http://schemas.openxmlformats.org/officeDocument/2006/math">
                      <m:sSup>
                        <m:sSupPr>
                          <m:ctrlPr>
                            <a:rPr lang="en-US" altLang="zh-CN" b="1" i="1">
                              <a:solidFill>
                                <a:srgbClr val="023054"/>
                              </a:solidFill>
                              <a:latin typeface="Cambria Math" panose="02040503050406030204" pitchFamily="18" charset="0"/>
                              <a:cs typeface="+mn-ea"/>
                              <a:sym typeface="+mn-lt"/>
                            </a:rPr>
                          </m:ctrlPr>
                        </m:sSupPr>
                        <m:e>
                          <m:r>
                            <a:rPr lang="el-GR" altLang="zh-CN" b="1" i="1">
                              <a:solidFill>
                                <a:srgbClr val="023054"/>
                              </a:solidFill>
                              <a:latin typeface="Cambria Math" panose="02040503050406030204" pitchFamily="18" charset="0"/>
                              <a:cs typeface="+mn-ea"/>
                              <a:sym typeface="+mn-lt"/>
                            </a:rPr>
                            <m:t>𝝍</m:t>
                          </m:r>
                        </m:e>
                        <m:sup>
                          <m:r>
                            <a:rPr lang="en-US" altLang="zh-CN" b="1" i="1">
                              <a:solidFill>
                                <a:srgbClr val="023054"/>
                              </a:solidFill>
                              <a:latin typeface="Cambria Math" panose="02040503050406030204" pitchFamily="18" charset="0"/>
                              <a:cs typeface="+mn-ea"/>
                              <a:sym typeface="+mn-lt"/>
                            </a:rPr>
                            <m:t>′</m:t>
                          </m:r>
                        </m:sup>
                      </m:sSup>
                      <m:r>
                        <a:rPr lang="zh-CN" altLang="en-US" b="1" kern="0">
                          <a:solidFill>
                            <a:srgbClr val="023054"/>
                          </a:solidFill>
                          <a:latin typeface="Cambria Math" panose="02040503050406030204" pitchFamily="18" charset="0"/>
                          <a:cs typeface="+mn-ea"/>
                          <a:sym typeface="+mn-lt"/>
                        </a:rPr>
                        <m:t>→</m:t>
                      </m:r>
                      <m:sSup>
                        <m:sSupPr>
                          <m:ctrlPr>
                            <a:rPr lang="zh-CN" altLang="en-US" b="1" i="1" kern="0">
                              <a:solidFill>
                                <a:srgbClr val="023054"/>
                              </a:solidFill>
                              <a:latin typeface="Cambria Math" panose="02040503050406030204" pitchFamily="18" charset="0"/>
                              <a:cs typeface="+mn-ea"/>
                              <a:sym typeface="+mn-lt"/>
                            </a:rPr>
                          </m:ctrlPr>
                        </m:sSupPr>
                        <m:e>
                          <m:r>
                            <m:rPr>
                              <m:nor/>
                            </m:rPr>
                            <a:rPr lang="zh-CN" altLang="en-US" b="1" i="1" kern="0">
                              <a:solidFill>
                                <a:srgbClr val="023054"/>
                              </a:solidFill>
                              <a:cs typeface="+mn-ea"/>
                              <a:sym typeface="+mn-lt"/>
                            </a:rPr>
                            <m:t>e</m:t>
                          </m:r>
                        </m:e>
                        <m:sup>
                          <m:r>
                            <a:rPr lang="zh-CN" altLang="en-US" b="1" kern="0">
                              <a:solidFill>
                                <a:srgbClr val="023054"/>
                              </a:solidFill>
                              <a:latin typeface="Cambria Math" panose="02040503050406030204" pitchFamily="18" charset="0"/>
                              <a:cs typeface="+mn-ea"/>
                              <a:sym typeface="+mn-lt"/>
                            </a:rPr>
                            <m:t>+</m:t>
                          </m:r>
                        </m:sup>
                      </m:sSup>
                      <m:sSup>
                        <m:sSupPr>
                          <m:ctrlPr>
                            <a:rPr lang="zh-CN" altLang="en-US" b="1" i="1" kern="0">
                              <a:solidFill>
                                <a:srgbClr val="023054"/>
                              </a:solidFill>
                              <a:latin typeface="Cambria Math" panose="02040503050406030204" pitchFamily="18" charset="0"/>
                              <a:cs typeface="+mn-ea"/>
                              <a:sym typeface="+mn-lt"/>
                            </a:rPr>
                          </m:ctrlPr>
                        </m:sSupPr>
                        <m:e>
                          <m:r>
                            <m:rPr>
                              <m:nor/>
                            </m:rPr>
                            <a:rPr lang="zh-CN" altLang="en-US" b="1" i="1" kern="0">
                              <a:solidFill>
                                <a:srgbClr val="023054"/>
                              </a:solidFill>
                              <a:cs typeface="+mn-ea"/>
                              <a:sym typeface="+mn-lt"/>
                            </a:rPr>
                            <m:t>e</m:t>
                          </m:r>
                        </m:e>
                        <m:sup>
                          <m:r>
                            <a:rPr lang="zh-CN" altLang="en-US" b="1" kern="0">
                              <a:solidFill>
                                <a:srgbClr val="023054"/>
                              </a:solidFill>
                              <a:latin typeface="Cambria Math" panose="02040503050406030204" pitchFamily="18" charset="0"/>
                              <a:cs typeface="+mn-ea"/>
                              <a:sym typeface="+mn-lt"/>
                            </a:rPr>
                            <m:t>−</m:t>
                          </m:r>
                        </m:sup>
                      </m:sSup>
                    </m:oMath>
                  </m:oMathPara>
                </a14:m>
                <a:endParaRPr lang="en-US" altLang="zh-CN" b="1" dirty="0">
                  <a:solidFill>
                    <a:srgbClr val="023054"/>
                  </a:solidFill>
                  <a:cs typeface="+mn-ea"/>
                  <a:sym typeface="+mn-lt"/>
                </a:endParaRPr>
              </a:p>
              <a:p>
                <a:pPr/>
                <a14:m>
                  <m:oMathPara xmlns:m="http://schemas.openxmlformats.org/officeDocument/2006/math">
                    <m:oMathParaPr>
                      <m:jc m:val="centerGroup"/>
                    </m:oMathParaPr>
                    <m:oMath xmlns:m="http://schemas.openxmlformats.org/officeDocument/2006/math">
                      <m:sSup>
                        <m:sSupPr>
                          <m:ctrlPr>
                            <a:rPr lang="zh-CN" altLang="en-US" b="1" i="1" kern="0">
                              <a:solidFill>
                                <a:srgbClr val="023054"/>
                              </a:solidFill>
                              <a:latin typeface="Cambria Math" panose="02040503050406030204" pitchFamily="18" charset="0"/>
                              <a:cs typeface="+mn-ea"/>
                              <a:sym typeface="+mn-lt"/>
                            </a:rPr>
                          </m:ctrlPr>
                        </m:sSupPr>
                        <m:e>
                          <m:r>
                            <m:rPr>
                              <m:nor/>
                            </m:rPr>
                            <a:rPr lang="zh-CN" altLang="en-US" b="1" i="1" kern="0">
                              <a:solidFill>
                                <a:srgbClr val="023054"/>
                              </a:solidFill>
                              <a:cs typeface="+mn-ea"/>
                              <a:sym typeface="+mn-lt"/>
                            </a:rPr>
                            <m:t>e</m:t>
                          </m:r>
                        </m:e>
                        <m:sup>
                          <m:r>
                            <a:rPr lang="zh-CN" altLang="en-US" b="1" kern="0">
                              <a:solidFill>
                                <a:srgbClr val="023054"/>
                              </a:solidFill>
                              <a:latin typeface="Cambria Math" panose="02040503050406030204" pitchFamily="18" charset="0"/>
                              <a:cs typeface="+mn-ea"/>
                              <a:sym typeface="+mn-lt"/>
                            </a:rPr>
                            <m:t>+</m:t>
                          </m:r>
                        </m:sup>
                      </m:sSup>
                      <m:sSup>
                        <m:sSupPr>
                          <m:ctrlPr>
                            <a:rPr lang="zh-CN" altLang="en-US" b="1" i="1" kern="0">
                              <a:solidFill>
                                <a:srgbClr val="023054"/>
                              </a:solidFill>
                              <a:latin typeface="Cambria Math" panose="02040503050406030204" pitchFamily="18" charset="0"/>
                              <a:cs typeface="+mn-ea"/>
                              <a:sym typeface="+mn-lt"/>
                            </a:rPr>
                          </m:ctrlPr>
                        </m:sSupPr>
                        <m:e>
                          <m:r>
                            <m:rPr>
                              <m:nor/>
                            </m:rPr>
                            <a:rPr lang="zh-CN" altLang="en-US" b="1" i="1" kern="0">
                              <a:solidFill>
                                <a:srgbClr val="023054"/>
                              </a:solidFill>
                              <a:cs typeface="+mn-ea"/>
                              <a:sym typeface="+mn-lt"/>
                            </a:rPr>
                            <m:t>e</m:t>
                          </m:r>
                        </m:e>
                        <m:sup>
                          <m:r>
                            <a:rPr lang="zh-CN" altLang="en-US" b="1" kern="0">
                              <a:solidFill>
                                <a:srgbClr val="023054"/>
                              </a:solidFill>
                              <a:latin typeface="Cambria Math" panose="02040503050406030204" pitchFamily="18" charset="0"/>
                              <a:cs typeface="+mn-ea"/>
                              <a:sym typeface="+mn-lt"/>
                            </a:rPr>
                            <m:t>−</m:t>
                          </m:r>
                        </m:sup>
                      </m:sSup>
                      <m:r>
                        <a:rPr lang="zh-CN" altLang="en-US" b="1" kern="0">
                          <a:solidFill>
                            <a:srgbClr val="023054"/>
                          </a:solidFill>
                          <a:latin typeface="Cambria Math" panose="02040503050406030204" pitchFamily="18" charset="0"/>
                          <a:cs typeface="+mn-ea"/>
                          <a:sym typeface="+mn-lt"/>
                        </a:rPr>
                        <m:t>→</m:t>
                      </m:r>
                      <m:sSup>
                        <m:sSupPr>
                          <m:ctrlPr>
                            <a:rPr lang="en-US" altLang="zh-CN"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𝝁</m:t>
                          </m:r>
                        </m:e>
                        <m:sup>
                          <m:r>
                            <a:rPr lang="en-US" altLang="zh-CN" b="1" i="1">
                              <a:solidFill>
                                <a:srgbClr val="023054"/>
                              </a:solidFill>
                              <a:latin typeface="Cambria Math" panose="02040503050406030204" pitchFamily="18" charset="0"/>
                              <a:cs typeface="+mn-ea"/>
                              <a:sym typeface="+mn-lt"/>
                            </a:rPr>
                            <m:t>+</m:t>
                          </m:r>
                        </m:sup>
                      </m:sSup>
                      <m:sSup>
                        <m:sSupPr>
                          <m:ctrlPr>
                            <a:rPr lang="en-US" altLang="zh-CN"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𝝁</m:t>
                          </m:r>
                        </m:e>
                        <m:sup>
                          <m:r>
                            <a:rPr lang="en-US" altLang="zh-CN" b="1" i="1">
                              <a:solidFill>
                                <a:srgbClr val="023054"/>
                              </a:solidFill>
                              <a:latin typeface="Cambria Math" panose="02040503050406030204" pitchFamily="18" charset="0"/>
                              <a:cs typeface="+mn-ea"/>
                              <a:sym typeface="+mn-lt"/>
                            </a:rPr>
                            <m:t>−</m:t>
                          </m:r>
                        </m:sup>
                      </m:sSup>
                      <m:d>
                        <m:dPr>
                          <m:ctrlPr>
                            <a:rPr lang="en-US" altLang="zh-CN" b="1" i="1" smtClean="0">
                              <a:solidFill>
                                <a:srgbClr val="023054"/>
                              </a:solidFill>
                              <a:latin typeface="Cambria Math" panose="02040503050406030204" pitchFamily="18" charset="0"/>
                              <a:cs typeface="+mn-ea"/>
                              <a:sym typeface="+mn-lt"/>
                            </a:rPr>
                          </m:ctrlPr>
                        </m:dPr>
                        <m:e>
                          <m:r>
                            <a:rPr lang="en-US" altLang="zh-CN" b="1" smtClean="0">
                              <a:solidFill>
                                <a:srgbClr val="023054"/>
                              </a:solidFill>
                              <a:latin typeface="Cambria Math" panose="02040503050406030204" pitchFamily="18" charset="0"/>
                              <a:cs typeface="+mn-ea"/>
                              <a:sym typeface="+mn-lt"/>
                            </a:rPr>
                            <m:t>𝐃𝐢𝐦𝐮</m:t>
                          </m:r>
                        </m:e>
                      </m:d>
                    </m:oMath>
                  </m:oMathPara>
                </a14:m>
                <a:endParaRPr lang="en-US" altLang="zh-CN" b="1" dirty="0">
                  <a:solidFill>
                    <a:srgbClr val="023054"/>
                  </a:solidFill>
                  <a:latin typeface="Cambria Math" panose="02040503050406030204" pitchFamily="18" charset="0"/>
                  <a:cs typeface="+mn-ea"/>
                  <a:sym typeface="+mn-lt"/>
                </a:endParaRPr>
              </a:p>
              <a:p>
                <a:pPr/>
                <a14:m>
                  <m:oMathPara xmlns:m="http://schemas.openxmlformats.org/officeDocument/2006/math">
                    <m:oMathParaPr>
                      <m:jc m:val="centerGroup"/>
                    </m:oMathParaPr>
                    <m:oMath xmlns:m="http://schemas.openxmlformats.org/officeDocument/2006/math">
                      <m:sSup>
                        <m:sSupPr>
                          <m:ctrlPr>
                            <a:rPr lang="en-US" altLang="zh-CN" b="1" i="1">
                              <a:solidFill>
                                <a:srgbClr val="023054"/>
                              </a:solidFill>
                              <a:latin typeface="Cambria Math" panose="02040503050406030204" pitchFamily="18" charset="0"/>
                              <a:cs typeface="+mn-ea"/>
                              <a:sym typeface="+mn-lt"/>
                            </a:rPr>
                          </m:ctrlPr>
                        </m:sSupPr>
                        <m:e>
                          <m:r>
                            <a:rPr lang="el-GR" altLang="zh-CN" b="1" i="1">
                              <a:solidFill>
                                <a:srgbClr val="023054"/>
                              </a:solidFill>
                              <a:latin typeface="Cambria Math" panose="02040503050406030204" pitchFamily="18" charset="0"/>
                              <a:cs typeface="+mn-ea"/>
                              <a:sym typeface="+mn-lt"/>
                            </a:rPr>
                            <m:t>𝝍</m:t>
                          </m:r>
                        </m:e>
                        <m:sup>
                          <m:r>
                            <a:rPr lang="en-US" altLang="zh-CN" b="1" i="1">
                              <a:solidFill>
                                <a:srgbClr val="023054"/>
                              </a:solidFill>
                              <a:latin typeface="Cambria Math" panose="02040503050406030204" pitchFamily="18" charset="0"/>
                              <a:cs typeface="+mn-ea"/>
                              <a:sym typeface="+mn-lt"/>
                            </a:rPr>
                            <m:t>′</m:t>
                          </m:r>
                        </m:sup>
                      </m:sSup>
                      <m:r>
                        <a:rPr lang="zh-CN" altLang="en-US" b="1" kern="0">
                          <a:solidFill>
                            <a:srgbClr val="023054"/>
                          </a:solidFill>
                          <a:latin typeface="Cambria Math" panose="02040503050406030204" pitchFamily="18" charset="0"/>
                          <a:cs typeface="+mn-ea"/>
                          <a:sym typeface="+mn-lt"/>
                        </a:rPr>
                        <m:t>→</m:t>
                      </m:r>
                      <m:sSup>
                        <m:sSupPr>
                          <m:ctrlPr>
                            <a:rPr lang="en-US" altLang="zh-CN"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𝝁</m:t>
                          </m:r>
                        </m:e>
                        <m:sup>
                          <m:r>
                            <a:rPr lang="en-US" altLang="zh-CN" b="1" i="1">
                              <a:solidFill>
                                <a:srgbClr val="023054"/>
                              </a:solidFill>
                              <a:latin typeface="Cambria Math" panose="02040503050406030204" pitchFamily="18" charset="0"/>
                              <a:cs typeface="+mn-ea"/>
                              <a:sym typeface="+mn-lt"/>
                            </a:rPr>
                            <m:t>+</m:t>
                          </m:r>
                        </m:sup>
                      </m:sSup>
                      <m:sSup>
                        <m:sSupPr>
                          <m:ctrlPr>
                            <a:rPr lang="en-US" altLang="zh-CN"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𝝁</m:t>
                          </m:r>
                        </m:e>
                        <m:sup>
                          <m:r>
                            <a:rPr lang="en-US" altLang="zh-CN" b="1" i="1">
                              <a:solidFill>
                                <a:srgbClr val="023054"/>
                              </a:solidFill>
                              <a:latin typeface="Cambria Math" panose="02040503050406030204" pitchFamily="18" charset="0"/>
                              <a:cs typeface="+mn-ea"/>
                              <a:sym typeface="+mn-lt"/>
                            </a:rPr>
                            <m:t>−</m:t>
                          </m:r>
                        </m:sup>
                      </m:sSup>
                    </m:oMath>
                  </m:oMathPara>
                </a14:m>
                <a:endParaRPr lang="zh-CN" altLang="en-US" b="1" dirty="0">
                  <a:solidFill>
                    <a:srgbClr val="023054"/>
                  </a:solidFill>
                  <a:cs typeface="+mn-ea"/>
                  <a:sym typeface="+mn-lt"/>
                </a:endParaRPr>
              </a:p>
            </p:txBody>
          </p:sp>
        </mc:Choice>
        <mc:Fallback xmlns="">
          <p:sp>
            <p:nvSpPr>
              <p:cNvPr id="31" name="文本框 30">
                <a:extLst>
                  <a:ext uri="{FF2B5EF4-FFF2-40B4-BE49-F238E27FC236}">
                    <a16:creationId xmlns:a16="http://schemas.microsoft.com/office/drawing/2014/main" id="{4C81064C-4266-CA83-621C-673845C8269C}"/>
                  </a:ext>
                </a:extLst>
              </p:cNvPr>
              <p:cNvSpPr txBox="1">
                <a:spLocks noRot="1" noChangeAspect="1" noMove="1" noResize="1" noEditPoints="1" noAdjustHandles="1" noChangeArrowheads="1" noChangeShapeType="1" noTextEdit="1"/>
              </p:cNvSpPr>
              <p:nvPr/>
            </p:nvSpPr>
            <p:spPr>
              <a:xfrm>
                <a:off x="599308" y="5604465"/>
                <a:ext cx="2677133" cy="1200329"/>
              </a:xfrm>
              <a:prstGeom prst="rect">
                <a:avLst/>
              </a:prstGeom>
              <a:blipFill>
                <a:blip r:embed="rId9"/>
                <a:stretch>
                  <a:fillRect b="-3000"/>
                </a:stretch>
              </a:blipFill>
              <a:ln w="19050">
                <a:solidFill>
                  <a:srgbClr val="003399"/>
                </a:solidFill>
                <a:prstDash val="lgDash"/>
              </a:ln>
            </p:spPr>
            <p:txBody>
              <a:bodyPr/>
              <a:lstStyle/>
              <a:p>
                <a:r>
                  <a:rPr lang="zh-CN" altLang="en-US">
                    <a:noFill/>
                  </a:rPr>
                  <a:t> </a:t>
                </a:r>
              </a:p>
            </p:txBody>
          </p:sp>
        </mc:Fallback>
      </mc:AlternateContent>
      <p:sp>
        <p:nvSpPr>
          <p:cNvPr id="32" name="形状 31">
            <a:extLst>
              <a:ext uri="{FF2B5EF4-FFF2-40B4-BE49-F238E27FC236}">
                <a16:creationId xmlns:a16="http://schemas.microsoft.com/office/drawing/2014/main" id="{F46DA48C-F2CC-0666-BB86-BD650D7E1DB1}"/>
              </a:ext>
            </a:extLst>
          </p:cNvPr>
          <p:cNvSpPr/>
          <p:nvPr/>
        </p:nvSpPr>
        <p:spPr>
          <a:xfrm rot="10800000">
            <a:off x="3449622" y="6398623"/>
            <a:ext cx="4900496" cy="371493"/>
          </a:xfrm>
          <a:prstGeom prst="swooshArrow">
            <a:avLst>
              <a:gd name="adj1" fmla="val 16310"/>
              <a:gd name="adj2" fmla="val 31370"/>
            </a:avLst>
          </a:prstGeom>
          <a:solidFill>
            <a:srgbClr val="92090E">
              <a:hueOff val="0"/>
              <a:satOff val="0"/>
              <a:lumOff val="0"/>
              <a:alphaOff val="0"/>
            </a:srgbClr>
          </a:solidFill>
          <a:ln>
            <a:noFill/>
          </a:ln>
          <a:effectLst/>
          <a:scene3d>
            <a:camera prst="orthographicFront"/>
            <a:lightRig rig="chilly" dir="t"/>
          </a:scene3d>
          <a:sp3d prstMaterial="translucentPowder">
            <a:bevelT w="127000" h="25400" prst="softRound"/>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a:ea typeface="微软雅黑"/>
              <a:cs typeface="+mn-ea"/>
              <a:sym typeface="+mn-lt"/>
            </a:endParaRPr>
          </a:p>
        </p:txBody>
      </p:sp>
      <p:sp>
        <p:nvSpPr>
          <p:cNvPr id="33" name="矩形 32">
            <a:extLst>
              <a:ext uri="{FF2B5EF4-FFF2-40B4-BE49-F238E27FC236}">
                <a16:creationId xmlns:a16="http://schemas.microsoft.com/office/drawing/2014/main" id="{F3463AF7-E4EE-C3E1-7D1D-736CB4E31A6A}"/>
              </a:ext>
            </a:extLst>
          </p:cNvPr>
          <p:cNvSpPr/>
          <p:nvPr/>
        </p:nvSpPr>
        <p:spPr>
          <a:xfrm>
            <a:off x="1078448" y="5206070"/>
            <a:ext cx="1640193" cy="338554"/>
          </a:xfrm>
          <a:prstGeom prst="rect">
            <a:avLst/>
          </a:prstGeom>
        </p:spPr>
        <p:txBody>
          <a:bodyPr wrap="none">
            <a:spAutoFit/>
          </a:bodyPr>
          <a:lstStyle/>
          <a:p>
            <a:pPr algn="ctr"/>
            <a:r>
              <a:rPr lang="en-US" altLang="zh-CN" sz="1600" dirty="0">
                <a:ln w="0"/>
                <a:solidFill>
                  <a:srgbClr val="023054"/>
                </a:solidFill>
                <a:effectLst>
                  <a:reflection blurRad="6350" stA="53000" endA="300" endPos="35500" dir="5400000" sy="-90000" algn="bl" rotWithShape="0"/>
                </a:effectLst>
                <a:cs typeface="+mn-ea"/>
                <a:sym typeface="+mn-lt"/>
              </a:rPr>
              <a:t>Main background</a:t>
            </a:r>
            <a:endParaRPr lang="zh-CN" altLang="en-US" sz="1600" dirty="0">
              <a:ln w="0"/>
              <a:solidFill>
                <a:srgbClr val="023054"/>
              </a:solidFill>
              <a:effectLst>
                <a:reflection blurRad="6350" stA="53000" endA="300" endPos="35500" dir="5400000" sy="-90000" algn="bl" rotWithShape="0"/>
              </a:effectLst>
              <a:cs typeface="+mn-ea"/>
              <a:sym typeface="+mn-lt"/>
            </a:endParaRPr>
          </a:p>
        </p:txBody>
      </p:sp>
      <mc:AlternateContent xmlns:mc="http://schemas.openxmlformats.org/markup-compatibility/2006" xmlns:a14="http://schemas.microsoft.com/office/drawing/2010/main">
        <mc:Choice Requires="a14">
          <p:graphicFrame>
            <p:nvGraphicFramePr>
              <p:cNvPr id="34" name="图示 33">
                <a:extLst>
                  <a:ext uri="{FF2B5EF4-FFF2-40B4-BE49-F238E27FC236}">
                    <a16:creationId xmlns:a16="http://schemas.microsoft.com/office/drawing/2014/main" id="{46021CBA-FD80-5810-2911-17008A53AF66}"/>
                  </a:ext>
                </a:extLst>
              </p:cNvPr>
              <p:cNvGraphicFramePr/>
              <p:nvPr>
                <p:extLst>
                  <p:ext uri="{D42A27DB-BD31-4B8C-83A1-F6EECF244321}">
                    <p14:modId xmlns:p14="http://schemas.microsoft.com/office/powerpoint/2010/main" val="1221845079"/>
                  </p:ext>
                </p:extLst>
              </p:nvPr>
            </p:nvGraphicFramePr>
            <p:xfrm>
              <a:off x="-22165" y="1842956"/>
              <a:ext cx="3795963" cy="17989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Choice>
        <mc:Fallback xmlns="">
          <p:graphicFrame>
            <p:nvGraphicFramePr>
              <p:cNvPr id="34" name="图示 33">
                <a:extLst>
                  <a:ext uri="{FF2B5EF4-FFF2-40B4-BE49-F238E27FC236}">
                    <a16:creationId xmlns:a16="http://schemas.microsoft.com/office/drawing/2014/main" id="{46021CBA-FD80-5810-2911-17008A53AF66}"/>
                  </a:ext>
                </a:extLst>
              </p:cNvPr>
              <p:cNvGraphicFramePr/>
              <p:nvPr>
                <p:extLst>
                  <p:ext uri="{D42A27DB-BD31-4B8C-83A1-F6EECF244321}">
                    <p14:modId xmlns:p14="http://schemas.microsoft.com/office/powerpoint/2010/main" val="1221845079"/>
                  </p:ext>
                </p:extLst>
              </p:nvPr>
            </p:nvGraphicFramePr>
            <p:xfrm>
              <a:off x="-22165" y="1842956"/>
              <a:ext cx="3795963" cy="179894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mc:Fallback>
      </mc:AlternateContent>
    </p:spTree>
    <p:extLst>
      <p:ext uri="{BB962C8B-B14F-4D97-AF65-F5344CB8AC3E}">
        <p14:creationId xmlns:p14="http://schemas.microsoft.com/office/powerpoint/2010/main" val="132052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234616" y="-133555"/>
                <a:ext cx="8080709"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Background Study of  </a:t>
                </a:r>
                <a14:m>
                  <m:oMath xmlns:m="http://schemas.openxmlformats.org/officeDocument/2006/math">
                    <m:sSup>
                      <m:sSupPr>
                        <m:ctrlP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𝝅</m:t>
                        </m:r>
                      </m:e>
                      <m:sup>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m:t>
                        </m:r>
                      </m:sup>
                    </m:sSup>
                    <m:sSup>
                      <m:sSupPr>
                        <m:ctrlP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𝝅</m:t>
                        </m:r>
                      </m:e>
                      <m:sup>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m:t>
                        </m:r>
                      </m:sup>
                    </m:sSup>
                  </m:oMath>
                </a14:m>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34616" y="-133555"/>
                <a:ext cx="8080709" cy="755913"/>
              </a:xfrm>
              <a:prstGeom prst="rect">
                <a:avLst/>
              </a:prstGeom>
              <a:blipFill>
                <a:blip r:embed="rId2"/>
                <a:stretch>
                  <a:fillRect l="-1961" b="-28226"/>
                </a:stretch>
              </a:blipFill>
            </p:spPr>
            <p:txBody>
              <a:bodyPr/>
              <a:lstStyle/>
              <a:p>
                <a:r>
                  <a:rPr lang="zh-CN" altLang="en-US">
                    <a:noFill/>
                  </a:rPr>
                  <a:t> </a:t>
                </a:r>
              </a:p>
            </p:txBody>
          </p:sp>
        </mc:Fallback>
      </mc:AlternateContent>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35" name="图片 34">
            <a:extLst>
              <a:ext uri="{FF2B5EF4-FFF2-40B4-BE49-F238E27FC236}">
                <a16:creationId xmlns:a16="http://schemas.microsoft.com/office/drawing/2014/main" id="{FE74BE45-202D-49FF-9F0A-5C327D313B93}"/>
              </a:ext>
            </a:extLst>
          </p:cNvPr>
          <p:cNvPicPr>
            <a:picLocks noChangeAspect="1"/>
          </p:cNvPicPr>
          <p:nvPr/>
        </p:nvPicPr>
        <p:blipFill rotWithShape="1">
          <a:blip r:embed="rId4"/>
          <a:srcRect l="7189" r="4786"/>
          <a:stretch/>
        </p:blipFill>
        <p:spPr>
          <a:xfrm>
            <a:off x="359800" y="1194338"/>
            <a:ext cx="2720867" cy="2643549"/>
          </a:xfrm>
          <a:prstGeom prst="rect">
            <a:avLst/>
          </a:prstGeom>
        </p:spPr>
      </p:pic>
      <p:grpSp>
        <p:nvGrpSpPr>
          <p:cNvPr id="27" name="组合 26">
            <a:extLst>
              <a:ext uri="{FF2B5EF4-FFF2-40B4-BE49-F238E27FC236}">
                <a16:creationId xmlns:a16="http://schemas.microsoft.com/office/drawing/2014/main" id="{9F27878F-9B3A-4EA4-BFE3-C0C15F8A718D}"/>
              </a:ext>
            </a:extLst>
          </p:cNvPr>
          <p:cNvGrpSpPr/>
          <p:nvPr/>
        </p:nvGrpSpPr>
        <p:grpSpPr>
          <a:xfrm>
            <a:off x="7366774" y="3914663"/>
            <a:ext cx="5335698" cy="2689442"/>
            <a:chOff x="6388294" y="3571993"/>
            <a:chExt cx="5335698" cy="2689442"/>
          </a:xfrm>
        </p:grpSpPr>
        <p:pic>
          <p:nvPicPr>
            <p:cNvPr id="12" name="图片 11">
              <a:extLst>
                <a:ext uri="{FF2B5EF4-FFF2-40B4-BE49-F238E27FC236}">
                  <a16:creationId xmlns:a16="http://schemas.microsoft.com/office/drawing/2014/main" id="{CDB97DF9-AAC8-45B2-BB1C-064981AFBF56}"/>
                </a:ext>
              </a:extLst>
            </p:cNvPr>
            <p:cNvPicPr>
              <a:picLocks noChangeAspect="1"/>
            </p:cNvPicPr>
            <p:nvPr/>
          </p:nvPicPr>
          <p:blipFill>
            <a:blip r:embed="rId5"/>
            <a:stretch>
              <a:fillRect/>
            </a:stretch>
          </p:blipFill>
          <p:spPr>
            <a:xfrm>
              <a:off x="6388294" y="3571993"/>
              <a:ext cx="4444611" cy="2363147"/>
            </a:xfrm>
            <a:prstGeom prst="rect">
              <a:avLst/>
            </a:prstGeom>
          </p:spPr>
        </p:pic>
        <p:sp>
          <p:nvSpPr>
            <p:cNvPr id="9" name="矩形 8">
              <a:extLst>
                <a:ext uri="{FF2B5EF4-FFF2-40B4-BE49-F238E27FC236}">
                  <a16:creationId xmlns:a16="http://schemas.microsoft.com/office/drawing/2014/main" id="{55B7C07E-C20B-45AC-83A3-E017EBE7BAA9}"/>
                </a:ext>
              </a:extLst>
            </p:cNvPr>
            <p:cNvSpPr/>
            <p:nvPr/>
          </p:nvSpPr>
          <p:spPr>
            <a:xfrm>
              <a:off x="6784281" y="5953658"/>
              <a:ext cx="4939711" cy="307777"/>
            </a:xfrm>
            <a:prstGeom prst="rect">
              <a:avLst/>
            </a:prstGeom>
          </p:spPr>
          <p:txBody>
            <a:bodyPr wrap="square">
              <a:spAutoFit/>
            </a:bodyPr>
            <a:lstStyle/>
            <a:p>
              <a:pPr algn="l" latinLnBrk="1"/>
              <a:r>
                <a:rPr lang="en-US" altLang="zh-CN" sz="1400" b="1" i="0" dirty="0">
                  <a:solidFill>
                    <a:srgbClr val="023054"/>
                  </a:solidFill>
                  <a:effectLst/>
                  <a:cs typeface="+mn-ea"/>
                  <a:sym typeface="+mn-lt"/>
                </a:rPr>
                <a:t>The corresponding distribution of the electron sample</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EE659D4-A994-457A-826F-80918F7F0C04}"/>
                    </a:ext>
                  </a:extLst>
                </p:cNvPr>
                <p:cNvSpPr txBox="1"/>
                <p:nvPr/>
              </p:nvSpPr>
              <p:spPr>
                <a:xfrm rot="10800000">
                  <a:off x="6410276" y="3606441"/>
                  <a:ext cx="430887" cy="666856"/>
                </a:xfrm>
                <a:prstGeom prst="rect">
                  <a:avLst/>
                </a:prstGeom>
                <a:solidFill>
                  <a:schemeClr val="bg1"/>
                </a:solidFill>
              </p:spPr>
              <p:txBody>
                <a:bodyPr vert="eaVert"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40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sSubPr>
                          <m:e>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𝐸</m:t>
                            </m:r>
                          </m:e>
                          <m:sub>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𝑒𝑚𝑐</m:t>
                            </m:r>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_</m:t>
                            </m:r>
                            <m:sSup>
                              <m:sSupPr>
                                <m:ctrlPr>
                                  <a:rPr kumimoji="0" lang="en-US" altLang="zh-CN" sz="160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𝜋</m:t>
                                </m:r>
                              </m:e>
                              <m:sup>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sup>
                            </m:sSup>
                          </m:sub>
                        </m:sSub>
                      </m:oMath>
                    </m:oMathPara>
                  </a14:m>
                  <a:endParaRPr lang="zh-CN" altLang="en-US" sz="1400" dirty="0">
                    <a:cs typeface="+mn-ea"/>
                    <a:sym typeface="+mn-lt"/>
                  </a:endParaRPr>
                </a:p>
              </p:txBody>
            </p:sp>
          </mc:Choice>
          <mc:Fallback xmlns="">
            <p:sp>
              <p:nvSpPr>
                <p:cNvPr id="23" name="文本框 22">
                  <a:extLst>
                    <a:ext uri="{FF2B5EF4-FFF2-40B4-BE49-F238E27FC236}">
                      <a16:creationId xmlns:a16="http://schemas.microsoft.com/office/drawing/2014/main" id="{EEE659D4-A994-457A-826F-80918F7F0C04}"/>
                    </a:ext>
                  </a:extLst>
                </p:cNvPr>
                <p:cNvSpPr txBox="1">
                  <a:spLocks noRot="1" noChangeAspect="1" noMove="1" noResize="1" noEditPoints="1" noAdjustHandles="1" noChangeArrowheads="1" noChangeShapeType="1" noTextEdit="1"/>
                </p:cNvSpPr>
                <p:nvPr/>
              </p:nvSpPr>
              <p:spPr>
                <a:xfrm rot="10800000">
                  <a:off x="6410276" y="3606441"/>
                  <a:ext cx="430887" cy="6668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37D70B6-C3CB-4134-A6A8-5EF171FF0F2C}"/>
                    </a:ext>
                  </a:extLst>
                </p:cNvPr>
                <p:cNvSpPr txBox="1"/>
                <p:nvPr/>
              </p:nvSpPr>
              <p:spPr>
                <a:xfrm>
                  <a:off x="9985780" y="5684486"/>
                  <a:ext cx="1029087"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40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sSubPr>
                          <m:e>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𝐸</m:t>
                            </m:r>
                          </m:e>
                          <m:sub>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𝑒𝑚𝑐</m:t>
                            </m:r>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_</m:t>
                            </m:r>
                            <m:sSup>
                              <m:sSupPr>
                                <m:ctrlPr>
                                  <a:rPr kumimoji="0" lang="en-US" altLang="zh-CN" sz="160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𝜋</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m:t>
                                </m:r>
                              </m:sup>
                            </m:sSup>
                          </m:sub>
                        </m:sSub>
                      </m:oMath>
                    </m:oMathPara>
                  </a14:m>
                  <a:endParaRPr lang="zh-CN" altLang="en-US" sz="1400" dirty="0">
                    <a:cs typeface="+mn-ea"/>
                    <a:sym typeface="+mn-lt"/>
                  </a:endParaRPr>
                </a:p>
              </p:txBody>
            </p:sp>
          </mc:Choice>
          <mc:Fallback xmlns="">
            <p:sp>
              <p:nvSpPr>
                <p:cNvPr id="24" name="文本框 23">
                  <a:extLst>
                    <a:ext uri="{FF2B5EF4-FFF2-40B4-BE49-F238E27FC236}">
                      <a16:creationId xmlns:a16="http://schemas.microsoft.com/office/drawing/2014/main" id="{537D70B6-C3CB-4134-A6A8-5EF171FF0F2C}"/>
                    </a:ext>
                  </a:extLst>
                </p:cNvPr>
                <p:cNvSpPr txBox="1">
                  <a:spLocks noRot="1" noChangeAspect="1" noMove="1" noResize="1" noEditPoints="1" noAdjustHandles="1" noChangeArrowheads="1" noChangeShapeType="1" noTextEdit="1"/>
                </p:cNvSpPr>
                <p:nvPr/>
              </p:nvSpPr>
              <p:spPr>
                <a:xfrm>
                  <a:off x="9985780" y="5684486"/>
                  <a:ext cx="1029087" cy="338554"/>
                </a:xfrm>
                <a:prstGeom prst="rect">
                  <a:avLst/>
                </a:prstGeom>
                <a:blipFill>
                  <a:blip r:embed="rId7"/>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E5754D77-4AF4-4D72-9BFD-582ABB7F32A3}"/>
                </a:ext>
              </a:extLst>
            </p:cNvPr>
            <p:cNvSpPr txBox="1"/>
            <p:nvPr/>
          </p:nvSpPr>
          <p:spPr>
            <a:xfrm>
              <a:off x="7267420" y="3640559"/>
              <a:ext cx="1825030" cy="307777"/>
            </a:xfrm>
            <a:prstGeom prst="rect">
              <a:avLst/>
            </a:prstGeom>
            <a:noFill/>
          </p:spPr>
          <p:txBody>
            <a:bodyPr wrap="square" rtlCol="0">
              <a:spAutoFit/>
            </a:bodyPr>
            <a:lstStyle/>
            <a:p>
              <a:r>
                <a:rPr lang="en-US" altLang="zh-CN" sz="1400" b="1" dirty="0">
                  <a:cs typeface="+mn-ea"/>
                  <a:sym typeface="+mn-lt"/>
                </a:rPr>
                <a:t>Bhabha MC</a:t>
              </a:r>
              <a:endParaRPr lang="zh-CN" altLang="en-US" sz="1400" b="1" dirty="0">
                <a:cs typeface="+mn-ea"/>
                <a:sym typeface="+mn-lt"/>
              </a:endParaRPr>
            </a:p>
          </p:txBody>
        </p: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CD09D69-1C3A-4A53-A14D-F73279507187}"/>
                  </a:ext>
                </a:extLst>
              </p:cNvPr>
              <p:cNvSpPr txBox="1"/>
              <p:nvPr/>
            </p:nvSpPr>
            <p:spPr>
              <a:xfrm>
                <a:off x="234616" y="738774"/>
                <a:ext cx="4650281" cy="39094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solidFill>
                      <a:srgbClr val="023054"/>
                    </a:solidFill>
                    <a:cs typeface="+mn-ea"/>
                    <a:sym typeface="+mn-lt"/>
                  </a:rPr>
                  <a:t>Background of Bhabha and </a:t>
                </a:r>
                <a14:m>
                  <m:oMath xmlns:m="http://schemas.openxmlformats.org/officeDocument/2006/math">
                    <m:sSup>
                      <m:sSupPr>
                        <m:ctrlPr>
                          <a:rPr lang="en-US" altLang="zh-CN" b="1" i="1" smtClean="0">
                            <a:solidFill>
                              <a:srgbClr val="023054"/>
                            </a:solidFill>
                            <a:latin typeface="Cambria Math" panose="02040503050406030204" pitchFamily="18" charset="0"/>
                            <a:cs typeface="+mn-ea"/>
                            <a:sym typeface="+mn-lt"/>
                          </a:rPr>
                        </m:ctrlPr>
                      </m:sSupPr>
                      <m:e>
                        <m:r>
                          <a:rPr lang="en-US" altLang="zh-CN" b="1" i="1" smtClean="0">
                            <a:solidFill>
                              <a:srgbClr val="023054"/>
                            </a:solidFill>
                            <a:latin typeface="Cambria Math" panose="02040503050406030204" pitchFamily="18" charset="0"/>
                            <a:cs typeface="+mn-ea"/>
                            <a:sym typeface="+mn-lt"/>
                          </a:rPr>
                          <m:t>𝝍</m:t>
                        </m:r>
                      </m:e>
                      <m:sup>
                        <m:r>
                          <a:rPr lang="en-US" altLang="zh-CN" b="1" i="1" smtClean="0">
                            <a:solidFill>
                              <a:srgbClr val="023054"/>
                            </a:solidFill>
                            <a:latin typeface="Cambria Math" panose="02040503050406030204" pitchFamily="18" charset="0"/>
                            <a:cs typeface="+mn-ea"/>
                            <a:sym typeface="+mn-lt"/>
                          </a:rPr>
                          <m:t>′</m:t>
                        </m:r>
                      </m:sup>
                    </m:sSup>
                    <m:r>
                      <a:rPr lang="en-US" altLang="zh-CN" b="1" i="1" smtClean="0">
                        <a:solidFill>
                          <a:srgbClr val="023054"/>
                        </a:solidFill>
                        <a:latin typeface="Cambria Math" panose="02040503050406030204" pitchFamily="18" charset="0"/>
                        <a:cs typeface="+mn-ea"/>
                        <a:sym typeface="+mn-lt"/>
                      </a:rPr>
                      <m:t>→</m:t>
                    </m:r>
                    <m:sSup>
                      <m:sSupPr>
                        <m:ctrlPr>
                          <a:rPr lang="en-US" altLang="zh-CN" b="1" i="1">
                            <a:solidFill>
                              <a:srgbClr val="023054"/>
                            </a:solidFill>
                            <a:latin typeface="Cambria Math" panose="02040503050406030204" pitchFamily="18" charset="0"/>
                            <a:cs typeface="+mn-ea"/>
                            <a:sym typeface="+mn-lt"/>
                          </a:rPr>
                        </m:ctrlPr>
                      </m:sSupPr>
                      <m:e>
                        <m:r>
                          <a:rPr lang="en-US" altLang="zh-CN" b="1" i="1" smtClean="0">
                            <a:solidFill>
                              <a:srgbClr val="023054"/>
                            </a:solidFill>
                            <a:latin typeface="Cambria Math" panose="02040503050406030204" pitchFamily="18" charset="0"/>
                            <a:cs typeface="+mn-ea"/>
                            <a:sym typeface="+mn-lt"/>
                          </a:rPr>
                          <m:t>𝒆</m:t>
                        </m:r>
                      </m:e>
                      <m:sup>
                        <m:r>
                          <a:rPr lang="en-US" altLang="zh-CN" b="1" i="1">
                            <a:solidFill>
                              <a:srgbClr val="023054"/>
                            </a:solidFill>
                            <a:latin typeface="Cambria Math" panose="02040503050406030204" pitchFamily="18" charset="0"/>
                            <a:cs typeface="+mn-ea"/>
                            <a:sym typeface="+mn-lt"/>
                          </a:rPr>
                          <m:t>+</m:t>
                        </m:r>
                      </m:sup>
                    </m:sSup>
                    <m:sSup>
                      <m:sSupPr>
                        <m:ctrlPr>
                          <a:rPr lang="en-US" altLang="zh-CN" b="1" i="1">
                            <a:solidFill>
                              <a:srgbClr val="023054"/>
                            </a:solidFill>
                            <a:latin typeface="Cambria Math" panose="02040503050406030204" pitchFamily="18" charset="0"/>
                            <a:cs typeface="+mn-ea"/>
                            <a:sym typeface="+mn-lt"/>
                          </a:rPr>
                        </m:ctrlPr>
                      </m:sSupPr>
                      <m:e>
                        <m:r>
                          <a:rPr lang="en-US" altLang="zh-CN" b="1" i="1" smtClean="0">
                            <a:solidFill>
                              <a:srgbClr val="023054"/>
                            </a:solidFill>
                            <a:latin typeface="Cambria Math" panose="02040503050406030204" pitchFamily="18" charset="0"/>
                            <a:cs typeface="+mn-ea"/>
                            <a:sym typeface="+mn-lt"/>
                          </a:rPr>
                          <m:t>𝒆</m:t>
                        </m:r>
                      </m:e>
                      <m:sup>
                        <m:r>
                          <a:rPr lang="en-US" altLang="zh-CN" b="1" i="1">
                            <a:solidFill>
                              <a:srgbClr val="023054"/>
                            </a:solidFill>
                            <a:latin typeface="Cambria Math" panose="02040503050406030204" pitchFamily="18" charset="0"/>
                            <a:cs typeface="+mn-ea"/>
                            <a:sym typeface="+mn-lt"/>
                          </a:rPr>
                          <m:t>−</m:t>
                        </m:r>
                      </m:sup>
                    </m:sSup>
                  </m:oMath>
                </a14:m>
                <a:r>
                  <a:rPr lang="en-US" altLang="zh-CN" b="1" dirty="0">
                    <a:solidFill>
                      <a:srgbClr val="023054"/>
                    </a:solidFill>
                    <a:cs typeface="+mn-ea"/>
                    <a:sym typeface="+mn-lt"/>
                  </a:rPr>
                  <a:t> </a:t>
                </a:r>
                <a:endParaRPr lang="zh-CN" altLang="en-US" b="1" dirty="0">
                  <a:solidFill>
                    <a:srgbClr val="023054"/>
                  </a:solidFill>
                  <a:cs typeface="+mn-ea"/>
                  <a:sym typeface="+mn-lt"/>
                </a:endParaRPr>
              </a:p>
            </p:txBody>
          </p:sp>
        </mc:Choice>
        <mc:Fallback xmlns="">
          <p:sp>
            <p:nvSpPr>
              <p:cNvPr id="26" name="文本框 25">
                <a:extLst>
                  <a:ext uri="{FF2B5EF4-FFF2-40B4-BE49-F238E27FC236}">
                    <a16:creationId xmlns:a16="http://schemas.microsoft.com/office/drawing/2014/main" id="{7CD09D69-1C3A-4A53-A14D-F73279507187}"/>
                  </a:ext>
                </a:extLst>
              </p:cNvPr>
              <p:cNvSpPr txBox="1">
                <a:spLocks noRot="1" noChangeAspect="1" noMove="1" noResize="1" noEditPoints="1" noAdjustHandles="1" noChangeArrowheads="1" noChangeShapeType="1" noTextEdit="1"/>
              </p:cNvSpPr>
              <p:nvPr/>
            </p:nvSpPr>
            <p:spPr>
              <a:xfrm>
                <a:off x="234616" y="738774"/>
                <a:ext cx="4650281" cy="390941"/>
              </a:xfrm>
              <a:prstGeom prst="rect">
                <a:avLst/>
              </a:prstGeom>
              <a:blipFill>
                <a:blip r:embed="rId8"/>
                <a:stretch>
                  <a:fillRect l="-786" t="-1563" b="-25000"/>
                </a:stretch>
              </a:blipFill>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01460CE7-DBBB-44EC-98F9-41307995107C}"/>
              </a:ext>
            </a:extLst>
          </p:cNvPr>
          <p:cNvGrpSpPr/>
          <p:nvPr/>
        </p:nvGrpSpPr>
        <p:grpSpPr>
          <a:xfrm>
            <a:off x="7382206" y="1065634"/>
            <a:ext cx="4702600" cy="2805414"/>
            <a:chOff x="7016656" y="1136063"/>
            <a:chExt cx="4702600" cy="2805414"/>
          </a:xfrm>
        </p:grpSpPr>
        <p:grpSp>
          <p:nvGrpSpPr>
            <p:cNvPr id="29" name="组合 28">
              <a:extLst>
                <a:ext uri="{FF2B5EF4-FFF2-40B4-BE49-F238E27FC236}">
                  <a16:creationId xmlns:a16="http://schemas.microsoft.com/office/drawing/2014/main" id="{F4FA2F0D-9D47-4670-8F1E-C19669E2D2E4}"/>
                </a:ext>
              </a:extLst>
            </p:cNvPr>
            <p:cNvGrpSpPr/>
            <p:nvPr/>
          </p:nvGrpSpPr>
          <p:grpSpPr>
            <a:xfrm>
              <a:off x="7016656" y="1136063"/>
              <a:ext cx="4702600" cy="2805414"/>
              <a:chOff x="6292650" y="800688"/>
              <a:chExt cx="4702600" cy="2805414"/>
            </a:xfrm>
          </p:grpSpPr>
          <p:pic>
            <p:nvPicPr>
              <p:cNvPr id="13" name="图片 12">
                <a:extLst>
                  <a:ext uri="{FF2B5EF4-FFF2-40B4-BE49-F238E27FC236}">
                    <a16:creationId xmlns:a16="http://schemas.microsoft.com/office/drawing/2014/main" id="{E8C69938-8552-404F-81DE-4C73A2D857D4}"/>
                  </a:ext>
                </a:extLst>
              </p:cNvPr>
              <p:cNvPicPr>
                <a:picLocks noChangeAspect="1"/>
              </p:cNvPicPr>
              <p:nvPr/>
            </p:nvPicPr>
            <p:blipFill>
              <a:blip r:embed="rId9"/>
              <a:stretch>
                <a:fillRect/>
              </a:stretch>
            </p:blipFill>
            <p:spPr>
              <a:xfrm>
                <a:off x="6292650" y="842481"/>
                <a:ext cx="4511399" cy="2420998"/>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C9B3866-0AE4-43AE-953D-1588BBDBD9B7}"/>
                      </a:ext>
                    </a:extLst>
                  </p:cNvPr>
                  <p:cNvSpPr txBox="1"/>
                  <p:nvPr/>
                </p:nvSpPr>
                <p:spPr>
                  <a:xfrm>
                    <a:off x="10034764" y="3013890"/>
                    <a:ext cx="831778" cy="3385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40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sSubPr>
                            <m:e>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𝐸</m:t>
                              </m:r>
                            </m:e>
                            <m:sub>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𝑒𝑚𝑐</m:t>
                              </m:r>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_</m:t>
                              </m:r>
                              <m:sSup>
                                <m:sSupPr>
                                  <m:ctrlPr>
                                    <a:rPr lang="en-US" altLang="zh-CN" sz="1600" i="1">
                                      <a:solidFill>
                                        <a:srgbClr val="000000"/>
                                      </a:solidFill>
                                      <a:latin typeface="Cambria Math" panose="02040503050406030204" pitchFamily="18" charset="0"/>
                                      <a:cs typeface="+mn-ea"/>
                                      <a:sym typeface="+mn-lt"/>
                                    </a:rPr>
                                  </m:ctrlPr>
                                </m:sSupPr>
                                <m:e>
                                  <m:r>
                                    <a:rPr lang="zh-CN" altLang="en-US" sz="1600" b="0" i="1">
                                      <a:solidFill>
                                        <a:srgbClr val="000000"/>
                                      </a:solidFill>
                                      <a:latin typeface="Cambria Math" panose="02040503050406030204" pitchFamily="18" charset="0"/>
                                      <a:cs typeface="+mn-ea"/>
                                      <a:sym typeface="+mn-lt"/>
                                    </a:rPr>
                                    <m:t>𝜋</m:t>
                                  </m:r>
                                </m:e>
                                <m:sup>
                                  <m:r>
                                    <a:rPr lang="en-US" altLang="zh-CN" sz="1600" b="0" i="1">
                                      <a:solidFill>
                                        <a:srgbClr val="000000"/>
                                      </a:solidFill>
                                      <a:latin typeface="Cambria Math" panose="02040503050406030204" pitchFamily="18" charset="0"/>
                                      <a:cs typeface="+mn-ea"/>
                                      <a:sym typeface="+mn-lt"/>
                                    </a:rPr>
                                    <m:t>+</m:t>
                                  </m:r>
                                </m:sup>
                              </m:sSup>
                            </m:sub>
                          </m:sSub>
                        </m:oMath>
                      </m:oMathPara>
                    </a14:m>
                    <a:endParaRPr lang="zh-CN" altLang="en-US" sz="1400" dirty="0">
                      <a:cs typeface="+mn-ea"/>
                      <a:sym typeface="+mn-lt"/>
                    </a:endParaRPr>
                  </a:p>
                </p:txBody>
              </p:sp>
            </mc:Choice>
            <mc:Fallback xmlns="">
              <p:sp>
                <p:nvSpPr>
                  <p:cNvPr id="25" name="文本框 24">
                    <a:extLst>
                      <a:ext uri="{FF2B5EF4-FFF2-40B4-BE49-F238E27FC236}">
                        <a16:creationId xmlns:a16="http://schemas.microsoft.com/office/drawing/2014/main" id="{8C9B3866-0AE4-43AE-953D-1588BBDBD9B7}"/>
                      </a:ext>
                    </a:extLst>
                  </p:cNvPr>
                  <p:cNvSpPr txBox="1">
                    <a:spLocks noRot="1" noChangeAspect="1" noMove="1" noResize="1" noEditPoints="1" noAdjustHandles="1" noChangeArrowheads="1" noChangeShapeType="1" noTextEdit="1"/>
                  </p:cNvSpPr>
                  <p:nvPr/>
                </p:nvSpPr>
                <p:spPr>
                  <a:xfrm>
                    <a:off x="10034764" y="3013890"/>
                    <a:ext cx="831778"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18365FB-4759-44F2-9BDA-400A60563349}"/>
                      </a:ext>
                    </a:extLst>
                  </p:cNvPr>
                  <p:cNvSpPr txBox="1"/>
                  <p:nvPr/>
                </p:nvSpPr>
                <p:spPr>
                  <a:xfrm rot="10800000">
                    <a:off x="6304391" y="800688"/>
                    <a:ext cx="430887" cy="830638"/>
                  </a:xfrm>
                  <a:prstGeom prst="rect">
                    <a:avLst/>
                  </a:prstGeom>
                  <a:solidFill>
                    <a:schemeClr val="bg1"/>
                  </a:solidFill>
                </p:spPr>
                <p:txBody>
                  <a:bodyPr vert="eaVert"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40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sSubPr>
                            <m:e>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𝐸</m:t>
                              </m:r>
                            </m:e>
                            <m:sub>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𝑒𝑚𝑐</m:t>
                              </m:r>
                              <m:r>
                                <a:rPr kumimoji="0" lang="en-US" altLang="zh-CN" sz="14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_</m:t>
                              </m:r>
                              <m:sSup>
                                <m:sSupPr>
                                  <m:ctrlPr>
                                    <a:rPr kumimoji="0" lang="en-US" altLang="zh-CN" sz="160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ctrlPr>
                                </m:sSup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cs typeface="+mn-ea"/>
                                      <a:sym typeface="+mn-lt"/>
                                    </a:rPr>
                                    <m:t>𝜋</m:t>
                                  </m:r>
                                </m:e>
                                <m:sup>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cs typeface="+mn-ea"/>
                                      <a:sym typeface="+mn-lt"/>
                                    </a:rPr>
                                    <m:t>−</m:t>
                                  </m:r>
                                </m:sup>
                              </m:sSup>
                            </m:sub>
                          </m:sSub>
                        </m:oMath>
                      </m:oMathPara>
                    </a14:m>
                    <a:endParaRPr lang="zh-CN" altLang="en-US" sz="1400" dirty="0">
                      <a:cs typeface="+mn-ea"/>
                      <a:sym typeface="+mn-lt"/>
                    </a:endParaRPr>
                  </a:p>
                </p:txBody>
              </p:sp>
            </mc:Choice>
            <mc:Fallback xmlns="">
              <p:sp>
                <p:nvSpPr>
                  <p:cNvPr id="21" name="文本框 20">
                    <a:extLst>
                      <a:ext uri="{FF2B5EF4-FFF2-40B4-BE49-F238E27FC236}">
                        <a16:creationId xmlns:a16="http://schemas.microsoft.com/office/drawing/2014/main" id="{A18365FB-4759-44F2-9BDA-400A60563349}"/>
                      </a:ext>
                    </a:extLst>
                  </p:cNvPr>
                  <p:cNvSpPr txBox="1">
                    <a:spLocks noRot="1" noChangeAspect="1" noMove="1" noResize="1" noEditPoints="1" noAdjustHandles="1" noChangeArrowheads="1" noChangeShapeType="1" noTextEdit="1"/>
                  </p:cNvSpPr>
                  <p:nvPr/>
                </p:nvSpPr>
                <p:spPr>
                  <a:xfrm rot="10800000">
                    <a:off x="6304391" y="800688"/>
                    <a:ext cx="430887" cy="83063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A4C1B07-40E7-46FE-8F25-6C65971403E5}"/>
                      </a:ext>
                    </a:extLst>
                  </p:cNvPr>
                  <p:cNvSpPr txBox="1"/>
                  <p:nvPr/>
                </p:nvSpPr>
                <p:spPr>
                  <a:xfrm>
                    <a:off x="6669473" y="3298325"/>
                    <a:ext cx="4325777" cy="307777"/>
                  </a:xfrm>
                  <a:prstGeom prst="rect">
                    <a:avLst/>
                  </a:prstGeom>
                  <a:noFill/>
                </p:spPr>
                <p:txBody>
                  <a:bodyPr wrap="square" rtlCol="0">
                    <a:spAutoFit/>
                  </a:bodyPr>
                  <a:lstStyle/>
                  <a:p>
                    <a:pPr latinLnBrk="1"/>
                    <a14:m>
                      <m:oMath xmlns:m="http://schemas.openxmlformats.org/officeDocument/2006/math">
                        <m:sSup>
                          <m:sSupPr>
                            <m:ctrlPr>
                              <a:rPr lang="en-US" altLang="zh-CN" sz="1400" b="1" i="1" smtClean="0">
                                <a:solidFill>
                                  <a:srgbClr val="023054"/>
                                </a:solidFill>
                                <a:latin typeface="Cambria Math" panose="02040503050406030204" pitchFamily="18" charset="0"/>
                                <a:cs typeface="+mn-ea"/>
                                <a:sym typeface="+mn-lt"/>
                              </a:rPr>
                            </m:ctrlPr>
                          </m:sSupPr>
                          <m:e>
                            <m:r>
                              <m:rPr>
                                <m:nor/>
                              </m:rPr>
                              <a:rPr lang="zh-CN" altLang="en-US" sz="1400" b="1" dirty="0">
                                <a:solidFill>
                                  <a:srgbClr val="023054"/>
                                </a:solidFill>
                                <a:cs typeface="+mn-ea"/>
                                <a:sym typeface="+mn-lt"/>
                              </a:rPr>
                              <m:t>𝝅</m:t>
                            </m:r>
                          </m:e>
                          <m:sup>
                            <m:r>
                              <a:rPr lang="en-US" altLang="zh-CN" sz="1400" b="1" i="1" smtClean="0">
                                <a:solidFill>
                                  <a:srgbClr val="023054"/>
                                </a:solidFill>
                                <a:latin typeface="Cambria Math" panose="02040503050406030204" pitchFamily="18" charset="0"/>
                                <a:cs typeface="+mn-ea"/>
                                <a:sym typeface="+mn-lt"/>
                              </a:rPr>
                              <m:t>+</m:t>
                            </m:r>
                          </m:sup>
                        </m:sSup>
                      </m:oMath>
                    </a14:m>
                    <a:r>
                      <a:rPr lang="en-US" altLang="zh-CN" sz="1400" b="1" dirty="0">
                        <a:solidFill>
                          <a:srgbClr val="023054"/>
                        </a:solidFill>
                        <a:cs typeface="+mn-ea"/>
                        <a:sym typeface="+mn-lt"/>
                      </a:rPr>
                      <a:t>and </a:t>
                    </a:r>
                    <a14:m>
                      <m:oMath xmlns:m="http://schemas.openxmlformats.org/officeDocument/2006/math">
                        <m:sSup>
                          <m:sSupPr>
                            <m:ctrlPr>
                              <a:rPr lang="en-US" altLang="zh-CN" sz="1400" b="1" i="1">
                                <a:solidFill>
                                  <a:srgbClr val="023054"/>
                                </a:solidFill>
                                <a:latin typeface="Cambria Math" panose="02040503050406030204" pitchFamily="18" charset="0"/>
                                <a:cs typeface="+mn-ea"/>
                                <a:sym typeface="+mn-lt"/>
                              </a:rPr>
                            </m:ctrlPr>
                          </m:sSupPr>
                          <m:e>
                            <m:r>
                              <m:rPr>
                                <m:nor/>
                              </m:rPr>
                              <a:rPr lang="zh-CN" altLang="en-US" sz="1400" b="1" dirty="0">
                                <a:solidFill>
                                  <a:srgbClr val="023054"/>
                                </a:solidFill>
                                <a:cs typeface="+mn-ea"/>
                                <a:sym typeface="+mn-lt"/>
                              </a:rPr>
                              <m:t>𝝅</m:t>
                            </m:r>
                          </m:e>
                          <m:sup>
                            <m:r>
                              <a:rPr lang="en-US" altLang="zh-CN" sz="1400" b="1" i="1" dirty="0" smtClean="0">
                                <a:solidFill>
                                  <a:srgbClr val="023054"/>
                                </a:solidFill>
                                <a:latin typeface="Cambria Math" panose="02040503050406030204" pitchFamily="18" charset="0"/>
                                <a:cs typeface="+mn-ea"/>
                                <a:sym typeface="+mn-lt"/>
                              </a:rPr>
                              <m:t>−</m:t>
                            </m:r>
                          </m:sup>
                        </m:sSup>
                        <m:r>
                          <a:rPr lang="en-US" altLang="zh-CN" sz="1400" b="1" i="1">
                            <a:solidFill>
                              <a:srgbClr val="023054"/>
                            </a:solidFill>
                            <a:latin typeface="Cambria Math" panose="02040503050406030204" pitchFamily="18" charset="0"/>
                            <a:cs typeface="+mn-ea"/>
                            <a:sym typeface="+mn-lt"/>
                          </a:rPr>
                          <m:t> </m:t>
                        </m:r>
                      </m:oMath>
                    </a14:m>
                    <a:r>
                      <a:rPr lang="en-US" altLang="zh-CN" sz="1400" b="1" dirty="0">
                        <a:solidFill>
                          <a:srgbClr val="023054"/>
                        </a:solidFill>
                        <a:cs typeface="+mn-ea"/>
                        <a:sym typeface="+mn-lt"/>
                      </a:rPr>
                      <a:t>EMC deposited energy distribution</a:t>
                    </a:r>
                    <a:endParaRPr lang="zh-CN" altLang="en-US" dirty="0">
                      <a:solidFill>
                        <a:srgbClr val="023054"/>
                      </a:solidFill>
                      <a:cs typeface="+mn-ea"/>
                      <a:sym typeface="+mn-lt"/>
                    </a:endParaRPr>
                  </a:p>
                </p:txBody>
              </p:sp>
            </mc:Choice>
            <mc:Fallback xmlns="">
              <p:sp>
                <p:nvSpPr>
                  <p:cNvPr id="8" name="文本框 7">
                    <a:extLst>
                      <a:ext uri="{FF2B5EF4-FFF2-40B4-BE49-F238E27FC236}">
                        <a16:creationId xmlns:a16="http://schemas.microsoft.com/office/drawing/2014/main" id="{FA4C1B07-40E7-46FE-8F25-6C65971403E5}"/>
                      </a:ext>
                    </a:extLst>
                  </p:cNvPr>
                  <p:cNvSpPr txBox="1">
                    <a:spLocks noRot="1" noChangeAspect="1" noMove="1" noResize="1" noEditPoints="1" noAdjustHandles="1" noChangeArrowheads="1" noChangeShapeType="1" noTextEdit="1"/>
                  </p:cNvSpPr>
                  <p:nvPr/>
                </p:nvSpPr>
                <p:spPr>
                  <a:xfrm>
                    <a:off x="6669473" y="3298325"/>
                    <a:ext cx="4325777" cy="307777"/>
                  </a:xfrm>
                  <a:prstGeom prst="rect">
                    <a:avLst/>
                  </a:prstGeom>
                  <a:blipFill>
                    <a:blip r:embed="rId12"/>
                    <a:stretch>
                      <a:fillRect t="-4000" b="-20000"/>
                    </a:stretch>
                  </a:blipFill>
                </p:spPr>
                <p:txBody>
                  <a:bodyPr/>
                  <a:lstStyle/>
                  <a:p>
                    <a:r>
                      <a:rPr lang="zh-CN" altLang="en-US">
                        <a:noFill/>
                      </a:rPr>
                      <a:t> </a:t>
                    </a:r>
                  </a:p>
                </p:txBody>
              </p:sp>
            </mc:Fallback>
          </mc:AlternateContent>
        </p:grpSp>
        <p:sp>
          <p:nvSpPr>
            <p:cNvPr id="22" name="文本框 21">
              <a:extLst>
                <a:ext uri="{FF2B5EF4-FFF2-40B4-BE49-F238E27FC236}">
                  <a16:creationId xmlns:a16="http://schemas.microsoft.com/office/drawing/2014/main" id="{694AFAD7-50D8-464A-8BF5-EF7D24636AD8}"/>
                </a:ext>
              </a:extLst>
            </p:cNvPr>
            <p:cNvSpPr txBox="1"/>
            <p:nvPr/>
          </p:nvSpPr>
          <p:spPr>
            <a:xfrm>
              <a:off x="7900312" y="1248311"/>
              <a:ext cx="1357316" cy="307777"/>
            </a:xfrm>
            <a:prstGeom prst="rect">
              <a:avLst/>
            </a:prstGeom>
            <a:noFill/>
          </p:spPr>
          <p:txBody>
            <a:bodyPr wrap="square" rtlCol="0">
              <a:spAutoFit/>
            </a:bodyPr>
            <a:lstStyle>
              <a:defPPr>
                <a:defRPr lang="zh-CN"/>
              </a:defPPr>
              <a:lvl1pPr>
                <a:defRPr sz="1400" b="1">
                  <a:latin typeface="Arial" panose="020B0604020202020204" pitchFamily="34" charset="0"/>
                  <a:ea typeface="黑体" panose="02010609060101010101" pitchFamily="49" charset="-122"/>
                  <a:cs typeface="Arial" panose="020B0604020202020204" pitchFamily="34" charset="0"/>
                </a:defRPr>
              </a:lvl1pPr>
            </a:lstStyle>
            <a:p>
              <a:r>
                <a:rPr lang="en-US" altLang="zh-CN" dirty="0">
                  <a:latin typeface="+mn-lt"/>
                  <a:ea typeface="+mn-ea"/>
                  <a:cs typeface="+mn-ea"/>
                  <a:sym typeface="+mn-lt"/>
                </a:rPr>
                <a:t>Signal MC</a:t>
              </a:r>
              <a:endParaRPr lang="zh-CN" altLang="en-US" dirty="0">
                <a:latin typeface="+mn-lt"/>
                <a:ea typeface="+mn-ea"/>
                <a:cs typeface="+mn-ea"/>
                <a:sym typeface="+mn-lt"/>
              </a:endParaRPr>
            </a:p>
          </p:txBody>
        </p:sp>
      </p:grpSp>
      <p:sp>
        <p:nvSpPr>
          <p:cNvPr id="11" name="矩形 10">
            <a:extLst>
              <a:ext uri="{FF2B5EF4-FFF2-40B4-BE49-F238E27FC236}">
                <a16:creationId xmlns:a16="http://schemas.microsoft.com/office/drawing/2014/main" id="{C5FE6378-83A2-468E-9074-F552BE2387DC}"/>
              </a:ext>
            </a:extLst>
          </p:cNvPr>
          <p:cNvSpPr/>
          <p:nvPr/>
        </p:nvSpPr>
        <p:spPr>
          <a:xfrm>
            <a:off x="9270758" y="1732161"/>
            <a:ext cx="2412857" cy="523220"/>
          </a:xfrm>
          <a:prstGeom prst="rect">
            <a:avLst/>
          </a:prstGeom>
        </p:spPr>
        <p:txBody>
          <a:bodyPr wrap="square">
            <a:spAutoFit/>
          </a:bodyPr>
          <a:lstStyle/>
          <a:p>
            <a:pPr algn="ctr"/>
            <a:r>
              <a:rPr lang="en-US" altLang="zh-CN" sz="1400" b="1" i="0" dirty="0">
                <a:solidFill>
                  <a:srgbClr val="C00000"/>
                </a:solidFill>
                <a:effectLst/>
                <a:cs typeface="+mn-ea"/>
                <a:sym typeface="+mn-lt"/>
              </a:rPr>
              <a:t>Red box for selecting signal events</a:t>
            </a:r>
            <a:endParaRPr lang="zh-CN" altLang="en-US" sz="1400" b="1" dirty="0">
              <a:solidFill>
                <a:srgbClr val="C00000"/>
              </a:solidFill>
              <a:cs typeface="+mn-ea"/>
              <a:sym typeface="+mn-lt"/>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76602896-217E-41DF-8840-DE2312E1AAFA}"/>
                  </a:ext>
                </a:extLst>
              </p:cNvPr>
              <p:cNvSpPr txBox="1"/>
              <p:nvPr/>
            </p:nvSpPr>
            <p:spPr>
              <a:xfrm>
                <a:off x="4014261" y="1446279"/>
                <a:ext cx="1240424" cy="307777"/>
              </a:xfrm>
              <a:prstGeom prst="rect">
                <a:avLst/>
              </a:prstGeom>
              <a:noFill/>
              <a:ln w="31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zh-CN" altLang="en-US" sz="1400" i="1" kern="0">
                              <a:solidFill>
                                <a:prstClr val="black"/>
                              </a:solidFill>
                              <a:latin typeface="Cambria Math" panose="02040503050406030204" pitchFamily="18" charset="0"/>
                              <a:cs typeface="+mn-ea"/>
                              <a:sym typeface="+mn-lt"/>
                            </a:rPr>
                          </m:ctrlPr>
                        </m:sSupPr>
                        <m:e>
                          <m:r>
                            <m:rPr>
                              <m:nor/>
                            </m:rPr>
                            <a:rPr lang="zh-CN" altLang="en-US" sz="1400" i="1" kern="0">
                              <a:solidFill>
                                <a:prstClr val="black"/>
                              </a:solidFill>
                              <a:cs typeface="+mn-ea"/>
                              <a:sym typeface="+mn-lt"/>
                            </a:rPr>
                            <m:t>e</m:t>
                          </m:r>
                        </m:e>
                        <m:sup>
                          <m:r>
                            <a:rPr lang="zh-CN" altLang="en-US" sz="1400" b="0" kern="0">
                              <a:solidFill>
                                <a:prstClr val="black"/>
                              </a:solidFill>
                              <a:latin typeface="Cambria Math" panose="02040503050406030204" pitchFamily="18" charset="0"/>
                              <a:cs typeface="+mn-ea"/>
                              <a:sym typeface="+mn-lt"/>
                            </a:rPr>
                            <m:t>+</m:t>
                          </m:r>
                        </m:sup>
                      </m:sSup>
                      <m:sSup>
                        <m:sSupPr>
                          <m:ctrlPr>
                            <a:rPr lang="zh-CN" altLang="en-US" sz="1400" i="1" kern="0">
                              <a:solidFill>
                                <a:prstClr val="black"/>
                              </a:solidFill>
                              <a:latin typeface="Cambria Math" panose="02040503050406030204" pitchFamily="18" charset="0"/>
                              <a:cs typeface="+mn-ea"/>
                              <a:sym typeface="+mn-lt"/>
                            </a:rPr>
                          </m:ctrlPr>
                        </m:sSupPr>
                        <m:e>
                          <m:r>
                            <m:rPr>
                              <m:nor/>
                            </m:rPr>
                            <a:rPr lang="zh-CN" altLang="en-US" sz="1400" i="1" kern="0">
                              <a:solidFill>
                                <a:prstClr val="black"/>
                              </a:solidFill>
                              <a:cs typeface="+mn-ea"/>
                              <a:sym typeface="+mn-lt"/>
                            </a:rPr>
                            <m:t>e</m:t>
                          </m:r>
                        </m:e>
                        <m:sup>
                          <m:r>
                            <a:rPr lang="zh-CN" altLang="en-US" sz="1400" b="0" kern="0">
                              <a:solidFill>
                                <a:prstClr val="black"/>
                              </a:solidFill>
                              <a:latin typeface="Cambria Math" panose="02040503050406030204" pitchFamily="18" charset="0"/>
                              <a:cs typeface="+mn-ea"/>
                              <a:sym typeface="+mn-lt"/>
                            </a:rPr>
                            <m:t>−</m:t>
                          </m:r>
                        </m:sup>
                      </m:sSup>
                      <m:r>
                        <a:rPr lang="zh-CN" altLang="en-US" sz="1400" b="0" kern="0">
                          <a:solidFill>
                            <a:prstClr val="black"/>
                          </a:solidFill>
                          <a:latin typeface="Cambria Math" panose="02040503050406030204" pitchFamily="18" charset="0"/>
                          <a:cs typeface="+mn-ea"/>
                          <a:sym typeface="+mn-lt"/>
                        </a:rPr>
                        <m:t>→</m:t>
                      </m:r>
                      <m:sSup>
                        <m:sSupPr>
                          <m:ctrlPr>
                            <a:rPr lang="zh-CN" altLang="en-US" sz="1400" i="1" kern="0">
                              <a:solidFill>
                                <a:prstClr val="black"/>
                              </a:solidFill>
                              <a:latin typeface="Cambria Math" panose="02040503050406030204" pitchFamily="18" charset="0"/>
                              <a:cs typeface="+mn-ea"/>
                              <a:sym typeface="+mn-lt"/>
                            </a:rPr>
                          </m:ctrlPr>
                        </m:sSupPr>
                        <m:e>
                          <m:r>
                            <m:rPr>
                              <m:nor/>
                            </m:rPr>
                            <a:rPr lang="zh-CN" altLang="en-US" sz="1400" i="1" kern="0">
                              <a:solidFill>
                                <a:prstClr val="black"/>
                              </a:solidFill>
                              <a:cs typeface="+mn-ea"/>
                              <a:sym typeface="+mn-lt"/>
                            </a:rPr>
                            <m:t>e</m:t>
                          </m:r>
                        </m:e>
                        <m:sup>
                          <m:r>
                            <a:rPr lang="zh-CN" altLang="en-US" sz="1400" kern="0">
                              <a:solidFill>
                                <a:prstClr val="black"/>
                              </a:solidFill>
                              <a:latin typeface="Cambria Math" panose="02040503050406030204" pitchFamily="18" charset="0"/>
                              <a:cs typeface="+mn-ea"/>
                              <a:sym typeface="+mn-lt"/>
                            </a:rPr>
                            <m:t>+</m:t>
                          </m:r>
                        </m:sup>
                      </m:sSup>
                      <m:sSup>
                        <m:sSupPr>
                          <m:ctrlPr>
                            <a:rPr lang="zh-CN" altLang="en-US" sz="1400" i="1" kern="0">
                              <a:solidFill>
                                <a:prstClr val="black"/>
                              </a:solidFill>
                              <a:latin typeface="Cambria Math" panose="02040503050406030204" pitchFamily="18" charset="0"/>
                              <a:cs typeface="+mn-ea"/>
                              <a:sym typeface="+mn-lt"/>
                            </a:rPr>
                          </m:ctrlPr>
                        </m:sSupPr>
                        <m:e>
                          <m:r>
                            <m:rPr>
                              <m:nor/>
                            </m:rPr>
                            <a:rPr lang="zh-CN" altLang="en-US" sz="1400" i="1" kern="0">
                              <a:solidFill>
                                <a:prstClr val="black"/>
                              </a:solidFill>
                              <a:cs typeface="+mn-ea"/>
                              <a:sym typeface="+mn-lt"/>
                            </a:rPr>
                            <m:t>e</m:t>
                          </m:r>
                        </m:e>
                        <m:sup>
                          <m:r>
                            <a:rPr lang="zh-CN" altLang="en-US" sz="1400" kern="0">
                              <a:solidFill>
                                <a:prstClr val="black"/>
                              </a:solidFill>
                              <a:latin typeface="Cambria Math" panose="02040503050406030204" pitchFamily="18" charset="0"/>
                              <a:cs typeface="+mn-ea"/>
                              <a:sym typeface="+mn-lt"/>
                            </a:rPr>
                            <m:t>−</m:t>
                          </m:r>
                        </m:sup>
                      </m:sSup>
                    </m:oMath>
                  </m:oMathPara>
                </a14:m>
                <a:endParaRPr lang="zh-CN" altLang="en-US" sz="1400" dirty="0">
                  <a:cs typeface="+mn-ea"/>
                  <a:sym typeface="+mn-lt"/>
                </a:endParaRPr>
              </a:p>
            </p:txBody>
          </p:sp>
        </mc:Choice>
        <mc:Fallback xmlns="">
          <p:sp>
            <p:nvSpPr>
              <p:cNvPr id="41" name="文本框 40">
                <a:extLst>
                  <a:ext uri="{FF2B5EF4-FFF2-40B4-BE49-F238E27FC236}">
                    <a16:creationId xmlns:a16="http://schemas.microsoft.com/office/drawing/2014/main" id="{76602896-217E-41DF-8840-DE2312E1AAFA}"/>
                  </a:ext>
                </a:extLst>
              </p:cNvPr>
              <p:cNvSpPr txBox="1">
                <a:spLocks noRot="1" noChangeAspect="1" noMove="1" noResize="1" noEditPoints="1" noAdjustHandles="1" noChangeArrowheads="1" noChangeShapeType="1" noTextEdit="1"/>
              </p:cNvSpPr>
              <p:nvPr/>
            </p:nvSpPr>
            <p:spPr>
              <a:xfrm>
                <a:off x="4014261" y="1446279"/>
                <a:ext cx="1240424" cy="307777"/>
              </a:xfrm>
              <a:prstGeom prst="rect">
                <a:avLst/>
              </a:prstGeom>
              <a:blipFill>
                <a:blip r:embed="rId13"/>
                <a:stretch>
                  <a:fillRect/>
                </a:stretch>
              </a:blipFill>
              <a:ln w="3175">
                <a:solidFill>
                  <a:schemeClr val="tx1"/>
                </a:solidFill>
              </a:ln>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B770B93C-63C9-4BFC-9A76-B855F246F739}"/>
              </a:ext>
            </a:extLst>
          </p:cNvPr>
          <p:cNvGrpSpPr/>
          <p:nvPr/>
        </p:nvGrpSpPr>
        <p:grpSpPr>
          <a:xfrm>
            <a:off x="1214748" y="6372121"/>
            <a:ext cx="6039492" cy="421135"/>
            <a:chOff x="1134655" y="6484272"/>
            <a:chExt cx="5643975" cy="421135"/>
          </a:xfrm>
        </p:grpSpPr>
        <p:sp>
          <p:nvSpPr>
            <p:cNvPr id="44" name="矩形: 圆角 43">
              <a:extLst>
                <a:ext uri="{FF2B5EF4-FFF2-40B4-BE49-F238E27FC236}">
                  <a16:creationId xmlns:a16="http://schemas.microsoft.com/office/drawing/2014/main" id="{06BF6FF6-2A9D-41F1-BF30-EF6C9D4FAFEB}"/>
                </a:ext>
              </a:extLst>
            </p:cNvPr>
            <p:cNvSpPr/>
            <p:nvPr/>
          </p:nvSpPr>
          <p:spPr>
            <a:xfrm>
              <a:off x="1410032" y="6484272"/>
              <a:ext cx="5075931" cy="42113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C083931-7FAA-48CA-B173-3C45EA0833D4}"/>
                    </a:ext>
                  </a:extLst>
                </p:cNvPr>
                <p:cNvSpPr txBox="1"/>
                <p:nvPr/>
              </p:nvSpPr>
              <p:spPr>
                <a:xfrm>
                  <a:off x="1134655" y="6484272"/>
                  <a:ext cx="5643975" cy="400110"/>
                </a:xfrm>
                <a:prstGeom prst="rect">
                  <a:avLst/>
                </a:prstGeom>
              </p:spPr>
              <p:txBody>
                <a:bodyPr wrap="square">
                  <a:spAutoFit/>
                </a:bodyPr>
                <a:lstStyle>
                  <a:defPPr>
                    <a:defRPr lang="zh-CN"/>
                  </a:defPPr>
                  <a:lvl1pPr latinLnBrk="1">
                    <a:defRPr sz="1400" b="1" i="0">
                      <a:effectLst/>
                      <a:latin typeface="Arial" panose="020B0604020202020204" pitchFamily="34" charset="0"/>
                    </a:defRPr>
                  </a:lvl1pPr>
                </a:lstStyle>
                <a:p>
                  <a:pPr algn="ctr"/>
                  <a14:m>
                    <m:oMath xmlns:m="http://schemas.openxmlformats.org/officeDocument/2006/math">
                      <m:sSub>
                        <m:sSubPr>
                          <m:ctrlPr>
                            <a:rPr lang="en-US" altLang="zh-CN" sz="2000" i="1" dirty="0">
                              <a:latin typeface="Cambria Math" panose="02040503050406030204" pitchFamily="18" charset="0"/>
                              <a:cs typeface="+mn-ea"/>
                              <a:sym typeface="+mn-lt"/>
                            </a:rPr>
                          </m:ctrlPr>
                        </m:sSubPr>
                        <m:e>
                          <m:r>
                            <a:rPr lang="en-US" altLang="zh-CN" sz="2000" b="1" i="1" dirty="0">
                              <a:latin typeface="Cambria Math" panose="02040503050406030204" pitchFamily="18" charset="0"/>
                              <a:cs typeface="+mn-ea"/>
                              <a:sym typeface="+mn-lt"/>
                            </a:rPr>
                            <m:t>𝑬</m:t>
                          </m:r>
                        </m:e>
                        <m:sub>
                          <m:r>
                            <a:rPr lang="en-US" altLang="zh-CN" sz="2000" b="1" i="1" dirty="0">
                              <a:latin typeface="Cambria Math" panose="02040503050406030204" pitchFamily="18" charset="0"/>
                              <a:cs typeface="+mn-ea"/>
                              <a:sym typeface="+mn-lt"/>
                            </a:rPr>
                            <m:t>𝒆𝒎𝒄</m:t>
                          </m:r>
                        </m:sub>
                      </m:sSub>
                    </m:oMath>
                  </a14:m>
                  <a:r>
                    <a:rPr lang="en-US" altLang="zh-CN" sz="2000" dirty="0">
                      <a:latin typeface="+mn-lt"/>
                      <a:cs typeface="+mn-ea"/>
                      <a:sym typeface="+mn-lt"/>
                    </a:rPr>
                    <a:t>(</a:t>
                  </a:r>
                  <a14:m>
                    <m:oMath xmlns:m="http://schemas.openxmlformats.org/officeDocument/2006/math">
                      <m:sSup>
                        <m:sSupPr>
                          <m:ctrlPr>
                            <a:rPr lang="el-GR" altLang="zh-CN" sz="2000" i="1" dirty="0">
                              <a:latin typeface="Cambria Math" panose="02040503050406030204" pitchFamily="18" charset="0"/>
                              <a:cs typeface="+mn-ea"/>
                              <a:sym typeface="+mn-lt"/>
                            </a:rPr>
                          </m:ctrlPr>
                        </m:sSupPr>
                        <m:e>
                          <m:r>
                            <a:rPr lang="el-GR" altLang="zh-CN" sz="2000" b="1" i="1" dirty="0">
                              <a:latin typeface="Cambria Math" panose="02040503050406030204" pitchFamily="18" charset="0"/>
                              <a:cs typeface="+mn-ea"/>
                              <a:sym typeface="+mn-lt"/>
                            </a:rPr>
                            <m:t>𝝅</m:t>
                          </m:r>
                        </m:e>
                        <m:sup>
                          <m:r>
                            <a:rPr lang="en-US" altLang="zh-CN" sz="2000" b="1" dirty="0">
                              <a:latin typeface="Cambria Math" panose="02040503050406030204" pitchFamily="18" charset="0"/>
                              <a:cs typeface="+mn-ea"/>
                              <a:sym typeface="+mn-lt"/>
                            </a:rPr>
                            <m:t>+</m:t>
                          </m:r>
                        </m:sup>
                      </m:sSup>
                    </m:oMath>
                  </a14:m>
                  <a:r>
                    <a:rPr lang="en-US" altLang="zh-CN" sz="2000" dirty="0">
                      <a:latin typeface="+mn-lt"/>
                      <a:cs typeface="+mn-ea"/>
                      <a:sym typeface="+mn-lt"/>
                    </a:rPr>
                    <a:t>)&lt;1.34&amp;&amp; </a:t>
                  </a:r>
                  <a14:m>
                    <m:oMath xmlns:m="http://schemas.openxmlformats.org/officeDocument/2006/math">
                      <m:sSub>
                        <m:sSubPr>
                          <m:ctrlPr>
                            <a:rPr lang="en-US" altLang="zh-CN" sz="2000" i="1" dirty="0">
                              <a:latin typeface="Cambria Math" panose="02040503050406030204" pitchFamily="18" charset="0"/>
                              <a:cs typeface="+mn-ea"/>
                              <a:sym typeface="+mn-lt"/>
                            </a:rPr>
                          </m:ctrlPr>
                        </m:sSubPr>
                        <m:e>
                          <m:r>
                            <a:rPr lang="en-US" altLang="zh-CN" sz="2000" b="1" i="1" dirty="0">
                              <a:latin typeface="Cambria Math" panose="02040503050406030204" pitchFamily="18" charset="0"/>
                              <a:cs typeface="+mn-ea"/>
                              <a:sym typeface="+mn-lt"/>
                            </a:rPr>
                            <m:t>𝑬</m:t>
                          </m:r>
                        </m:e>
                        <m:sub>
                          <m:r>
                            <a:rPr lang="en-US" altLang="zh-CN" sz="2000" b="1" i="1" dirty="0">
                              <a:latin typeface="Cambria Math" panose="02040503050406030204" pitchFamily="18" charset="0"/>
                              <a:cs typeface="+mn-ea"/>
                              <a:sym typeface="+mn-lt"/>
                            </a:rPr>
                            <m:t>𝒆𝒎𝒄</m:t>
                          </m:r>
                        </m:sub>
                      </m:sSub>
                    </m:oMath>
                  </a14:m>
                  <a:r>
                    <a:rPr lang="en-US" altLang="zh-CN" sz="2000" dirty="0">
                      <a:latin typeface="+mn-lt"/>
                      <a:cs typeface="+mn-ea"/>
                      <a:sym typeface="+mn-lt"/>
                    </a:rPr>
                    <a:t>(</a:t>
                  </a:r>
                  <a14:m>
                    <m:oMath xmlns:m="http://schemas.openxmlformats.org/officeDocument/2006/math">
                      <m:sSup>
                        <m:sSupPr>
                          <m:ctrlPr>
                            <a:rPr lang="el-GR" altLang="zh-CN" sz="2000" i="1" dirty="0">
                              <a:latin typeface="Cambria Math" panose="02040503050406030204" pitchFamily="18" charset="0"/>
                              <a:cs typeface="+mn-ea"/>
                              <a:sym typeface="+mn-lt"/>
                            </a:rPr>
                          </m:ctrlPr>
                        </m:sSupPr>
                        <m:e>
                          <m:r>
                            <a:rPr lang="el-GR" altLang="zh-CN" sz="2000" b="1" i="1" dirty="0">
                              <a:latin typeface="Cambria Math" panose="02040503050406030204" pitchFamily="18" charset="0"/>
                              <a:cs typeface="+mn-ea"/>
                              <a:sym typeface="+mn-lt"/>
                            </a:rPr>
                            <m:t>𝝅</m:t>
                          </m:r>
                        </m:e>
                        <m:sup>
                          <m:r>
                            <a:rPr lang="en-US" altLang="zh-CN" sz="2000" b="1" dirty="0">
                              <a:latin typeface="Cambria Math" panose="02040503050406030204" pitchFamily="18" charset="0"/>
                              <a:cs typeface="+mn-ea"/>
                              <a:sym typeface="+mn-lt"/>
                            </a:rPr>
                            <m:t>−</m:t>
                          </m:r>
                        </m:sup>
                      </m:sSup>
                    </m:oMath>
                  </a14:m>
                  <a:r>
                    <a:rPr lang="en-US" altLang="zh-CN" sz="2000" dirty="0">
                      <a:latin typeface="+mn-lt"/>
                      <a:cs typeface="+mn-ea"/>
                      <a:sym typeface="+mn-lt"/>
                    </a:rPr>
                    <a:t>)&lt;1.34  for </a:t>
                  </a:r>
                  <a14:m>
                    <m:oMath xmlns:m="http://schemas.openxmlformats.org/officeDocument/2006/math">
                      <m:sSup>
                        <m:sSupPr>
                          <m:ctrlPr>
                            <a:rPr lang="en-US" altLang="zh-CN" sz="2000" i="1">
                              <a:latin typeface="Cambria Math" panose="02040503050406030204" pitchFamily="18" charset="0"/>
                              <a:cs typeface="+mn-ea"/>
                              <a:sym typeface="+mn-lt"/>
                            </a:rPr>
                          </m:ctrlPr>
                        </m:sSupPr>
                        <m:e>
                          <m:r>
                            <a:rPr lang="en-US" altLang="zh-CN" sz="2000" b="1" i="1">
                              <a:latin typeface="Cambria Math" panose="02040503050406030204" pitchFamily="18" charset="0"/>
                              <a:cs typeface="+mn-ea"/>
                              <a:sym typeface="+mn-lt"/>
                            </a:rPr>
                            <m:t>𝒆</m:t>
                          </m:r>
                        </m:e>
                        <m:sup>
                          <m:r>
                            <a:rPr lang="en-US" altLang="zh-CN" sz="2000" b="1">
                              <a:latin typeface="Cambria Math" panose="02040503050406030204" pitchFamily="18" charset="0"/>
                              <a:cs typeface="+mn-ea"/>
                              <a:sym typeface="+mn-lt"/>
                            </a:rPr>
                            <m:t>+</m:t>
                          </m:r>
                        </m:sup>
                      </m:sSup>
                      <m:sSup>
                        <m:sSupPr>
                          <m:ctrlPr>
                            <a:rPr lang="en-US" altLang="zh-CN" sz="2000" i="1">
                              <a:latin typeface="Cambria Math" panose="02040503050406030204" pitchFamily="18" charset="0"/>
                              <a:cs typeface="+mn-ea"/>
                              <a:sym typeface="+mn-lt"/>
                            </a:rPr>
                          </m:ctrlPr>
                        </m:sSupPr>
                        <m:e>
                          <m:r>
                            <a:rPr lang="en-US" altLang="zh-CN" sz="2000" b="1" i="1">
                              <a:latin typeface="Cambria Math" panose="02040503050406030204" pitchFamily="18" charset="0"/>
                              <a:cs typeface="+mn-ea"/>
                              <a:sym typeface="+mn-lt"/>
                            </a:rPr>
                            <m:t>𝒆</m:t>
                          </m:r>
                        </m:e>
                        <m:sup>
                          <m:r>
                            <a:rPr lang="en-US" altLang="zh-CN" sz="2000" b="1">
                              <a:latin typeface="Cambria Math" panose="02040503050406030204" pitchFamily="18" charset="0"/>
                              <a:cs typeface="+mn-ea"/>
                              <a:sym typeface="+mn-lt"/>
                            </a:rPr>
                            <m:t>−</m:t>
                          </m:r>
                        </m:sup>
                      </m:sSup>
                    </m:oMath>
                  </a14:m>
                  <a:r>
                    <a:rPr lang="en-US" altLang="zh-CN" sz="2000" dirty="0">
                      <a:latin typeface="+mn-lt"/>
                      <a:cs typeface="+mn-ea"/>
                      <a:sym typeface="+mn-lt"/>
                    </a:rPr>
                    <a:t>veto</a:t>
                  </a:r>
                </a:p>
              </p:txBody>
            </p:sp>
          </mc:Choice>
          <mc:Fallback xmlns="">
            <p:sp>
              <p:nvSpPr>
                <p:cNvPr id="17" name="文本框 16">
                  <a:extLst>
                    <a:ext uri="{FF2B5EF4-FFF2-40B4-BE49-F238E27FC236}">
                      <a16:creationId xmlns:a16="http://schemas.microsoft.com/office/drawing/2014/main" id="{0C083931-7FAA-48CA-B173-3C45EA0833D4}"/>
                    </a:ext>
                  </a:extLst>
                </p:cNvPr>
                <p:cNvSpPr txBox="1">
                  <a:spLocks noRot="1" noChangeAspect="1" noMove="1" noResize="1" noEditPoints="1" noAdjustHandles="1" noChangeArrowheads="1" noChangeShapeType="1" noTextEdit="1"/>
                </p:cNvSpPr>
                <p:nvPr/>
              </p:nvSpPr>
              <p:spPr>
                <a:xfrm>
                  <a:off x="1134655" y="6484272"/>
                  <a:ext cx="5643975" cy="400110"/>
                </a:xfrm>
                <a:prstGeom prst="rect">
                  <a:avLst/>
                </a:prstGeom>
                <a:blipFill>
                  <a:blip r:embed="rId14"/>
                  <a:stretch>
                    <a:fillRect t="-7576" b="-25758"/>
                  </a:stretch>
                </a:blipFill>
              </p:spPr>
              <p:txBody>
                <a:bodyPr/>
                <a:lstStyle/>
                <a:p>
                  <a:r>
                    <a:rPr lang="zh-CN" altLang="en-US">
                      <a:noFill/>
                    </a:rPr>
                    <a:t> </a:t>
                  </a:r>
                </a:p>
              </p:txBody>
            </p:sp>
          </mc:Fallback>
        </mc:AlternateContent>
      </p:grpSp>
      <p:pic>
        <p:nvPicPr>
          <p:cNvPr id="45" name="图片 44">
            <a:extLst>
              <a:ext uri="{FF2B5EF4-FFF2-40B4-BE49-F238E27FC236}">
                <a16:creationId xmlns:a16="http://schemas.microsoft.com/office/drawing/2014/main" id="{11A89EAF-FE84-4058-B3C2-1A1C515CA6DE}"/>
              </a:ext>
            </a:extLst>
          </p:cNvPr>
          <p:cNvPicPr>
            <a:picLocks noChangeAspect="1"/>
          </p:cNvPicPr>
          <p:nvPr/>
        </p:nvPicPr>
        <p:blipFill rotWithShape="1">
          <a:blip r:embed="rId15"/>
          <a:srcRect r="85632"/>
          <a:stretch/>
        </p:blipFill>
        <p:spPr>
          <a:xfrm>
            <a:off x="751186" y="3625051"/>
            <a:ext cx="679950" cy="737381"/>
          </a:xfrm>
          <a:prstGeom prst="rect">
            <a:avLst/>
          </a:prstGeom>
        </p:spPr>
      </p:pic>
      <p:grpSp>
        <p:nvGrpSpPr>
          <p:cNvPr id="33" name="组合 32">
            <a:extLst>
              <a:ext uri="{FF2B5EF4-FFF2-40B4-BE49-F238E27FC236}">
                <a16:creationId xmlns:a16="http://schemas.microsoft.com/office/drawing/2014/main" id="{0C541A73-C984-4576-B1C2-50A1BBFE97C7}"/>
              </a:ext>
            </a:extLst>
          </p:cNvPr>
          <p:cNvGrpSpPr/>
          <p:nvPr/>
        </p:nvGrpSpPr>
        <p:grpSpPr>
          <a:xfrm>
            <a:off x="3319595" y="1927799"/>
            <a:ext cx="2506970" cy="1291756"/>
            <a:chOff x="4107885" y="2282952"/>
            <a:chExt cx="1744962" cy="1026254"/>
          </a:xfrm>
        </p:grpSpPr>
        <p:pic>
          <p:nvPicPr>
            <p:cNvPr id="36" name="图片 35">
              <a:extLst>
                <a:ext uri="{FF2B5EF4-FFF2-40B4-BE49-F238E27FC236}">
                  <a16:creationId xmlns:a16="http://schemas.microsoft.com/office/drawing/2014/main" id="{AEB7085F-3900-462F-B5DC-E5C3C7E12802}"/>
                </a:ext>
              </a:extLst>
            </p:cNvPr>
            <p:cNvPicPr>
              <a:picLocks noChangeAspect="1"/>
            </p:cNvPicPr>
            <p:nvPr/>
          </p:nvPicPr>
          <p:blipFill rotWithShape="1">
            <a:blip r:embed="rId16"/>
            <a:srcRect t="58205"/>
            <a:stretch/>
          </p:blipFill>
          <p:spPr>
            <a:xfrm>
              <a:off x="4117092" y="2353632"/>
              <a:ext cx="1691352" cy="933123"/>
            </a:xfrm>
            <a:prstGeom prst="rect">
              <a:avLst/>
            </a:prstGeom>
          </p:spPr>
        </p:pic>
        <p:sp>
          <p:nvSpPr>
            <p:cNvPr id="40" name="矩形: 圆角 39">
              <a:extLst>
                <a:ext uri="{FF2B5EF4-FFF2-40B4-BE49-F238E27FC236}">
                  <a16:creationId xmlns:a16="http://schemas.microsoft.com/office/drawing/2014/main" id="{7DB80103-5E42-4423-86A4-DFE34D646E22}"/>
                </a:ext>
              </a:extLst>
            </p:cNvPr>
            <p:cNvSpPr/>
            <p:nvPr/>
          </p:nvSpPr>
          <p:spPr>
            <a:xfrm>
              <a:off x="4107885" y="2282952"/>
              <a:ext cx="1744962" cy="1026254"/>
            </a:xfrm>
            <a:prstGeom prst="roundRect">
              <a:avLst/>
            </a:prstGeom>
            <a:noFill/>
            <a:ln>
              <a:solidFill>
                <a:srgbClr val="002060"/>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cs typeface="+mn-ea"/>
                  <a:sym typeface="+mn-lt"/>
                </a:rPr>
                <a:t>    </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grpSp>
        <p:nvGrpSpPr>
          <p:cNvPr id="43" name="组合 42">
            <a:extLst>
              <a:ext uri="{FF2B5EF4-FFF2-40B4-BE49-F238E27FC236}">
                <a16:creationId xmlns:a16="http://schemas.microsoft.com/office/drawing/2014/main" id="{E607F317-CE80-47B8-BD69-DD567C561288}"/>
              </a:ext>
            </a:extLst>
          </p:cNvPr>
          <p:cNvGrpSpPr/>
          <p:nvPr/>
        </p:nvGrpSpPr>
        <p:grpSpPr>
          <a:xfrm>
            <a:off x="2238393" y="3652815"/>
            <a:ext cx="4853226" cy="2587063"/>
            <a:chOff x="617169" y="3819403"/>
            <a:chExt cx="4853226" cy="2587063"/>
          </a:xfrm>
        </p:grpSpPr>
        <p:pic>
          <p:nvPicPr>
            <p:cNvPr id="16" name="图片 15">
              <a:extLst>
                <a:ext uri="{FF2B5EF4-FFF2-40B4-BE49-F238E27FC236}">
                  <a16:creationId xmlns:a16="http://schemas.microsoft.com/office/drawing/2014/main" id="{2D6EFE2A-B042-4981-9ECE-1D23D4285F5E}"/>
                </a:ext>
              </a:extLst>
            </p:cNvPr>
            <p:cNvPicPr>
              <a:picLocks noChangeAspect="1"/>
            </p:cNvPicPr>
            <p:nvPr/>
          </p:nvPicPr>
          <p:blipFill>
            <a:blip r:embed="rId17"/>
            <a:stretch>
              <a:fillRect/>
            </a:stretch>
          </p:blipFill>
          <p:spPr>
            <a:xfrm>
              <a:off x="617169" y="3819403"/>
              <a:ext cx="4853226" cy="2433175"/>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394BB78-D121-4C33-94ED-48070796D2CE}"/>
                    </a:ext>
                  </a:extLst>
                </p:cNvPr>
                <p:cNvSpPr txBox="1"/>
                <p:nvPr/>
              </p:nvSpPr>
              <p:spPr>
                <a:xfrm>
                  <a:off x="2791567" y="6067912"/>
                  <a:ext cx="1113136"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1600" b="1"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sSubPr>
                          <m:e>
                            <m:r>
                              <a:rPr kumimoji="0" lang="en-US" altLang="zh-CN" sz="1600" b="1"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𝑬</m:t>
                            </m:r>
                          </m:e>
                          <m:sub>
                            <m:r>
                              <a:rPr kumimoji="0" lang="en-US" altLang="zh-CN" sz="1600" b="1"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𝒆𝒎𝒄</m:t>
                            </m:r>
                          </m:sub>
                        </m:sSub>
                      </m:oMath>
                    </m:oMathPara>
                  </a14:m>
                  <a:endParaRPr lang="zh-CN" altLang="en-US" sz="1600" dirty="0">
                    <a:cs typeface="+mn-ea"/>
                    <a:sym typeface="+mn-lt"/>
                  </a:endParaRPr>
                </a:p>
              </p:txBody>
            </p:sp>
          </mc:Choice>
          <mc:Fallback xmlns="">
            <p:sp>
              <p:nvSpPr>
                <p:cNvPr id="19" name="文本框 18">
                  <a:extLst>
                    <a:ext uri="{FF2B5EF4-FFF2-40B4-BE49-F238E27FC236}">
                      <a16:creationId xmlns:a16="http://schemas.microsoft.com/office/drawing/2014/main" id="{D394BB78-D121-4C33-94ED-48070796D2CE}"/>
                    </a:ext>
                  </a:extLst>
                </p:cNvPr>
                <p:cNvSpPr txBox="1">
                  <a:spLocks noRot="1" noChangeAspect="1" noMove="1" noResize="1" noEditPoints="1" noAdjustHandles="1" noChangeArrowheads="1" noChangeShapeType="1" noTextEdit="1"/>
                </p:cNvSpPr>
                <p:nvPr/>
              </p:nvSpPr>
              <p:spPr>
                <a:xfrm>
                  <a:off x="2791567" y="6067912"/>
                  <a:ext cx="1113136" cy="338554"/>
                </a:xfrm>
                <a:prstGeom prst="rect">
                  <a:avLst/>
                </a:prstGeom>
                <a:blipFill>
                  <a:blip r:embed="rId18"/>
                  <a:stretch>
                    <a:fillRect/>
                  </a:stretch>
                </a:blipFill>
              </p:spPr>
              <p:txBody>
                <a:bodyPr/>
                <a:lstStyle/>
                <a:p>
                  <a:r>
                    <a:rPr lang="zh-CN" altLang="en-US">
                      <a:noFill/>
                    </a:rPr>
                    <a:t> </a:t>
                  </a:r>
                </a:p>
              </p:txBody>
            </p:sp>
          </mc:Fallback>
        </mc:AlternateContent>
      </p:grpSp>
      <p:cxnSp>
        <p:nvCxnSpPr>
          <p:cNvPr id="49" name="直接连接符 48">
            <a:extLst>
              <a:ext uri="{FF2B5EF4-FFF2-40B4-BE49-F238E27FC236}">
                <a16:creationId xmlns:a16="http://schemas.microsoft.com/office/drawing/2014/main" id="{D8B6E96C-6436-48B4-AF40-9D1F120B445A}"/>
              </a:ext>
            </a:extLst>
          </p:cNvPr>
          <p:cNvCxnSpPr/>
          <p:nvPr/>
        </p:nvCxnSpPr>
        <p:spPr>
          <a:xfrm>
            <a:off x="3416676" y="2828134"/>
            <a:ext cx="88334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3226EFA-9610-4A2D-B1F3-1789C2BCC388}"/>
              </a:ext>
            </a:extLst>
          </p:cNvPr>
          <p:cNvCxnSpPr/>
          <p:nvPr/>
        </p:nvCxnSpPr>
        <p:spPr>
          <a:xfrm>
            <a:off x="3408890" y="3107400"/>
            <a:ext cx="88334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1B19216E-2EDF-4C24-8210-C6E267FDCF13}"/>
                  </a:ext>
                </a:extLst>
              </p:cNvPr>
              <p:cNvSpPr/>
              <p:nvPr/>
            </p:nvSpPr>
            <p:spPr>
              <a:xfrm>
                <a:off x="3243846" y="5109303"/>
                <a:ext cx="3451025" cy="276679"/>
              </a:xfrm>
              <a:prstGeom prst="rect">
                <a:avLst/>
              </a:prstGeom>
            </p:spPr>
            <p:txBody>
              <a:bodyPr wrap="square">
                <a:spAutoFit/>
              </a:bodyPr>
              <a:lstStyle/>
              <a:p>
                <a:r>
                  <a:rPr lang="en-US" altLang="zh-CN" sz="1000" dirty="0">
                    <a:solidFill>
                      <a:srgbClr val="C00000"/>
                    </a:solidFill>
                    <a:cs typeface="+mn-ea"/>
                    <a:sym typeface="+mn-lt"/>
                  </a:rPr>
                  <a:t>(</a:t>
                </a:r>
                <a14:m>
                  <m:oMath xmlns:m="http://schemas.openxmlformats.org/officeDocument/2006/math">
                    <m:sSub>
                      <m:sSubPr>
                        <m:ctrlPr>
                          <a:rPr lang="en-US" altLang="zh-CN" sz="1000" i="1">
                            <a:solidFill>
                              <a:srgbClr val="C00000"/>
                            </a:solidFill>
                            <a:latin typeface="Cambria Math" panose="02040503050406030204" pitchFamily="18" charset="0"/>
                            <a:cs typeface="+mn-ea"/>
                            <a:sym typeface="+mn-lt"/>
                          </a:rPr>
                        </m:ctrlPr>
                      </m:sSubPr>
                      <m:e>
                        <m:r>
                          <a:rPr lang="en-US" altLang="zh-CN" sz="1000" i="1">
                            <a:solidFill>
                              <a:srgbClr val="C00000"/>
                            </a:solidFill>
                            <a:latin typeface="Cambria Math" panose="02040503050406030204" pitchFamily="18" charset="0"/>
                            <a:cs typeface="+mn-ea"/>
                            <a:sym typeface="+mn-lt"/>
                          </a:rPr>
                          <m:t>𝑚</m:t>
                        </m:r>
                      </m:e>
                      <m:sub>
                        <m:sSub>
                          <m:sSubPr>
                            <m:ctrlPr>
                              <a:rPr lang="en-US" altLang="zh-CN" sz="1000" i="1">
                                <a:solidFill>
                                  <a:srgbClr val="C00000"/>
                                </a:solidFill>
                                <a:latin typeface="Cambria Math" panose="02040503050406030204" pitchFamily="18" charset="0"/>
                                <a:cs typeface="+mn-ea"/>
                                <a:sym typeface="+mn-lt"/>
                              </a:rPr>
                            </m:ctrlPr>
                          </m:sSubPr>
                          <m:e>
                            <m:r>
                              <a:rPr lang="en-US" altLang="zh-CN" sz="1000" i="1">
                                <a:solidFill>
                                  <a:srgbClr val="C00000"/>
                                </a:solidFill>
                                <a:latin typeface="Cambria Math" panose="02040503050406030204" pitchFamily="18" charset="0"/>
                                <a:cs typeface="+mn-ea"/>
                                <a:sym typeface="+mn-lt"/>
                              </a:rPr>
                              <m:t>𝜒</m:t>
                            </m:r>
                          </m:e>
                          <m:sub>
                            <m:r>
                              <a:rPr lang="en-US" altLang="zh-CN" sz="1000" i="1">
                                <a:solidFill>
                                  <a:srgbClr val="C00000"/>
                                </a:solidFill>
                                <a:latin typeface="Cambria Math" panose="02040503050406030204" pitchFamily="18" charset="0"/>
                                <a:cs typeface="+mn-ea"/>
                                <a:sym typeface="+mn-lt"/>
                              </a:rPr>
                              <m:t>𝑐𝑗</m:t>
                            </m:r>
                          </m:sub>
                        </m:sSub>
                      </m:sub>
                    </m:sSub>
                    <m:r>
                      <a:rPr lang="en-US" altLang="zh-CN" sz="1000" i="1">
                        <a:solidFill>
                          <a:srgbClr val="C00000"/>
                        </a:solidFill>
                        <a:latin typeface="Cambria Math" panose="02040503050406030204" pitchFamily="18" charset="0"/>
                        <a:cs typeface="+mn-ea"/>
                        <a:sym typeface="+mn-lt"/>
                      </a:rPr>
                      <m:t> </m:t>
                    </m:r>
                  </m:oMath>
                </a14:m>
                <a:r>
                  <a:rPr lang="en-US" altLang="zh-CN" sz="1000" dirty="0">
                    <a:solidFill>
                      <a:srgbClr val="C00000"/>
                    </a:solidFill>
                    <a:cs typeface="+mn-ea"/>
                    <a:sym typeface="+mn-lt"/>
                  </a:rPr>
                  <a:t>&gt;3.3&amp;&amp; </a:t>
                </a:r>
                <a14:m>
                  <m:oMath xmlns:m="http://schemas.openxmlformats.org/officeDocument/2006/math">
                    <m:sSub>
                      <m:sSubPr>
                        <m:ctrlPr>
                          <a:rPr lang="en-US" altLang="zh-CN" sz="1000" i="1">
                            <a:solidFill>
                              <a:srgbClr val="C00000"/>
                            </a:solidFill>
                            <a:latin typeface="Cambria Math" panose="02040503050406030204" pitchFamily="18" charset="0"/>
                            <a:cs typeface="+mn-ea"/>
                            <a:sym typeface="+mn-lt"/>
                          </a:rPr>
                        </m:ctrlPr>
                      </m:sSubPr>
                      <m:e>
                        <m:r>
                          <a:rPr lang="en-US" altLang="zh-CN" sz="1000" i="1">
                            <a:solidFill>
                              <a:srgbClr val="C00000"/>
                            </a:solidFill>
                            <a:latin typeface="Cambria Math" panose="02040503050406030204" pitchFamily="18" charset="0"/>
                            <a:cs typeface="+mn-ea"/>
                            <a:sym typeface="+mn-lt"/>
                          </a:rPr>
                          <m:t>𝑚</m:t>
                        </m:r>
                      </m:e>
                      <m:sub>
                        <m:sSub>
                          <m:sSubPr>
                            <m:ctrlPr>
                              <a:rPr lang="en-US" altLang="zh-CN" sz="1000" i="1">
                                <a:solidFill>
                                  <a:srgbClr val="C00000"/>
                                </a:solidFill>
                                <a:latin typeface="Cambria Math" panose="02040503050406030204" pitchFamily="18" charset="0"/>
                                <a:cs typeface="+mn-ea"/>
                                <a:sym typeface="+mn-lt"/>
                              </a:rPr>
                            </m:ctrlPr>
                          </m:sSubPr>
                          <m:e>
                            <m:r>
                              <a:rPr lang="en-US" altLang="zh-CN" sz="1000" i="1">
                                <a:solidFill>
                                  <a:srgbClr val="C00000"/>
                                </a:solidFill>
                                <a:latin typeface="Cambria Math" panose="02040503050406030204" pitchFamily="18" charset="0"/>
                                <a:cs typeface="+mn-ea"/>
                                <a:sym typeface="+mn-lt"/>
                              </a:rPr>
                              <m:t>𝜒</m:t>
                            </m:r>
                          </m:e>
                          <m:sub>
                            <m:r>
                              <a:rPr lang="en-US" altLang="zh-CN" sz="1000" i="1">
                                <a:solidFill>
                                  <a:srgbClr val="C00000"/>
                                </a:solidFill>
                                <a:latin typeface="Cambria Math" panose="02040503050406030204" pitchFamily="18" charset="0"/>
                                <a:cs typeface="+mn-ea"/>
                                <a:sym typeface="+mn-lt"/>
                              </a:rPr>
                              <m:t>𝑐𝑗</m:t>
                            </m:r>
                          </m:sub>
                        </m:sSub>
                      </m:sub>
                    </m:sSub>
                    <m:r>
                      <a:rPr lang="en-US" altLang="zh-CN" sz="1000" i="1">
                        <a:solidFill>
                          <a:srgbClr val="C00000"/>
                        </a:solidFill>
                        <a:latin typeface="Cambria Math" panose="02040503050406030204" pitchFamily="18" charset="0"/>
                        <a:cs typeface="+mn-ea"/>
                        <a:sym typeface="+mn-lt"/>
                      </a:rPr>
                      <m:t> </m:t>
                    </m:r>
                  </m:oMath>
                </a14:m>
                <a:r>
                  <a:rPr lang="en-US" altLang="zh-CN" sz="1000" dirty="0">
                    <a:solidFill>
                      <a:srgbClr val="C00000"/>
                    </a:solidFill>
                    <a:cs typeface="+mn-ea"/>
                    <a:sym typeface="+mn-lt"/>
                  </a:rPr>
                  <a:t>&lt;3.6)&amp;&amp;(</a:t>
                </a:r>
                <a14:m>
                  <m:oMath xmlns:m="http://schemas.openxmlformats.org/officeDocument/2006/math">
                    <m:sSubSup>
                      <m:sSubSupPr>
                        <m:ctrlPr>
                          <a:rPr lang="en-US" altLang="zh-CN" sz="1000" b="0" i="1" smtClean="0">
                            <a:solidFill>
                              <a:srgbClr val="C00000"/>
                            </a:solidFill>
                            <a:latin typeface="Cambria Math" panose="02040503050406030204" pitchFamily="18" charset="0"/>
                            <a:cs typeface="+mn-ea"/>
                            <a:sym typeface="+mn-lt"/>
                          </a:rPr>
                        </m:ctrlPr>
                      </m:sSubSupPr>
                      <m:e>
                        <m:r>
                          <a:rPr lang="en-US" altLang="zh-CN" sz="1000" b="0" i="1" smtClean="0">
                            <a:solidFill>
                              <a:srgbClr val="C00000"/>
                            </a:solidFill>
                            <a:latin typeface="Cambria Math" panose="02040503050406030204" pitchFamily="18" charset="0"/>
                            <a:cs typeface="+mn-ea"/>
                            <a:sym typeface="+mn-lt"/>
                          </a:rPr>
                          <m:t>𝜒</m:t>
                        </m:r>
                      </m:e>
                      <m:sub>
                        <m:r>
                          <a:rPr lang="en-US" altLang="zh-CN" sz="1000" b="0" i="1" smtClean="0">
                            <a:solidFill>
                              <a:srgbClr val="C00000"/>
                            </a:solidFill>
                            <a:latin typeface="Cambria Math" panose="02040503050406030204" pitchFamily="18" charset="0"/>
                            <a:cs typeface="+mn-ea"/>
                            <a:sym typeface="+mn-lt"/>
                          </a:rPr>
                          <m:t>4</m:t>
                        </m:r>
                        <m:r>
                          <a:rPr lang="en-US" altLang="zh-CN" sz="1000" b="0" i="1" smtClean="0">
                            <a:solidFill>
                              <a:srgbClr val="C00000"/>
                            </a:solidFill>
                            <a:latin typeface="Cambria Math" panose="02040503050406030204" pitchFamily="18" charset="0"/>
                            <a:cs typeface="+mn-ea"/>
                            <a:sym typeface="+mn-lt"/>
                          </a:rPr>
                          <m:t>𝑐</m:t>
                        </m:r>
                      </m:sub>
                      <m:sup>
                        <m:r>
                          <a:rPr lang="en-US" altLang="zh-CN" sz="1000" b="0" i="1" smtClean="0">
                            <a:solidFill>
                              <a:srgbClr val="C00000"/>
                            </a:solidFill>
                            <a:latin typeface="Cambria Math" panose="02040503050406030204" pitchFamily="18" charset="0"/>
                            <a:cs typeface="+mn-ea"/>
                            <a:sym typeface="+mn-lt"/>
                          </a:rPr>
                          <m:t>2</m:t>
                        </m:r>
                      </m:sup>
                    </m:sSubSup>
                  </m:oMath>
                </a14:m>
                <a:r>
                  <a:rPr lang="en-US" altLang="zh-CN" sz="1000" dirty="0">
                    <a:solidFill>
                      <a:srgbClr val="C00000"/>
                    </a:solidFill>
                    <a:cs typeface="+mn-ea"/>
                    <a:sym typeface="+mn-lt"/>
                  </a:rPr>
                  <a:t>  &lt;60)</a:t>
                </a:r>
                <a:endParaRPr lang="zh-CN" altLang="en-US" sz="1000" dirty="0">
                  <a:solidFill>
                    <a:srgbClr val="C00000"/>
                  </a:solidFill>
                  <a:cs typeface="+mn-ea"/>
                  <a:sym typeface="+mn-lt"/>
                </a:endParaRPr>
              </a:p>
            </p:txBody>
          </p:sp>
        </mc:Choice>
        <mc:Fallback xmlns="">
          <p:sp>
            <p:nvSpPr>
              <p:cNvPr id="18" name="矩形 17">
                <a:extLst>
                  <a:ext uri="{FF2B5EF4-FFF2-40B4-BE49-F238E27FC236}">
                    <a16:creationId xmlns:a16="http://schemas.microsoft.com/office/drawing/2014/main" id="{1B19216E-2EDF-4C24-8210-C6E267FDCF13}"/>
                  </a:ext>
                </a:extLst>
              </p:cNvPr>
              <p:cNvSpPr>
                <a:spLocks noRot="1" noChangeAspect="1" noMove="1" noResize="1" noEditPoints="1" noAdjustHandles="1" noChangeArrowheads="1" noChangeShapeType="1" noTextEdit="1"/>
              </p:cNvSpPr>
              <p:nvPr/>
            </p:nvSpPr>
            <p:spPr>
              <a:xfrm>
                <a:off x="3243846" y="5109303"/>
                <a:ext cx="3451025" cy="27667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ABED18F-0A5C-47F5-837F-6C97505489DA}"/>
                  </a:ext>
                </a:extLst>
              </p:cNvPr>
              <p:cNvSpPr txBox="1"/>
              <p:nvPr/>
            </p:nvSpPr>
            <p:spPr>
              <a:xfrm>
                <a:off x="60960" y="4275798"/>
                <a:ext cx="2177433" cy="1169551"/>
              </a:xfrm>
              <a:prstGeom prst="rect">
                <a:avLst/>
              </a:prstGeom>
              <a:noFill/>
            </p:spPr>
            <p:txBody>
              <a:bodyPr wrap="square" rtlCol="0">
                <a:spAutoFit/>
              </a:bodyPr>
              <a:lstStyle/>
              <a:p>
                <a:r>
                  <a:rPr lang="en-US" altLang="zh-CN" sz="1400" dirty="0"/>
                  <a:t>S: Normalized number of signal MC of </a:t>
                </a:r>
                <a14:m>
                  <m:oMath xmlns:m="http://schemas.openxmlformats.org/officeDocument/2006/math">
                    <m:sSub>
                      <m:sSubPr>
                        <m:ctrlPr>
                          <a:rPr lang="en-US" altLang="zh-CN" sz="1400" i="1">
                            <a:latin typeface="Cambria Math" panose="02040503050406030204" pitchFamily="18" charset="0"/>
                            <a:sym typeface="+mn-lt"/>
                          </a:rPr>
                        </m:ctrlPr>
                      </m:sSubPr>
                      <m:e>
                        <m:r>
                          <a:rPr lang="en-US" altLang="zh-CN" sz="1400" b="0">
                            <a:latin typeface="Cambria Math" panose="02040503050406030204" pitchFamily="18" charset="0"/>
                            <a:sym typeface="+mn-lt"/>
                          </a:rPr>
                          <m:t> </m:t>
                        </m:r>
                        <m:r>
                          <a:rPr lang="el-GR" altLang="zh-CN" sz="1400" b="0" i="1">
                            <a:latin typeface="Cambria Math" panose="02040503050406030204" pitchFamily="18" charset="0"/>
                            <a:sym typeface="+mn-lt"/>
                          </a:rPr>
                          <m:t>𝜒</m:t>
                        </m:r>
                      </m:e>
                      <m:sub>
                        <m:r>
                          <a:rPr lang="en-US" altLang="zh-CN" sz="1400" b="0" i="1">
                            <a:latin typeface="Cambria Math" panose="02040503050406030204" pitchFamily="18" charset="0"/>
                            <a:sym typeface="+mn-lt"/>
                          </a:rPr>
                          <m:t>𝑐</m:t>
                        </m:r>
                        <m:r>
                          <a:rPr lang="en-US" altLang="zh-CN" sz="1400" b="0" i="1">
                            <a:latin typeface="Cambria Math" panose="02040503050406030204" pitchFamily="18" charset="0"/>
                            <a:sym typeface="+mn-lt"/>
                          </a:rPr>
                          <m:t>0</m:t>
                        </m:r>
                      </m:sub>
                    </m:sSub>
                  </m:oMath>
                </a14:m>
                <a:r>
                  <a:rPr lang="en-US" altLang="zh-CN" sz="1400" dirty="0"/>
                  <a:t> and </a:t>
                </a:r>
                <a14:m>
                  <m:oMath xmlns:m="http://schemas.openxmlformats.org/officeDocument/2006/math">
                    <m:sSub>
                      <m:sSubPr>
                        <m:ctrlPr>
                          <a:rPr lang="en-US" altLang="zh-CN" sz="1400" i="1">
                            <a:latin typeface="Cambria Math" panose="02040503050406030204" pitchFamily="18" charset="0"/>
                            <a:sym typeface="+mn-lt"/>
                          </a:rPr>
                        </m:ctrlPr>
                      </m:sSubPr>
                      <m:e>
                        <m:r>
                          <a:rPr lang="en-US" altLang="zh-CN" sz="1400" b="0">
                            <a:latin typeface="Cambria Math" panose="02040503050406030204" pitchFamily="18" charset="0"/>
                            <a:sym typeface="+mn-lt"/>
                          </a:rPr>
                          <m:t> </m:t>
                        </m:r>
                        <m:r>
                          <a:rPr lang="el-GR" altLang="zh-CN" sz="1400" b="0" i="1">
                            <a:latin typeface="Cambria Math" panose="02040503050406030204" pitchFamily="18" charset="0"/>
                            <a:sym typeface="+mn-lt"/>
                          </a:rPr>
                          <m:t>𝜒</m:t>
                        </m:r>
                      </m:e>
                      <m:sub>
                        <m:r>
                          <a:rPr lang="en-US" altLang="zh-CN" sz="1400" b="0" i="1">
                            <a:latin typeface="Cambria Math" panose="02040503050406030204" pitchFamily="18" charset="0"/>
                            <a:sym typeface="+mn-lt"/>
                          </a:rPr>
                          <m:t>𝑐</m:t>
                        </m:r>
                        <m:r>
                          <a:rPr lang="en-US" altLang="zh-CN" sz="1400" b="0" i="0" smtClean="0">
                            <a:latin typeface="Cambria Math" panose="02040503050406030204" pitchFamily="18" charset="0"/>
                            <a:sym typeface="+mn-lt"/>
                          </a:rPr>
                          <m:t>2</m:t>
                        </m:r>
                      </m:sub>
                    </m:sSub>
                    <m:r>
                      <a:rPr lang="en-US" altLang="zh-CN" sz="1400" b="0">
                        <a:latin typeface="Cambria Math" panose="02040503050406030204" pitchFamily="18" charset="0"/>
                        <a:sym typeface="+mn-lt"/>
                      </a:rPr>
                      <m:t> </m:t>
                    </m:r>
                  </m:oMath>
                </a14:m>
                <a:endParaRPr lang="en-US" altLang="zh-CN" sz="1400" dirty="0"/>
              </a:p>
              <a:p>
                <a:endParaRPr lang="en-US" altLang="zh-CN" sz="1400" dirty="0"/>
              </a:p>
              <a:p>
                <a:r>
                  <a:rPr lang="en-US" altLang="zh-CN" sz="1400" dirty="0"/>
                  <a:t>B: Normalized number of background</a:t>
                </a:r>
                <a:endParaRPr lang="zh-CN" altLang="en-US" sz="1400" dirty="0"/>
              </a:p>
            </p:txBody>
          </p:sp>
        </mc:Choice>
        <mc:Fallback xmlns="">
          <p:sp>
            <p:nvSpPr>
              <p:cNvPr id="4" name="文本框 3">
                <a:extLst>
                  <a:ext uri="{FF2B5EF4-FFF2-40B4-BE49-F238E27FC236}">
                    <a16:creationId xmlns:a16="http://schemas.microsoft.com/office/drawing/2014/main" id="{EABED18F-0A5C-47F5-837F-6C97505489DA}"/>
                  </a:ext>
                </a:extLst>
              </p:cNvPr>
              <p:cNvSpPr txBox="1">
                <a:spLocks noRot="1" noChangeAspect="1" noMove="1" noResize="1" noEditPoints="1" noAdjustHandles="1" noChangeArrowheads="1" noChangeShapeType="1" noTextEdit="1"/>
              </p:cNvSpPr>
              <p:nvPr/>
            </p:nvSpPr>
            <p:spPr>
              <a:xfrm>
                <a:off x="60960" y="4275798"/>
                <a:ext cx="2177433" cy="1169551"/>
              </a:xfrm>
              <a:prstGeom prst="rect">
                <a:avLst/>
              </a:prstGeom>
              <a:blipFill>
                <a:blip r:embed="rId20"/>
                <a:stretch>
                  <a:fillRect l="-840" t="-521" b="-46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934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215991" y="-87754"/>
                <a:ext cx="6276067"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Background Study of </a:t>
                </a:r>
                <a14:m>
                  <m:oMath xmlns:m="http://schemas.openxmlformats.org/officeDocument/2006/math">
                    <m:sSup>
                      <m:sSupPr>
                        <m:ctrlP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𝝅</m:t>
                        </m:r>
                      </m:e>
                      <m:sup>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m:t>
                        </m:r>
                      </m:sup>
                    </m:sSup>
                    <m:sSup>
                      <m:sSupPr>
                        <m:ctrlP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𝝅</m:t>
                        </m:r>
                      </m:e>
                      <m:sup>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m:t>
                        </m:r>
                      </m:sup>
                    </m:sSup>
                  </m:oMath>
                </a14:m>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15991" y="-87754"/>
                <a:ext cx="6276067" cy="755913"/>
              </a:xfrm>
              <a:prstGeom prst="rect">
                <a:avLst/>
              </a:prstGeom>
              <a:blipFill>
                <a:blip r:embed="rId2"/>
                <a:stretch>
                  <a:fillRect l="-2524" b="-28226"/>
                </a:stretch>
              </a:blipFill>
            </p:spPr>
            <p:txBody>
              <a:bodyPr/>
              <a:lstStyle/>
              <a:p>
                <a:r>
                  <a:rPr lang="zh-CN" altLang="en-US">
                    <a:noFill/>
                  </a:rPr>
                  <a:t> </a:t>
                </a:r>
              </a:p>
            </p:txBody>
          </p:sp>
        </mc:Fallback>
      </mc:AlternateContent>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19" name="图片 18">
            <a:extLst>
              <a:ext uri="{FF2B5EF4-FFF2-40B4-BE49-F238E27FC236}">
                <a16:creationId xmlns:a16="http://schemas.microsoft.com/office/drawing/2014/main" id="{FBA217E6-D7A5-4607-BEE5-F57AD350D8F9}"/>
              </a:ext>
            </a:extLst>
          </p:cNvPr>
          <p:cNvPicPr>
            <a:picLocks noChangeAspect="1"/>
          </p:cNvPicPr>
          <p:nvPr/>
        </p:nvPicPr>
        <p:blipFill>
          <a:blip r:embed="rId4"/>
          <a:stretch>
            <a:fillRect/>
          </a:stretch>
        </p:blipFill>
        <p:spPr>
          <a:xfrm>
            <a:off x="1022465" y="1849941"/>
            <a:ext cx="4805482" cy="2831191"/>
          </a:xfrm>
          <a:prstGeom prst="rect">
            <a:avLst/>
          </a:prstGeom>
        </p:spPr>
      </p:pic>
      <p:pic>
        <p:nvPicPr>
          <p:cNvPr id="23" name="图片 22">
            <a:extLst>
              <a:ext uri="{FF2B5EF4-FFF2-40B4-BE49-F238E27FC236}">
                <a16:creationId xmlns:a16="http://schemas.microsoft.com/office/drawing/2014/main" id="{1B47C7DE-4FF8-4B34-A83E-5B5B870B0448}"/>
              </a:ext>
            </a:extLst>
          </p:cNvPr>
          <p:cNvPicPr>
            <a:picLocks noChangeAspect="1"/>
          </p:cNvPicPr>
          <p:nvPr/>
        </p:nvPicPr>
        <p:blipFill>
          <a:blip r:embed="rId5"/>
          <a:stretch>
            <a:fillRect/>
          </a:stretch>
        </p:blipFill>
        <p:spPr>
          <a:xfrm>
            <a:off x="6330023" y="1791914"/>
            <a:ext cx="4706627" cy="2983588"/>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577D78F-2428-4ACC-8539-B6BD5E6F93DA}"/>
                  </a:ext>
                </a:extLst>
              </p:cNvPr>
              <p:cNvSpPr txBox="1"/>
              <p:nvPr/>
            </p:nvSpPr>
            <p:spPr>
              <a:xfrm>
                <a:off x="883005" y="5079968"/>
                <a:ext cx="5483303"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400" dirty="0">
                    <a:solidFill>
                      <a:srgbClr val="000000"/>
                    </a:solidFill>
                    <a:cs typeface="+mn-ea"/>
                    <a:sym typeface="+mn-lt"/>
                  </a:rPr>
                  <a:t>After </a:t>
                </a:r>
                <a14:m>
                  <m:oMath xmlns:m="http://schemas.openxmlformats.org/officeDocument/2006/math">
                    <m:sSub>
                      <m:sSubPr>
                        <m:ctrlPr>
                          <a:rPr lang="en-US" altLang="zh-CN" sz="1400" i="1" dirty="0">
                            <a:solidFill>
                              <a:srgbClr val="000000"/>
                            </a:solidFill>
                            <a:latin typeface="Cambria Math" panose="02040503050406030204" pitchFamily="18" charset="0"/>
                            <a:cs typeface="+mn-ea"/>
                            <a:sym typeface="+mn-lt"/>
                          </a:rPr>
                        </m:ctrlPr>
                      </m:sSubPr>
                      <m:e>
                        <m:r>
                          <a:rPr lang="en-US" altLang="zh-CN" sz="1400" dirty="0">
                            <a:solidFill>
                              <a:srgbClr val="000000"/>
                            </a:solidFill>
                            <a:latin typeface="Cambria Math" panose="02040503050406030204" pitchFamily="18" charset="0"/>
                            <a:cs typeface="+mn-ea"/>
                            <a:sym typeface="+mn-lt"/>
                          </a:rPr>
                          <m:t>𝑬</m:t>
                        </m:r>
                      </m:e>
                      <m:sub>
                        <m:r>
                          <a:rPr lang="en-US" altLang="zh-CN" sz="1400" dirty="0">
                            <a:solidFill>
                              <a:srgbClr val="000000"/>
                            </a:solidFill>
                            <a:latin typeface="Cambria Math" panose="02040503050406030204" pitchFamily="18" charset="0"/>
                            <a:cs typeface="+mn-ea"/>
                            <a:sym typeface="+mn-lt"/>
                          </a:rPr>
                          <m:t>𝒆𝒎𝒄</m:t>
                        </m:r>
                      </m:sub>
                    </m:sSub>
                  </m:oMath>
                </a14:m>
                <a:r>
                  <a:rPr lang="en-US" altLang="zh-CN" sz="1400" dirty="0">
                    <a:solidFill>
                      <a:srgbClr val="000000"/>
                    </a:solidFill>
                    <a:cs typeface="+mn-ea"/>
                    <a:sym typeface="+mn-lt"/>
                  </a:rPr>
                  <a:t> cut</a:t>
                </a:r>
                <a:r>
                  <a:rPr kumimoji="0" lang="en-US" altLang="zh-CN" sz="1400" b="0" i="0" u="none" strike="noStrike" kern="1200" cap="none" spc="0" normalizeH="0" baseline="0" noProof="0" dirty="0">
                    <a:ln>
                      <a:noFill/>
                    </a:ln>
                    <a:solidFill>
                      <a:srgbClr val="000000"/>
                    </a:solidFill>
                    <a:effectLst/>
                    <a:uLnTx/>
                    <a:uFillTx/>
                    <a:cs typeface="+mn-ea"/>
                    <a:sym typeface="+mn-lt"/>
                  </a:rPr>
                  <a:t>, Bhabha background </a:t>
                </a:r>
                <a:r>
                  <a:rPr kumimoji="0" lang="en-US" altLang="zh-CN" sz="1400" b="1" i="0" u="none" strike="noStrike" kern="1200" cap="none" spc="0" normalizeH="0" baseline="0" noProof="0" dirty="0">
                    <a:ln>
                      <a:noFill/>
                    </a:ln>
                    <a:solidFill>
                      <a:srgbClr val="000000"/>
                    </a:solidFill>
                    <a:effectLst/>
                    <a:uLnTx/>
                    <a:uFillTx/>
                    <a:cs typeface="+mn-ea"/>
                    <a:sym typeface="+mn-lt"/>
                  </a:rPr>
                  <a:t>actual</a:t>
                </a:r>
                <a:r>
                  <a:rPr kumimoji="0" lang="en-US" altLang="zh-CN" sz="1400" b="0" i="0" u="none" strike="noStrike" kern="1200" cap="none" spc="0" normalizeH="0" baseline="0" noProof="0" dirty="0">
                    <a:ln>
                      <a:noFill/>
                    </a:ln>
                    <a:solidFill>
                      <a:srgbClr val="000000"/>
                    </a:solidFill>
                    <a:effectLst/>
                    <a:uLnTx/>
                    <a:uFillTx/>
                    <a:cs typeface="+mn-ea"/>
                    <a:sym typeface="+mn-lt"/>
                  </a:rPr>
                  <a:t> survive : </a:t>
                </a:r>
                <a:r>
                  <a:rPr kumimoji="0" lang="en-US" altLang="zh-CN" sz="1400" b="1" i="0" u="none" strike="noStrike" kern="1200" cap="none" spc="0" normalizeH="0" baseline="0" noProof="0" dirty="0">
                    <a:ln>
                      <a:noFill/>
                    </a:ln>
                    <a:solidFill>
                      <a:srgbClr val="C00000"/>
                    </a:solidFill>
                    <a:effectLst/>
                    <a:uLnTx/>
                    <a:uFillTx/>
                    <a:cs typeface="+mn-ea"/>
                    <a:sym typeface="+mn-lt"/>
                  </a:rPr>
                  <a:t>2760</a:t>
                </a:r>
              </a:p>
              <a:p>
                <a:pPr marL="285750" indent="-285750">
                  <a:buFont typeface="Arial" panose="020B0604020202020204" pitchFamily="34" charset="0"/>
                  <a:buChar char="•"/>
                  <a:defRPr/>
                </a:pPr>
                <a:r>
                  <a:rPr lang="en-US" altLang="zh-CN" sz="1400" dirty="0">
                    <a:cs typeface="+mn-ea"/>
                    <a:sym typeface="+mn-lt"/>
                  </a:rPr>
                  <a:t>The remain </a:t>
                </a:r>
                <a:r>
                  <a:rPr lang="en-US" altLang="zh-CN" sz="1400" dirty="0">
                    <a:solidFill>
                      <a:srgbClr val="000000"/>
                    </a:solidFill>
                    <a:cs typeface="+mn-ea"/>
                    <a:sym typeface="+mn-lt"/>
                  </a:rPr>
                  <a:t>Bhabha </a:t>
                </a:r>
                <a:r>
                  <a:rPr lang="en-US" altLang="zh-CN" sz="1400" dirty="0">
                    <a:cs typeface="+mn-ea"/>
                    <a:sym typeface="+mn-lt"/>
                  </a:rPr>
                  <a:t>background in the </a:t>
                </a:r>
                <a:r>
                  <a:rPr lang="en-US" altLang="zh-CN" sz="1400" b="1" dirty="0">
                    <a:cs typeface="+mn-ea"/>
                    <a:sym typeface="+mn-lt"/>
                  </a:rPr>
                  <a:t>gap between barrel and endcap of EMC</a:t>
                </a:r>
                <a:endParaRPr lang="zh-CN" altLang="en-US" sz="1400" b="1" dirty="0">
                  <a:cs typeface="+mn-ea"/>
                  <a:sym typeface="+mn-lt"/>
                </a:endParaRPr>
              </a:p>
              <a:p>
                <a:pPr marR="0" lvl="0" algn="l" defTabSz="914400" rtl="0" eaLnBrk="1" fontAlgn="auto" latinLnBrk="0" hangingPunct="1">
                  <a:lnSpc>
                    <a:spcPct val="100000"/>
                  </a:lnSpc>
                  <a:spcBef>
                    <a:spcPts val="0"/>
                  </a:spcBef>
                  <a:spcAft>
                    <a:spcPts val="0"/>
                  </a:spcAft>
                  <a:buClrTx/>
                  <a:buSzTx/>
                  <a:tabLst/>
                  <a:defRPr/>
                </a:pPr>
                <a:endParaRPr kumimoji="0" lang="zh-CN" altLang="en-US" sz="1400" b="1" i="0" u="none" strike="noStrike" kern="1200" cap="none" spc="0" normalizeH="0" baseline="0" noProof="0" dirty="0">
                  <a:ln>
                    <a:noFill/>
                  </a:ln>
                  <a:solidFill>
                    <a:srgbClr val="FF0000"/>
                  </a:solidFill>
                  <a:effectLst/>
                  <a:uLnTx/>
                  <a:uFillTx/>
                  <a:cs typeface="+mn-ea"/>
                  <a:sym typeface="+mn-lt"/>
                </a:endParaRPr>
              </a:p>
            </p:txBody>
          </p:sp>
        </mc:Choice>
        <mc:Fallback xmlns="">
          <p:sp>
            <p:nvSpPr>
              <p:cNvPr id="21" name="文本框 20">
                <a:extLst>
                  <a:ext uri="{FF2B5EF4-FFF2-40B4-BE49-F238E27FC236}">
                    <a16:creationId xmlns:a16="http://schemas.microsoft.com/office/drawing/2014/main" id="{0577D78F-2428-4ACC-8539-B6BD5E6F93DA}"/>
                  </a:ext>
                </a:extLst>
              </p:cNvPr>
              <p:cNvSpPr txBox="1">
                <a:spLocks noRot="1" noChangeAspect="1" noMove="1" noResize="1" noEditPoints="1" noAdjustHandles="1" noChangeArrowheads="1" noChangeShapeType="1" noTextEdit="1"/>
              </p:cNvSpPr>
              <p:nvPr/>
            </p:nvSpPr>
            <p:spPr>
              <a:xfrm>
                <a:off x="883005" y="5079968"/>
                <a:ext cx="5483303" cy="954107"/>
              </a:xfrm>
              <a:prstGeom prst="rect">
                <a:avLst/>
              </a:prstGeom>
              <a:blipFill>
                <a:blip r:embed="rId6"/>
                <a:stretch>
                  <a:fillRect l="-222" t="-6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C8F9CFA-75CD-4FAF-BC0E-0201B5E868AB}"/>
                  </a:ext>
                </a:extLst>
              </p:cNvPr>
              <p:cNvSpPr/>
              <p:nvPr/>
            </p:nvSpPr>
            <p:spPr>
              <a:xfrm>
                <a:off x="6925041" y="2424865"/>
                <a:ext cx="3120284" cy="752514"/>
              </a:xfrm>
              <a:prstGeom prst="rect">
                <a:avLst/>
              </a:prstGeom>
            </p:spPr>
            <p:txBody>
              <a:bodyPr wrap="square">
                <a:spAutoFit/>
              </a:bodyPr>
              <a:lstStyle/>
              <a:p>
                <a:endParaRPr lang="en-US" altLang="zh-CN" sz="1050" dirty="0">
                  <a:cs typeface="+mn-ea"/>
                  <a:sym typeface="+mn-lt"/>
                </a:endParaRPr>
              </a:p>
              <a:p>
                <a:endParaRPr lang="en-US" altLang="zh-CN" sz="1050" dirty="0">
                  <a:solidFill>
                    <a:srgbClr val="FF0000"/>
                  </a:solidFill>
                  <a:cs typeface="+mn-ea"/>
                  <a:sym typeface="+mn-lt"/>
                </a:endParaRPr>
              </a:p>
              <a:p>
                <a14:m>
                  <m:oMath xmlns:m="http://schemas.openxmlformats.org/officeDocument/2006/math">
                    <m:r>
                      <m:rPr>
                        <m:sty m:val="p"/>
                      </m:rPr>
                      <a:rPr lang="en-US" altLang="zh-CN" sz="1050" b="0" i="0" smtClean="0">
                        <a:solidFill>
                          <a:srgbClr val="C00000"/>
                        </a:solidFill>
                        <a:latin typeface="Cambria Math" panose="02040503050406030204" pitchFamily="18" charset="0"/>
                        <a:cs typeface="+mn-ea"/>
                        <a:sym typeface="+mn-lt"/>
                      </a:rPr>
                      <m:t>cos</m:t>
                    </m:r>
                    <m:r>
                      <a:rPr lang="en-US" altLang="zh-CN" sz="1050" b="0" i="1" smtClean="0">
                        <a:solidFill>
                          <a:srgbClr val="C00000"/>
                        </a:solidFill>
                        <a:latin typeface="Cambria Math" panose="02040503050406030204" pitchFamily="18" charset="0"/>
                        <a:cs typeface="+mn-ea"/>
                        <a:sym typeface="+mn-lt"/>
                      </a:rPr>
                      <m:t>⁡(</m:t>
                    </m:r>
                    <m:sSubSup>
                      <m:sSubSupPr>
                        <m:ctrlPr>
                          <a:rPr lang="en-US" altLang="zh-CN" sz="1050" b="0" i="1" smtClean="0">
                            <a:solidFill>
                              <a:srgbClr val="C00000"/>
                            </a:solidFill>
                            <a:latin typeface="Cambria Math" panose="02040503050406030204" pitchFamily="18" charset="0"/>
                            <a:cs typeface="+mn-ea"/>
                            <a:sym typeface="+mn-lt"/>
                          </a:rPr>
                        </m:ctrlPr>
                      </m:sSubSupPr>
                      <m:e>
                        <m:r>
                          <a:rPr lang="en-US" altLang="zh-CN" sz="1050" b="0" i="1" smtClean="0">
                            <a:solidFill>
                              <a:srgbClr val="C00000"/>
                            </a:solidFill>
                            <a:latin typeface="Cambria Math" panose="02040503050406030204" pitchFamily="18" charset="0"/>
                            <a:cs typeface="+mn-ea"/>
                            <a:sym typeface="+mn-lt"/>
                          </a:rPr>
                          <m:t>𝜃</m:t>
                        </m:r>
                      </m:e>
                      <m:sub>
                        <m:r>
                          <a:rPr lang="en-US" altLang="zh-CN" sz="1050" b="0" i="1" smtClean="0">
                            <a:solidFill>
                              <a:srgbClr val="C00000"/>
                            </a:solidFill>
                            <a:latin typeface="Cambria Math" panose="02040503050406030204" pitchFamily="18" charset="0"/>
                            <a:cs typeface="+mn-ea"/>
                            <a:sym typeface="+mn-lt"/>
                          </a:rPr>
                          <m:t>𝜋</m:t>
                        </m:r>
                      </m:sub>
                      <m:sup/>
                    </m:sSubSup>
                    <m:r>
                      <a:rPr lang="en-US" altLang="zh-CN" sz="1050" b="0" i="1" smtClean="0">
                        <a:solidFill>
                          <a:srgbClr val="C00000"/>
                        </a:solidFill>
                        <a:latin typeface="Cambria Math" panose="02040503050406030204" pitchFamily="18" charset="0"/>
                        <a:cs typeface="+mn-ea"/>
                        <a:sym typeface="+mn-lt"/>
                      </a:rPr>
                      <m:t>)</m:t>
                    </m:r>
                  </m:oMath>
                </a14:m>
                <a:r>
                  <a:rPr lang="en-US" altLang="zh-CN" sz="1050" dirty="0">
                    <a:solidFill>
                      <a:srgbClr val="C00000"/>
                    </a:solidFill>
                    <a:cs typeface="+mn-ea"/>
                    <a:sym typeface="+mn-lt"/>
                  </a:rPr>
                  <a:t>|&gt;0.81&amp;&amp;|</a:t>
                </a:r>
                <a14:m>
                  <m:oMath xmlns:m="http://schemas.openxmlformats.org/officeDocument/2006/math">
                    <m:r>
                      <m:rPr>
                        <m:sty m:val="p"/>
                      </m:rPr>
                      <a:rPr lang="en-US" altLang="zh-CN" sz="1050">
                        <a:solidFill>
                          <a:srgbClr val="C00000"/>
                        </a:solidFill>
                        <a:latin typeface="Cambria Math" panose="02040503050406030204" pitchFamily="18" charset="0"/>
                        <a:cs typeface="+mn-ea"/>
                        <a:sym typeface="+mn-lt"/>
                      </a:rPr>
                      <m:t>cos</m:t>
                    </m:r>
                    <m:r>
                      <a:rPr lang="en-US" altLang="zh-CN" sz="1050" i="1">
                        <a:solidFill>
                          <a:srgbClr val="C00000"/>
                        </a:solidFill>
                        <a:latin typeface="Cambria Math" panose="02040503050406030204" pitchFamily="18" charset="0"/>
                        <a:cs typeface="+mn-ea"/>
                        <a:sym typeface="+mn-lt"/>
                      </a:rPr>
                      <m:t>⁡(</m:t>
                    </m:r>
                    <m:sSubSup>
                      <m:sSubSupPr>
                        <m:ctrlPr>
                          <a:rPr lang="en-US" altLang="zh-CN" sz="1050" i="1">
                            <a:solidFill>
                              <a:srgbClr val="C00000"/>
                            </a:solidFill>
                            <a:latin typeface="Cambria Math" panose="02040503050406030204" pitchFamily="18" charset="0"/>
                            <a:cs typeface="+mn-ea"/>
                            <a:sym typeface="+mn-lt"/>
                          </a:rPr>
                        </m:ctrlPr>
                      </m:sSubSupPr>
                      <m:e>
                        <m:r>
                          <a:rPr lang="en-US" altLang="zh-CN" sz="1050" i="1">
                            <a:solidFill>
                              <a:srgbClr val="C00000"/>
                            </a:solidFill>
                            <a:latin typeface="Cambria Math" panose="02040503050406030204" pitchFamily="18" charset="0"/>
                            <a:cs typeface="+mn-ea"/>
                            <a:sym typeface="+mn-lt"/>
                          </a:rPr>
                          <m:t>𝜃</m:t>
                        </m:r>
                      </m:e>
                      <m:sub>
                        <m:r>
                          <a:rPr lang="en-US" altLang="zh-CN" sz="1050" i="1">
                            <a:solidFill>
                              <a:srgbClr val="C00000"/>
                            </a:solidFill>
                            <a:latin typeface="Cambria Math" panose="02040503050406030204" pitchFamily="18" charset="0"/>
                            <a:cs typeface="+mn-ea"/>
                            <a:sym typeface="+mn-lt"/>
                          </a:rPr>
                          <m:t>𝜋</m:t>
                        </m:r>
                      </m:sub>
                      <m:sup/>
                    </m:sSubSup>
                    <m:r>
                      <a:rPr lang="en-US" altLang="zh-CN" sz="1050" i="1">
                        <a:solidFill>
                          <a:srgbClr val="C00000"/>
                        </a:solidFill>
                        <a:latin typeface="Cambria Math" panose="02040503050406030204" pitchFamily="18" charset="0"/>
                        <a:cs typeface="+mn-ea"/>
                        <a:sym typeface="+mn-lt"/>
                      </a:rPr>
                      <m:t>)</m:t>
                    </m:r>
                  </m:oMath>
                </a14:m>
                <a:r>
                  <a:rPr lang="en-US" altLang="zh-CN" sz="1050" dirty="0">
                    <a:solidFill>
                      <a:srgbClr val="C00000"/>
                    </a:solidFill>
                    <a:cs typeface="+mn-ea"/>
                    <a:sym typeface="+mn-lt"/>
                  </a:rPr>
                  <a:t>|&lt;0.86</a:t>
                </a:r>
                <a:r>
                  <a:rPr lang="zh-CN" altLang="en-US" sz="1050" dirty="0">
                    <a:solidFill>
                      <a:srgbClr val="C00000"/>
                    </a:solidFill>
                    <a:cs typeface="+mn-ea"/>
                    <a:sym typeface="+mn-lt"/>
                  </a:rPr>
                  <a:t>）</a:t>
                </a:r>
                <a:endParaRPr lang="en-US" altLang="zh-CN" sz="1050" dirty="0">
                  <a:solidFill>
                    <a:srgbClr val="C00000"/>
                  </a:solidFill>
                  <a:cs typeface="+mn-ea"/>
                  <a:sym typeface="+mn-lt"/>
                </a:endParaRPr>
              </a:p>
              <a:p>
                <a:pPr lvl="0"/>
                <a:endParaRPr lang="en-US" altLang="zh-CN" sz="1050" dirty="0">
                  <a:solidFill>
                    <a:prstClr val="black"/>
                  </a:solidFill>
                  <a:cs typeface="+mn-ea"/>
                  <a:sym typeface="+mn-lt"/>
                </a:endParaRPr>
              </a:p>
            </p:txBody>
          </p:sp>
        </mc:Choice>
        <mc:Fallback xmlns="">
          <p:sp>
            <p:nvSpPr>
              <p:cNvPr id="14" name="矩形 13">
                <a:extLst>
                  <a:ext uri="{FF2B5EF4-FFF2-40B4-BE49-F238E27FC236}">
                    <a16:creationId xmlns:a16="http://schemas.microsoft.com/office/drawing/2014/main" id="{8C8F9CFA-75CD-4FAF-BC0E-0201B5E868AB}"/>
                  </a:ext>
                </a:extLst>
              </p:cNvPr>
              <p:cNvSpPr>
                <a:spLocks noRot="1" noChangeAspect="1" noMove="1" noResize="1" noEditPoints="1" noAdjustHandles="1" noChangeArrowheads="1" noChangeShapeType="1" noTextEdit="1"/>
              </p:cNvSpPr>
              <p:nvPr/>
            </p:nvSpPr>
            <p:spPr>
              <a:xfrm>
                <a:off x="6925041" y="2424865"/>
                <a:ext cx="3120284" cy="75251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447BEEC-D58C-4E58-9BC4-B93E1BD1D97C}"/>
                  </a:ext>
                </a:extLst>
              </p:cNvPr>
              <p:cNvSpPr txBox="1"/>
              <p:nvPr/>
            </p:nvSpPr>
            <p:spPr>
              <a:xfrm>
                <a:off x="6271937" y="4812274"/>
                <a:ext cx="6153257" cy="370166"/>
              </a:xfrm>
              <a:prstGeom prst="rect">
                <a:avLst/>
              </a:prstGeom>
              <a:noFill/>
            </p:spPr>
            <p:txBody>
              <a:bodyPr wrap="square" rtlCol="0">
                <a:spAutoFit/>
              </a:bodyPr>
              <a:lstStyle/>
              <a:p>
                <a:pPr>
                  <a:defRPr/>
                </a:pPr>
                <a:r>
                  <a:rPr lang="en-US" altLang="zh-CN" sz="1600" b="1" dirty="0">
                    <a:solidFill>
                      <a:srgbClr val="C00000"/>
                    </a:solidFill>
                    <a:cs typeface="+mn-ea"/>
                    <a:sym typeface="+mn-lt"/>
                  </a:rPr>
                  <a:t>|</a:t>
                </a:r>
                <a:r>
                  <a:rPr kumimoji="0" lang="en-US" altLang="zh-CN" sz="1600" b="1" u="none" strike="noStrike" kern="1200" cap="none" spc="0" normalizeH="0" baseline="0" noProof="0" dirty="0">
                    <a:ln>
                      <a:noFill/>
                    </a:ln>
                    <a:solidFill>
                      <a:srgbClr val="C00000"/>
                    </a:solidFill>
                    <a:effectLst/>
                    <a:uLnTx/>
                    <a:uFillTx/>
                    <a:cs typeface="+mn-ea"/>
                    <a:sym typeface="+mn-lt"/>
                  </a:rPr>
                  <a:t> </a:t>
                </a:r>
                <a14:m>
                  <m:oMath xmlns:m="http://schemas.openxmlformats.org/officeDocument/2006/math">
                    <m:sSubSup>
                      <m:sSubSupPr>
                        <m:ctrlPr>
                          <a:rPr lang="en-US" altLang="zh-CN" sz="1600" b="1" i="1" smtClean="0">
                            <a:solidFill>
                              <a:srgbClr val="C00000"/>
                            </a:solidFill>
                            <a:latin typeface="Cambria Math" panose="02040503050406030204" pitchFamily="18" charset="0"/>
                            <a:cs typeface="+mn-ea"/>
                            <a:sym typeface="+mn-lt"/>
                          </a:rPr>
                        </m:ctrlPr>
                      </m:sSubSupPr>
                      <m:e>
                        <m:r>
                          <a:rPr lang="en-US" altLang="zh-CN" sz="1600" b="1" i="1">
                            <a:solidFill>
                              <a:srgbClr val="C00000"/>
                            </a:solidFill>
                            <a:latin typeface="Cambria Math" panose="02040503050406030204" pitchFamily="18" charset="0"/>
                            <a:cs typeface="+mn-ea"/>
                            <a:sym typeface="+mn-lt"/>
                          </a:rPr>
                          <m:t>𝝌</m:t>
                        </m:r>
                      </m:e>
                      <m:sub>
                        <m:r>
                          <a:rPr lang="en-US" altLang="zh-CN" sz="1600" b="1" i="1" smtClean="0">
                            <a:solidFill>
                              <a:srgbClr val="C00000"/>
                            </a:solidFill>
                            <a:latin typeface="Cambria Math" panose="02040503050406030204" pitchFamily="18" charset="0"/>
                            <a:cs typeface="+mn-ea"/>
                            <a:sym typeface="+mn-lt"/>
                          </a:rPr>
                          <m:t>𝒅𝑬</m:t>
                        </m:r>
                        <m:r>
                          <a:rPr lang="en-US" altLang="zh-CN" sz="1600" b="1" i="1" smtClean="0">
                            <a:solidFill>
                              <a:srgbClr val="C00000"/>
                            </a:solidFill>
                            <a:latin typeface="Cambria Math" panose="02040503050406030204" pitchFamily="18" charset="0"/>
                            <a:cs typeface="+mn-ea"/>
                            <a:sym typeface="+mn-lt"/>
                          </a:rPr>
                          <m:t>/</m:t>
                        </m:r>
                        <m:r>
                          <a:rPr lang="en-US" altLang="zh-CN" sz="1600" b="1" i="1" smtClean="0">
                            <a:solidFill>
                              <a:srgbClr val="C00000"/>
                            </a:solidFill>
                            <a:latin typeface="Cambria Math" panose="02040503050406030204" pitchFamily="18" charset="0"/>
                            <a:cs typeface="+mn-ea"/>
                            <a:sym typeface="+mn-lt"/>
                          </a:rPr>
                          <m:t>𝒅𝒙</m:t>
                        </m:r>
                      </m:sub>
                      <m:sup>
                        <m:r>
                          <a:rPr lang="en-US" altLang="zh-CN" sz="1600" b="1" i="1" smtClean="0">
                            <a:solidFill>
                              <a:srgbClr val="C00000"/>
                            </a:solidFill>
                            <a:latin typeface="Cambria Math" panose="02040503050406030204" pitchFamily="18" charset="0"/>
                            <a:cs typeface="+mn-ea"/>
                            <a:sym typeface="+mn-lt"/>
                          </a:rPr>
                          <m:t>𝝅</m:t>
                        </m:r>
                      </m:sup>
                    </m:sSubSup>
                  </m:oMath>
                </a14:m>
                <a:r>
                  <a:rPr kumimoji="0" lang="en-US" altLang="zh-CN" sz="1600" b="1" i="0" u="none" strike="noStrike" kern="1200" cap="none" spc="0" normalizeH="0" baseline="0" noProof="0" dirty="0">
                    <a:ln>
                      <a:noFill/>
                    </a:ln>
                    <a:solidFill>
                      <a:srgbClr val="C00000"/>
                    </a:solidFill>
                    <a:effectLst/>
                    <a:uLnTx/>
                    <a:uFillTx/>
                    <a:cs typeface="+mn-ea"/>
                    <a:sym typeface="+mn-lt"/>
                  </a:rPr>
                  <a:t> </a:t>
                </a:r>
                <a:r>
                  <a:rPr lang="en-US" altLang="zh-CN" sz="1600" b="1" dirty="0">
                    <a:solidFill>
                      <a:srgbClr val="C00000"/>
                    </a:solidFill>
                    <a:cs typeface="+mn-ea"/>
                    <a:sym typeface="+mn-lt"/>
                  </a:rPr>
                  <a:t>|&lt;2 </a:t>
                </a:r>
                <a:r>
                  <a:rPr lang="en-US" altLang="zh-CN" sz="1600" b="1" dirty="0">
                    <a:solidFill>
                      <a:srgbClr val="023054"/>
                    </a:solidFill>
                    <a:cs typeface="+mn-ea"/>
                    <a:sym typeface="+mn-lt"/>
                  </a:rPr>
                  <a:t>in the gap between barrel and endcap of EMC</a:t>
                </a:r>
              </a:p>
            </p:txBody>
          </p:sp>
        </mc:Choice>
        <mc:Fallback xmlns="">
          <p:sp>
            <p:nvSpPr>
              <p:cNvPr id="25" name="文本框 24">
                <a:extLst>
                  <a:ext uri="{FF2B5EF4-FFF2-40B4-BE49-F238E27FC236}">
                    <a16:creationId xmlns:a16="http://schemas.microsoft.com/office/drawing/2014/main" id="{C447BEEC-D58C-4E58-9BC4-B93E1BD1D97C}"/>
                  </a:ext>
                </a:extLst>
              </p:cNvPr>
              <p:cNvSpPr txBox="1">
                <a:spLocks noRot="1" noChangeAspect="1" noMove="1" noResize="1" noEditPoints="1" noAdjustHandles="1" noChangeArrowheads="1" noChangeShapeType="1" noTextEdit="1"/>
              </p:cNvSpPr>
              <p:nvPr/>
            </p:nvSpPr>
            <p:spPr>
              <a:xfrm>
                <a:off x="6271937" y="4812274"/>
                <a:ext cx="6153257" cy="370166"/>
              </a:xfrm>
              <a:prstGeom prst="rect">
                <a:avLst/>
              </a:prstGeom>
              <a:blipFill>
                <a:blip r:embed="rId8"/>
                <a:stretch>
                  <a:fillRect l="-595" t="-4918"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4874D4E-A4E7-46C8-A132-E515E772915B}"/>
                  </a:ext>
                </a:extLst>
              </p:cNvPr>
              <p:cNvSpPr txBox="1"/>
              <p:nvPr/>
            </p:nvSpPr>
            <p:spPr>
              <a:xfrm>
                <a:off x="6389764" y="5182595"/>
                <a:ext cx="7239212" cy="1061253"/>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cs typeface="+mn-ea"/>
                    <a:sym typeface="+mn-lt"/>
                  </a:rPr>
                  <a:t>0.81 &lt; |cos </a:t>
                </a:r>
                <a14:m>
                  <m:oMath xmlns:m="http://schemas.openxmlformats.org/officeDocument/2006/math">
                    <m:sSub>
                      <m:sSubPr>
                        <m:ctrlPr>
                          <a:rPr lang="el-GR" altLang="zh-CN" sz="1400" i="1">
                            <a:latin typeface="Cambria Math" panose="02040503050406030204" pitchFamily="18" charset="0"/>
                            <a:cs typeface="+mn-ea"/>
                            <a:sym typeface="+mn-lt"/>
                          </a:rPr>
                        </m:ctrlPr>
                      </m:sSubPr>
                      <m:e>
                        <m:r>
                          <m:rPr>
                            <m:nor/>
                          </m:rPr>
                          <a:rPr lang="el-GR" altLang="zh-CN" sz="1400" dirty="0">
                            <a:cs typeface="+mn-ea"/>
                            <a:sym typeface="+mn-lt"/>
                          </a:rPr>
                          <m:t>θ</m:t>
                        </m:r>
                      </m:e>
                      <m:sub>
                        <m:r>
                          <m:rPr>
                            <m:nor/>
                          </m:rPr>
                          <a:rPr lang="el-GR" altLang="zh-CN" sz="1400" dirty="0">
                            <a:cs typeface="+mn-ea"/>
                            <a:sym typeface="+mn-lt"/>
                          </a:rPr>
                          <m:t>π</m:t>
                        </m:r>
                      </m:sub>
                    </m:sSub>
                    <m:r>
                      <a:rPr lang="en-US" altLang="zh-CN" sz="1400">
                        <a:latin typeface="Cambria Math" panose="02040503050406030204" pitchFamily="18" charset="0"/>
                        <a:cs typeface="+mn-ea"/>
                        <a:sym typeface="+mn-lt"/>
                      </a:rPr>
                      <m:t> </m:t>
                    </m:r>
                  </m:oMath>
                </a14:m>
                <a:r>
                  <a:rPr lang="en-US" altLang="zh-CN" sz="1400" dirty="0">
                    <a:cs typeface="+mn-ea"/>
                    <a:sym typeface="+mn-lt"/>
                  </a:rPr>
                  <a:t>| &lt; 0.86(non sensitive area) : the gap between barrel </a:t>
                </a:r>
              </a:p>
              <a:p>
                <a:r>
                  <a:rPr lang="en-US" altLang="zh-CN" sz="1400" dirty="0">
                    <a:cs typeface="+mn-ea"/>
                    <a:sym typeface="+mn-lt"/>
                  </a:rPr>
                  <a:t>and endcap of EMC</a:t>
                </a:r>
              </a:p>
              <a:p>
                <a:pPr marL="285750" indent="-285750">
                  <a:buFont typeface="Arial" panose="020B0604020202020204" pitchFamily="34" charset="0"/>
                  <a:buChar char="•"/>
                </a:pPr>
                <a:r>
                  <a:rPr lang="en-US" altLang="zh-CN" sz="1400" dirty="0">
                    <a:cs typeface="+mn-ea"/>
                    <a:sym typeface="+mn-lt"/>
                  </a:rPr>
                  <a:t>After giving a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en-US" altLang="zh-CN" sz="1400">
                            <a:latin typeface="Cambria Math" panose="02040503050406030204" pitchFamily="18" charset="0"/>
                            <a:cs typeface="+mn-ea"/>
                            <a:sym typeface="+mn-lt"/>
                          </a:rPr>
                          <m:t>𝝌</m:t>
                        </m:r>
                      </m:e>
                      <m:sub>
                        <m:f>
                          <m:fPr>
                            <m:ctrlPr>
                              <a:rPr lang="en-US" altLang="zh-CN" sz="1400" i="1">
                                <a:latin typeface="Cambria Math" panose="02040503050406030204" pitchFamily="18" charset="0"/>
                                <a:cs typeface="+mn-ea"/>
                                <a:sym typeface="+mn-lt"/>
                              </a:rPr>
                            </m:ctrlPr>
                          </m:fPr>
                          <m:num>
                            <m:r>
                              <a:rPr lang="en-US" altLang="zh-CN" sz="1400">
                                <a:latin typeface="Cambria Math" panose="02040503050406030204" pitchFamily="18" charset="0"/>
                                <a:cs typeface="+mn-ea"/>
                                <a:sym typeface="+mn-lt"/>
                              </a:rPr>
                              <m:t>𝒅</m:t>
                            </m:r>
                            <m:r>
                              <a:rPr lang="en-US" altLang="zh-CN" sz="1400" i="1">
                                <a:latin typeface="Cambria Math" panose="02040503050406030204" pitchFamily="18" charset="0"/>
                                <a:cs typeface="+mn-ea"/>
                                <a:sym typeface="+mn-lt"/>
                              </a:rPr>
                              <m:t>𝐸</m:t>
                            </m:r>
                          </m:num>
                          <m:den>
                            <m:r>
                              <a:rPr lang="en-US" altLang="zh-CN" sz="1400">
                                <a:latin typeface="Cambria Math" panose="02040503050406030204" pitchFamily="18" charset="0"/>
                                <a:cs typeface="+mn-ea"/>
                                <a:sym typeface="+mn-lt"/>
                              </a:rPr>
                              <m:t>𝒅𝒙</m:t>
                            </m:r>
                          </m:den>
                        </m:f>
                      </m:sub>
                    </m:sSub>
                    <m:r>
                      <a:rPr lang="en-US" altLang="zh-CN" sz="1400">
                        <a:latin typeface="Cambria Math" panose="02040503050406030204" pitchFamily="18" charset="0"/>
                        <a:cs typeface="+mn-ea"/>
                        <a:sym typeface="+mn-lt"/>
                      </a:rPr>
                      <m:t>(</m:t>
                    </m:r>
                    <m:r>
                      <a:rPr lang="en-US" altLang="zh-CN" sz="1400">
                        <a:latin typeface="Cambria Math" panose="02040503050406030204" pitchFamily="18" charset="0"/>
                        <a:cs typeface="+mn-ea"/>
                        <a:sym typeface="+mn-lt"/>
                      </a:rPr>
                      <m:t>𝝅</m:t>
                    </m:r>
                    <m:r>
                      <a:rPr lang="en-US" altLang="zh-CN" sz="1400">
                        <a:latin typeface="Cambria Math" panose="02040503050406030204" pitchFamily="18" charset="0"/>
                        <a:cs typeface="+mn-ea"/>
                        <a:sym typeface="+mn-lt"/>
                      </a:rPr>
                      <m:t>)</m:t>
                    </m:r>
                  </m:oMath>
                </a14:m>
                <a:r>
                  <a:rPr lang="en-US" altLang="zh-CN" sz="1400" dirty="0">
                    <a:cs typeface="+mn-ea"/>
                    <a:sym typeface="+mn-lt"/>
                  </a:rPr>
                  <a:t>|</a:t>
                </a:r>
                <a:r>
                  <a:rPr lang="en-US" altLang="zh-CN" sz="1400" b="1" dirty="0">
                    <a:cs typeface="+mn-ea"/>
                    <a:sym typeface="+mn-lt"/>
                  </a:rPr>
                  <a:t>&lt;2</a:t>
                </a:r>
                <a:r>
                  <a:rPr lang="en-US" altLang="zh-CN" sz="1400" dirty="0">
                    <a:solidFill>
                      <a:srgbClr val="000000"/>
                    </a:solidFill>
                    <a:cs typeface="+mn-ea"/>
                    <a:sym typeface="+mn-lt"/>
                  </a:rPr>
                  <a:t> ,Bhabha background </a:t>
                </a:r>
                <a:r>
                  <a:rPr lang="en-US" altLang="zh-CN" sz="1400" b="1" dirty="0">
                    <a:solidFill>
                      <a:srgbClr val="000000"/>
                    </a:solidFill>
                    <a:cs typeface="+mn-ea"/>
                    <a:sym typeface="+mn-lt"/>
                  </a:rPr>
                  <a:t>actual</a:t>
                </a:r>
                <a:r>
                  <a:rPr lang="en-US" altLang="zh-CN" sz="1400" dirty="0">
                    <a:solidFill>
                      <a:srgbClr val="000000"/>
                    </a:solidFill>
                    <a:cs typeface="+mn-ea"/>
                    <a:sym typeface="+mn-lt"/>
                  </a:rPr>
                  <a:t> survive :</a:t>
                </a:r>
                <a:r>
                  <a:rPr lang="en-US" altLang="zh-CN" sz="1400" b="1" dirty="0">
                    <a:solidFill>
                      <a:srgbClr val="C00000"/>
                    </a:solidFill>
                    <a:cs typeface="+mn-ea"/>
                    <a:sym typeface="+mn-lt"/>
                  </a:rPr>
                  <a:t>218</a:t>
                </a:r>
              </a:p>
              <a:p>
                <a:endParaRPr lang="zh-CN" altLang="en-US" sz="1400" dirty="0">
                  <a:cs typeface="+mn-ea"/>
                  <a:sym typeface="+mn-lt"/>
                </a:endParaRPr>
              </a:p>
            </p:txBody>
          </p:sp>
        </mc:Choice>
        <mc:Fallback xmlns="">
          <p:sp>
            <p:nvSpPr>
              <p:cNvPr id="8" name="文本框 7">
                <a:extLst>
                  <a:ext uri="{FF2B5EF4-FFF2-40B4-BE49-F238E27FC236}">
                    <a16:creationId xmlns:a16="http://schemas.microsoft.com/office/drawing/2014/main" id="{64874D4E-A4E7-46C8-A132-E515E772915B}"/>
                  </a:ext>
                </a:extLst>
              </p:cNvPr>
              <p:cNvSpPr txBox="1">
                <a:spLocks noRot="1" noChangeAspect="1" noMove="1" noResize="1" noEditPoints="1" noAdjustHandles="1" noChangeArrowheads="1" noChangeShapeType="1" noTextEdit="1"/>
              </p:cNvSpPr>
              <p:nvPr/>
            </p:nvSpPr>
            <p:spPr>
              <a:xfrm>
                <a:off x="6389764" y="5182595"/>
                <a:ext cx="7239212" cy="1061253"/>
              </a:xfrm>
              <a:prstGeom prst="rect">
                <a:avLst/>
              </a:prstGeom>
              <a:blipFill>
                <a:blip r:embed="rId9"/>
                <a:stretch>
                  <a:fillRect l="-253" t="-1149"/>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AE1B9CA3-350B-4114-997D-55E153451BE2}"/>
              </a:ext>
            </a:extLst>
          </p:cNvPr>
          <p:cNvSpPr txBox="1"/>
          <p:nvPr/>
        </p:nvSpPr>
        <p:spPr>
          <a:xfrm>
            <a:off x="261711" y="902389"/>
            <a:ext cx="9215998"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solidFill>
                  <a:srgbClr val="003054"/>
                </a:solidFill>
                <a:cs typeface="+mn-ea"/>
                <a:sym typeface="+mn-lt"/>
              </a:rPr>
              <a:t>Background of Bhabha in the gap between barrel and endcap of EMC</a:t>
            </a:r>
            <a:endParaRPr lang="zh-CN" altLang="en-US" b="1" dirty="0">
              <a:solidFill>
                <a:srgbClr val="003054"/>
              </a:solidFill>
              <a:cs typeface="+mn-ea"/>
              <a:sym typeface="+mn-lt"/>
            </a:endParaRPr>
          </a:p>
        </p:txBody>
      </p:sp>
      <p:sp>
        <p:nvSpPr>
          <p:cNvPr id="2" name="文本框 1">
            <a:extLst>
              <a:ext uri="{FF2B5EF4-FFF2-40B4-BE49-F238E27FC236}">
                <a16:creationId xmlns:a16="http://schemas.microsoft.com/office/drawing/2014/main" id="{B8808823-2F6A-40DE-B965-8BAC01CCC5E4}"/>
              </a:ext>
            </a:extLst>
          </p:cNvPr>
          <p:cNvSpPr txBox="1"/>
          <p:nvPr/>
        </p:nvSpPr>
        <p:spPr>
          <a:xfrm>
            <a:off x="1022465" y="4680740"/>
            <a:ext cx="4443208" cy="369332"/>
          </a:xfrm>
          <a:prstGeom prst="rect">
            <a:avLst/>
          </a:prstGeom>
          <a:noFill/>
        </p:spPr>
        <p:txBody>
          <a:bodyPr wrap="square" rtlCol="0">
            <a:spAutoFit/>
          </a:bodyPr>
          <a:lstStyle/>
          <a:p>
            <a:r>
              <a:rPr lang="en-US" altLang="zh-CN" b="1" dirty="0">
                <a:solidFill>
                  <a:srgbClr val="023054"/>
                </a:solidFill>
                <a:cs typeface="+mn-ea"/>
                <a:sym typeface="+mn-lt"/>
              </a:rPr>
              <a:t>The distribution of Bhabha background</a:t>
            </a:r>
            <a:endParaRPr lang="zh-CN" altLang="en-US" b="1" dirty="0">
              <a:solidFill>
                <a:srgbClr val="023054"/>
              </a:solidFill>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D8C516A-B8E7-409C-B435-02491629288E}"/>
                  </a:ext>
                </a:extLst>
              </p:cNvPr>
              <p:cNvSpPr/>
              <p:nvPr/>
            </p:nvSpPr>
            <p:spPr>
              <a:xfrm>
                <a:off x="2763662" y="2089892"/>
                <a:ext cx="3120284" cy="752514"/>
              </a:xfrm>
              <a:prstGeom prst="rect">
                <a:avLst/>
              </a:prstGeom>
            </p:spPr>
            <p:txBody>
              <a:bodyPr wrap="square">
                <a:spAutoFit/>
              </a:bodyPr>
              <a:lstStyle/>
              <a:p>
                <a:endParaRPr lang="en-US" altLang="zh-CN" sz="1050" dirty="0">
                  <a:cs typeface="+mn-ea"/>
                  <a:sym typeface="+mn-lt"/>
                </a:endParaRPr>
              </a:p>
              <a:p>
                <a:endParaRPr lang="en-US" altLang="zh-CN" sz="1050" dirty="0">
                  <a:solidFill>
                    <a:srgbClr val="FF0000"/>
                  </a:solidFill>
                  <a:cs typeface="+mn-ea"/>
                  <a:sym typeface="+mn-lt"/>
                </a:endParaRPr>
              </a:p>
              <a:p>
                <a14:m>
                  <m:oMath xmlns:m="http://schemas.openxmlformats.org/officeDocument/2006/math">
                    <m:r>
                      <m:rPr>
                        <m:sty m:val="p"/>
                      </m:rPr>
                      <a:rPr lang="en-US" altLang="zh-CN" sz="1050" b="0" i="0" smtClean="0">
                        <a:solidFill>
                          <a:srgbClr val="C00000"/>
                        </a:solidFill>
                        <a:latin typeface="Cambria Math" panose="02040503050406030204" pitchFamily="18" charset="0"/>
                        <a:cs typeface="+mn-ea"/>
                        <a:sym typeface="+mn-lt"/>
                      </a:rPr>
                      <m:t>cos</m:t>
                    </m:r>
                    <m:r>
                      <a:rPr lang="en-US" altLang="zh-CN" sz="1050" b="0" i="1" smtClean="0">
                        <a:solidFill>
                          <a:srgbClr val="C00000"/>
                        </a:solidFill>
                        <a:latin typeface="Cambria Math" panose="02040503050406030204" pitchFamily="18" charset="0"/>
                        <a:cs typeface="+mn-ea"/>
                        <a:sym typeface="+mn-lt"/>
                      </a:rPr>
                      <m:t>⁡(</m:t>
                    </m:r>
                    <m:sSubSup>
                      <m:sSubSupPr>
                        <m:ctrlPr>
                          <a:rPr lang="en-US" altLang="zh-CN" sz="1050" b="0" i="1" smtClean="0">
                            <a:solidFill>
                              <a:srgbClr val="C00000"/>
                            </a:solidFill>
                            <a:latin typeface="Cambria Math" panose="02040503050406030204" pitchFamily="18" charset="0"/>
                            <a:cs typeface="+mn-ea"/>
                            <a:sym typeface="+mn-lt"/>
                          </a:rPr>
                        </m:ctrlPr>
                      </m:sSubSupPr>
                      <m:e>
                        <m:r>
                          <a:rPr lang="en-US" altLang="zh-CN" sz="1050" b="0" i="1" smtClean="0">
                            <a:solidFill>
                              <a:srgbClr val="C00000"/>
                            </a:solidFill>
                            <a:latin typeface="Cambria Math" panose="02040503050406030204" pitchFamily="18" charset="0"/>
                            <a:cs typeface="+mn-ea"/>
                            <a:sym typeface="+mn-lt"/>
                          </a:rPr>
                          <m:t>𝜃</m:t>
                        </m:r>
                      </m:e>
                      <m:sub>
                        <m:r>
                          <a:rPr lang="en-US" altLang="zh-CN" sz="1050" b="0" i="1" smtClean="0">
                            <a:solidFill>
                              <a:srgbClr val="C00000"/>
                            </a:solidFill>
                            <a:latin typeface="Cambria Math" panose="02040503050406030204" pitchFamily="18" charset="0"/>
                            <a:cs typeface="+mn-ea"/>
                            <a:sym typeface="+mn-lt"/>
                          </a:rPr>
                          <m:t>𝜋</m:t>
                        </m:r>
                      </m:sub>
                      <m:sup/>
                    </m:sSubSup>
                    <m:r>
                      <a:rPr lang="en-US" altLang="zh-CN" sz="1050" b="0" i="1" smtClean="0">
                        <a:solidFill>
                          <a:srgbClr val="C00000"/>
                        </a:solidFill>
                        <a:latin typeface="Cambria Math" panose="02040503050406030204" pitchFamily="18" charset="0"/>
                        <a:cs typeface="+mn-ea"/>
                        <a:sym typeface="+mn-lt"/>
                      </a:rPr>
                      <m:t>)</m:t>
                    </m:r>
                  </m:oMath>
                </a14:m>
                <a:r>
                  <a:rPr lang="en-US" altLang="zh-CN" sz="1050" dirty="0">
                    <a:solidFill>
                      <a:srgbClr val="C00000"/>
                    </a:solidFill>
                    <a:cs typeface="+mn-ea"/>
                    <a:sym typeface="+mn-lt"/>
                  </a:rPr>
                  <a:t>|&gt;0.81&amp;&amp;|</a:t>
                </a:r>
                <a14:m>
                  <m:oMath xmlns:m="http://schemas.openxmlformats.org/officeDocument/2006/math">
                    <m:r>
                      <m:rPr>
                        <m:sty m:val="p"/>
                      </m:rPr>
                      <a:rPr lang="en-US" altLang="zh-CN" sz="1050">
                        <a:solidFill>
                          <a:srgbClr val="C00000"/>
                        </a:solidFill>
                        <a:latin typeface="Cambria Math" panose="02040503050406030204" pitchFamily="18" charset="0"/>
                        <a:cs typeface="+mn-ea"/>
                        <a:sym typeface="+mn-lt"/>
                      </a:rPr>
                      <m:t>cos</m:t>
                    </m:r>
                    <m:r>
                      <a:rPr lang="en-US" altLang="zh-CN" sz="1050" i="1">
                        <a:solidFill>
                          <a:srgbClr val="C00000"/>
                        </a:solidFill>
                        <a:latin typeface="Cambria Math" panose="02040503050406030204" pitchFamily="18" charset="0"/>
                        <a:cs typeface="+mn-ea"/>
                        <a:sym typeface="+mn-lt"/>
                      </a:rPr>
                      <m:t>⁡(</m:t>
                    </m:r>
                    <m:sSubSup>
                      <m:sSubSupPr>
                        <m:ctrlPr>
                          <a:rPr lang="en-US" altLang="zh-CN" sz="1050" i="1">
                            <a:solidFill>
                              <a:srgbClr val="C00000"/>
                            </a:solidFill>
                            <a:latin typeface="Cambria Math" panose="02040503050406030204" pitchFamily="18" charset="0"/>
                            <a:cs typeface="+mn-ea"/>
                            <a:sym typeface="+mn-lt"/>
                          </a:rPr>
                        </m:ctrlPr>
                      </m:sSubSupPr>
                      <m:e>
                        <m:r>
                          <a:rPr lang="en-US" altLang="zh-CN" sz="1050" i="1">
                            <a:solidFill>
                              <a:srgbClr val="C00000"/>
                            </a:solidFill>
                            <a:latin typeface="Cambria Math" panose="02040503050406030204" pitchFamily="18" charset="0"/>
                            <a:cs typeface="+mn-ea"/>
                            <a:sym typeface="+mn-lt"/>
                          </a:rPr>
                          <m:t>𝜃</m:t>
                        </m:r>
                      </m:e>
                      <m:sub>
                        <m:r>
                          <a:rPr lang="en-US" altLang="zh-CN" sz="1050" i="1">
                            <a:solidFill>
                              <a:srgbClr val="C00000"/>
                            </a:solidFill>
                            <a:latin typeface="Cambria Math" panose="02040503050406030204" pitchFamily="18" charset="0"/>
                            <a:cs typeface="+mn-ea"/>
                            <a:sym typeface="+mn-lt"/>
                          </a:rPr>
                          <m:t>𝜋</m:t>
                        </m:r>
                      </m:sub>
                      <m:sup/>
                    </m:sSubSup>
                    <m:r>
                      <a:rPr lang="en-US" altLang="zh-CN" sz="1050" i="1">
                        <a:solidFill>
                          <a:srgbClr val="C00000"/>
                        </a:solidFill>
                        <a:latin typeface="Cambria Math" panose="02040503050406030204" pitchFamily="18" charset="0"/>
                        <a:cs typeface="+mn-ea"/>
                        <a:sym typeface="+mn-lt"/>
                      </a:rPr>
                      <m:t>)</m:t>
                    </m:r>
                  </m:oMath>
                </a14:m>
                <a:r>
                  <a:rPr lang="en-US" altLang="zh-CN" sz="1050" dirty="0">
                    <a:solidFill>
                      <a:srgbClr val="C00000"/>
                    </a:solidFill>
                    <a:cs typeface="+mn-ea"/>
                    <a:sym typeface="+mn-lt"/>
                  </a:rPr>
                  <a:t>|&lt;0.86</a:t>
                </a:r>
                <a:r>
                  <a:rPr lang="zh-CN" altLang="en-US" sz="1050" dirty="0">
                    <a:solidFill>
                      <a:srgbClr val="C00000"/>
                    </a:solidFill>
                    <a:cs typeface="+mn-ea"/>
                    <a:sym typeface="+mn-lt"/>
                  </a:rPr>
                  <a:t>）</a:t>
                </a:r>
                <a:endParaRPr lang="en-US" altLang="zh-CN" sz="1050" dirty="0">
                  <a:solidFill>
                    <a:srgbClr val="C00000"/>
                  </a:solidFill>
                  <a:cs typeface="+mn-ea"/>
                  <a:sym typeface="+mn-lt"/>
                </a:endParaRPr>
              </a:p>
              <a:p>
                <a:pPr lvl="0"/>
                <a:endParaRPr lang="en-US" altLang="zh-CN" sz="1050" dirty="0">
                  <a:solidFill>
                    <a:prstClr val="black"/>
                  </a:solidFill>
                  <a:cs typeface="+mn-ea"/>
                  <a:sym typeface="+mn-lt"/>
                </a:endParaRPr>
              </a:p>
            </p:txBody>
          </p:sp>
        </mc:Choice>
        <mc:Fallback xmlns="">
          <p:sp>
            <p:nvSpPr>
              <p:cNvPr id="16" name="矩形 15">
                <a:extLst>
                  <a:ext uri="{FF2B5EF4-FFF2-40B4-BE49-F238E27FC236}">
                    <a16:creationId xmlns:a16="http://schemas.microsoft.com/office/drawing/2014/main" id="{5D8C516A-B8E7-409C-B435-02491629288E}"/>
                  </a:ext>
                </a:extLst>
              </p:cNvPr>
              <p:cNvSpPr>
                <a:spLocks noRot="1" noChangeAspect="1" noMove="1" noResize="1" noEditPoints="1" noAdjustHandles="1" noChangeArrowheads="1" noChangeShapeType="1" noTextEdit="1"/>
              </p:cNvSpPr>
              <p:nvPr/>
            </p:nvSpPr>
            <p:spPr>
              <a:xfrm>
                <a:off x="2763662" y="2089892"/>
                <a:ext cx="3120284" cy="75251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054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215991" y="-87754"/>
                <a:ext cx="6276067" cy="755913"/>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Background Study of </a:t>
                </a:r>
                <a14:m>
                  <m:oMath xmlns:m="http://schemas.openxmlformats.org/officeDocument/2006/math">
                    <m:sSup>
                      <m:sSupPr>
                        <m:ctrlP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𝝅</m:t>
                        </m:r>
                      </m:e>
                      <m:sup>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m:t>
                        </m:r>
                      </m:sup>
                    </m:sSup>
                    <m:sSup>
                      <m:sSupPr>
                        <m:ctrlP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𝝅</m:t>
                        </m:r>
                      </m:e>
                      <m:sup>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m:t>
                        </m:r>
                      </m:sup>
                    </m:sSup>
                  </m:oMath>
                </a14:m>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15991" y="-87754"/>
                <a:ext cx="6276067" cy="755913"/>
              </a:xfrm>
              <a:prstGeom prst="rect">
                <a:avLst/>
              </a:prstGeom>
              <a:blipFill>
                <a:blip r:embed="rId2"/>
                <a:stretch>
                  <a:fillRect l="-2524" b="-28226"/>
                </a:stretch>
              </a:blipFill>
            </p:spPr>
            <p:txBody>
              <a:bodyPr/>
              <a:lstStyle/>
              <a:p>
                <a:r>
                  <a:rPr lang="zh-CN" altLang="en-US">
                    <a:noFill/>
                  </a:rPr>
                  <a:t> </a:t>
                </a:r>
              </a:p>
            </p:txBody>
          </p:sp>
        </mc:Fallback>
      </mc:AlternateContent>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9A63CB-E8A2-F905-01AB-CAC032B7AADD}"/>
                  </a:ext>
                </a:extLst>
              </p:cNvPr>
              <p:cNvSpPr txBox="1"/>
              <p:nvPr/>
            </p:nvSpPr>
            <p:spPr>
              <a:xfrm>
                <a:off x="318258" y="783447"/>
                <a:ext cx="11227855" cy="64633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kumimoji="0" lang="en-US" altLang="zh-CN" sz="1800" b="1" i="0" u="none" strike="noStrike" kern="1200" cap="none" spc="0" normalizeH="0" baseline="0" noProof="0" dirty="0">
                    <a:ln>
                      <a:noFill/>
                    </a:ln>
                    <a:solidFill>
                      <a:srgbClr val="012F53"/>
                    </a:solidFill>
                    <a:effectLst/>
                    <a:uLnTx/>
                    <a:uFillTx/>
                    <a:latin typeface="Times New Roman"/>
                    <a:ea typeface="微软雅黑"/>
                    <a:cs typeface="+mn-ea"/>
                    <a:sym typeface="+mn-lt"/>
                  </a:rPr>
                  <a:t>Background of  </a:t>
                </a:r>
                <a14:m>
                  <m:oMath xmlns:m="http://schemas.openxmlformats.org/officeDocument/2006/math">
                    <m:sSup>
                      <m:sSupPr>
                        <m:ctrlPr>
                          <a:rPr lang="zh-CN" altLang="en-US" b="1" i="1" kern="0" smtClean="0">
                            <a:solidFill>
                              <a:srgbClr val="023054"/>
                            </a:solidFill>
                            <a:latin typeface="Cambria Math" panose="02040503050406030204" pitchFamily="18" charset="0"/>
                            <a:cs typeface="+mn-ea"/>
                            <a:sym typeface="+mn-lt"/>
                          </a:rPr>
                        </m:ctrlPr>
                      </m:sSupPr>
                      <m:e>
                        <m:r>
                          <m:rPr>
                            <m:nor/>
                          </m:rPr>
                          <a:rPr lang="zh-CN" altLang="en-US" b="1" i="1" kern="0">
                            <a:solidFill>
                              <a:srgbClr val="023054"/>
                            </a:solidFill>
                            <a:cs typeface="+mn-ea"/>
                            <a:sym typeface="+mn-lt"/>
                          </a:rPr>
                          <m:t>e</m:t>
                        </m:r>
                      </m:e>
                      <m:sup>
                        <m:r>
                          <a:rPr lang="zh-CN" altLang="en-US" b="1" kern="0">
                            <a:solidFill>
                              <a:srgbClr val="023054"/>
                            </a:solidFill>
                            <a:latin typeface="Cambria Math" panose="02040503050406030204" pitchFamily="18" charset="0"/>
                            <a:cs typeface="+mn-ea"/>
                            <a:sym typeface="+mn-lt"/>
                          </a:rPr>
                          <m:t>+</m:t>
                        </m:r>
                      </m:sup>
                    </m:sSup>
                    <m:sSup>
                      <m:sSupPr>
                        <m:ctrlPr>
                          <a:rPr lang="zh-CN" altLang="en-US" b="1" i="1" kern="0">
                            <a:solidFill>
                              <a:srgbClr val="023054"/>
                            </a:solidFill>
                            <a:latin typeface="Cambria Math" panose="02040503050406030204" pitchFamily="18" charset="0"/>
                            <a:cs typeface="+mn-ea"/>
                            <a:sym typeface="+mn-lt"/>
                          </a:rPr>
                        </m:ctrlPr>
                      </m:sSupPr>
                      <m:e>
                        <m:r>
                          <m:rPr>
                            <m:nor/>
                          </m:rPr>
                          <a:rPr lang="zh-CN" altLang="en-US" b="1" i="1" kern="0">
                            <a:solidFill>
                              <a:srgbClr val="023054"/>
                            </a:solidFill>
                            <a:cs typeface="+mn-ea"/>
                            <a:sym typeface="+mn-lt"/>
                          </a:rPr>
                          <m:t>e</m:t>
                        </m:r>
                      </m:e>
                      <m:sup>
                        <m:r>
                          <a:rPr lang="zh-CN" altLang="en-US" b="1" kern="0">
                            <a:solidFill>
                              <a:srgbClr val="023054"/>
                            </a:solidFill>
                            <a:latin typeface="Cambria Math" panose="02040503050406030204" pitchFamily="18" charset="0"/>
                            <a:cs typeface="+mn-ea"/>
                            <a:sym typeface="+mn-lt"/>
                          </a:rPr>
                          <m:t>−</m:t>
                        </m:r>
                      </m:sup>
                    </m:sSup>
                    <m:r>
                      <a:rPr lang="zh-CN" altLang="en-US" b="1" kern="0">
                        <a:solidFill>
                          <a:srgbClr val="023054"/>
                        </a:solidFill>
                        <a:latin typeface="Cambria Math" panose="02040503050406030204" pitchFamily="18" charset="0"/>
                        <a:cs typeface="+mn-ea"/>
                        <a:sym typeface="+mn-lt"/>
                      </a:rPr>
                      <m:t>→</m:t>
                    </m:r>
                    <m:sSup>
                      <m:sSupPr>
                        <m:ctrlPr>
                          <a:rPr lang="en-US" altLang="zh-CN"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𝝁</m:t>
                        </m:r>
                      </m:e>
                      <m:sup>
                        <m:r>
                          <a:rPr lang="en-US" altLang="zh-CN" b="1" i="1">
                            <a:solidFill>
                              <a:srgbClr val="023054"/>
                            </a:solidFill>
                            <a:latin typeface="Cambria Math" panose="02040503050406030204" pitchFamily="18" charset="0"/>
                            <a:cs typeface="+mn-ea"/>
                            <a:sym typeface="+mn-lt"/>
                          </a:rPr>
                          <m:t>+</m:t>
                        </m:r>
                      </m:sup>
                    </m:sSup>
                    <m:sSup>
                      <m:sSupPr>
                        <m:ctrlPr>
                          <a:rPr lang="en-US" altLang="zh-CN"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𝝁</m:t>
                        </m:r>
                      </m:e>
                      <m:sup>
                        <m:r>
                          <a:rPr lang="en-US" altLang="zh-CN" b="1" i="1">
                            <a:solidFill>
                              <a:srgbClr val="023054"/>
                            </a:solidFill>
                            <a:latin typeface="Cambria Math" panose="02040503050406030204" pitchFamily="18" charset="0"/>
                            <a:cs typeface="+mn-ea"/>
                            <a:sym typeface="+mn-lt"/>
                          </a:rPr>
                          <m:t>−</m:t>
                        </m:r>
                      </m:sup>
                    </m:sSup>
                    <m:d>
                      <m:dPr>
                        <m:ctrlPr>
                          <a:rPr lang="en-US" altLang="zh-CN" b="1" i="1" smtClean="0">
                            <a:solidFill>
                              <a:srgbClr val="023054"/>
                            </a:solidFill>
                            <a:latin typeface="Cambria Math" panose="02040503050406030204" pitchFamily="18" charset="0"/>
                            <a:cs typeface="+mn-ea"/>
                            <a:sym typeface="+mn-lt"/>
                          </a:rPr>
                        </m:ctrlPr>
                      </m:dPr>
                      <m:e>
                        <m:r>
                          <a:rPr lang="en-US" altLang="zh-CN" b="1" smtClean="0">
                            <a:solidFill>
                              <a:srgbClr val="023054"/>
                            </a:solidFill>
                            <a:latin typeface="Cambria Math" panose="02040503050406030204" pitchFamily="18" charset="0"/>
                            <a:cs typeface="+mn-ea"/>
                            <a:sym typeface="+mn-lt"/>
                          </a:rPr>
                          <m:t>𝐃𝐢𝐦𝐮</m:t>
                        </m:r>
                      </m:e>
                    </m:d>
                    <m:r>
                      <a:rPr lang="en-US" altLang="zh-CN" b="1" i="0" smtClean="0">
                        <a:solidFill>
                          <a:srgbClr val="023054"/>
                        </a:solidFill>
                        <a:latin typeface="Cambria Math" panose="02040503050406030204" pitchFamily="18" charset="0"/>
                        <a:cs typeface="+mn-ea"/>
                        <a:sym typeface="+mn-lt"/>
                      </a:rPr>
                      <m:t> </m:t>
                    </m:r>
                    <m:r>
                      <a:rPr lang="en-US" altLang="zh-CN" b="1" i="0" smtClean="0">
                        <a:solidFill>
                          <a:srgbClr val="023054"/>
                        </a:solidFill>
                        <a:latin typeface="Cambria Math" panose="02040503050406030204" pitchFamily="18" charset="0"/>
                        <a:cs typeface="+mn-ea"/>
                        <a:sym typeface="+mn-lt"/>
                      </a:rPr>
                      <m:t>𝐚𝐧𝐝</m:t>
                    </m:r>
                    <m:r>
                      <a:rPr lang="en-US" altLang="zh-CN" b="1" i="0" smtClean="0">
                        <a:solidFill>
                          <a:srgbClr val="023054"/>
                        </a:solidFill>
                        <a:latin typeface="Cambria Math" panose="02040503050406030204" pitchFamily="18" charset="0"/>
                        <a:cs typeface="+mn-ea"/>
                        <a:sym typeface="+mn-lt"/>
                      </a:rPr>
                      <m:t>  </m:t>
                    </m:r>
                    <m:sSup>
                      <m:sSupPr>
                        <m:ctrlPr>
                          <a:rPr lang="en-US" altLang="zh-CN" b="1" i="1">
                            <a:solidFill>
                              <a:srgbClr val="023054"/>
                            </a:solidFill>
                            <a:latin typeface="Cambria Math" panose="02040503050406030204" pitchFamily="18" charset="0"/>
                            <a:cs typeface="+mn-ea"/>
                            <a:sym typeface="+mn-lt"/>
                          </a:rPr>
                        </m:ctrlPr>
                      </m:sSupPr>
                      <m:e>
                        <m:r>
                          <a:rPr lang="el-GR" altLang="zh-CN" b="1" i="1">
                            <a:solidFill>
                              <a:srgbClr val="023054"/>
                            </a:solidFill>
                            <a:latin typeface="Cambria Math" panose="02040503050406030204" pitchFamily="18" charset="0"/>
                            <a:cs typeface="+mn-ea"/>
                            <a:sym typeface="+mn-lt"/>
                          </a:rPr>
                          <m:t>𝝍</m:t>
                        </m:r>
                      </m:e>
                      <m:sup>
                        <m:r>
                          <a:rPr lang="en-US" altLang="zh-CN" b="1" i="1">
                            <a:solidFill>
                              <a:srgbClr val="023054"/>
                            </a:solidFill>
                            <a:latin typeface="Cambria Math" panose="02040503050406030204" pitchFamily="18" charset="0"/>
                            <a:cs typeface="+mn-ea"/>
                            <a:sym typeface="+mn-lt"/>
                          </a:rPr>
                          <m:t>′</m:t>
                        </m:r>
                      </m:sup>
                    </m:sSup>
                    <m:r>
                      <a:rPr lang="zh-CN" altLang="en-US" b="1" kern="0">
                        <a:solidFill>
                          <a:srgbClr val="023054"/>
                        </a:solidFill>
                        <a:latin typeface="Cambria Math" panose="02040503050406030204" pitchFamily="18" charset="0"/>
                        <a:cs typeface="+mn-ea"/>
                        <a:sym typeface="+mn-lt"/>
                      </a:rPr>
                      <m:t>→</m:t>
                    </m:r>
                    <m:sSup>
                      <m:sSupPr>
                        <m:ctrlPr>
                          <a:rPr lang="en-US" altLang="zh-CN"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𝝁</m:t>
                        </m:r>
                      </m:e>
                      <m:sup>
                        <m:r>
                          <a:rPr lang="en-US" altLang="zh-CN" b="1" i="1">
                            <a:solidFill>
                              <a:srgbClr val="023054"/>
                            </a:solidFill>
                            <a:latin typeface="Cambria Math" panose="02040503050406030204" pitchFamily="18" charset="0"/>
                            <a:cs typeface="+mn-ea"/>
                            <a:sym typeface="+mn-lt"/>
                          </a:rPr>
                          <m:t>+</m:t>
                        </m:r>
                      </m:sup>
                    </m:sSup>
                    <m:sSup>
                      <m:sSupPr>
                        <m:ctrlPr>
                          <a:rPr lang="en-US" altLang="zh-CN" b="1" i="1">
                            <a:solidFill>
                              <a:srgbClr val="023054"/>
                            </a:solidFill>
                            <a:latin typeface="Cambria Math" panose="02040503050406030204" pitchFamily="18" charset="0"/>
                            <a:cs typeface="+mn-ea"/>
                            <a:sym typeface="+mn-lt"/>
                          </a:rPr>
                        </m:ctrlPr>
                      </m:sSupPr>
                      <m:e>
                        <m:r>
                          <a:rPr lang="en-US" altLang="zh-CN" b="1" i="1">
                            <a:solidFill>
                              <a:srgbClr val="023054"/>
                            </a:solidFill>
                            <a:latin typeface="Cambria Math" panose="02040503050406030204" pitchFamily="18" charset="0"/>
                            <a:cs typeface="+mn-ea"/>
                            <a:sym typeface="+mn-lt"/>
                          </a:rPr>
                          <m:t>𝝁</m:t>
                        </m:r>
                      </m:e>
                      <m:sup>
                        <m:r>
                          <a:rPr lang="en-US" altLang="zh-CN" b="1" i="1">
                            <a:solidFill>
                              <a:srgbClr val="023054"/>
                            </a:solidFill>
                            <a:latin typeface="Cambria Math" panose="02040503050406030204" pitchFamily="18" charset="0"/>
                            <a:cs typeface="+mn-ea"/>
                            <a:sym typeface="+mn-lt"/>
                          </a:rPr>
                          <m:t>−</m:t>
                        </m:r>
                      </m:sup>
                    </m:sSup>
                  </m:oMath>
                </a14:m>
                <a:endParaRPr lang="zh-CN" altLang="en-US" b="1" dirty="0">
                  <a:solidFill>
                    <a:srgbClr val="023054"/>
                  </a:solidFill>
                  <a:cs typeface="+mn-ea"/>
                  <a:sym typeface="+mn-lt"/>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1" i="0" u="none" strike="noStrike" kern="1200" cap="none" spc="0" normalizeH="0" baseline="0" noProof="0" dirty="0">
                  <a:ln>
                    <a:noFill/>
                  </a:ln>
                  <a:solidFill>
                    <a:prstClr val="black"/>
                  </a:solidFill>
                  <a:effectLst/>
                  <a:uLnTx/>
                  <a:uFillTx/>
                  <a:latin typeface="Times New Roman"/>
                  <a:ea typeface="微软雅黑"/>
                  <a:cs typeface="+mn-ea"/>
                  <a:sym typeface="+mn-lt"/>
                </a:endParaRPr>
              </a:p>
            </p:txBody>
          </p:sp>
        </mc:Choice>
        <mc:Fallback xmlns="">
          <p:sp>
            <p:nvSpPr>
              <p:cNvPr id="7" name="文本框 6">
                <a:extLst>
                  <a:ext uri="{FF2B5EF4-FFF2-40B4-BE49-F238E27FC236}">
                    <a16:creationId xmlns:a16="http://schemas.microsoft.com/office/drawing/2014/main" id="{589A63CB-E8A2-F905-01AB-CAC032B7AADD}"/>
                  </a:ext>
                </a:extLst>
              </p:cNvPr>
              <p:cNvSpPr txBox="1">
                <a:spLocks noRot="1" noChangeAspect="1" noMove="1" noResize="1" noEditPoints="1" noAdjustHandles="1" noChangeArrowheads="1" noChangeShapeType="1" noTextEdit="1"/>
              </p:cNvSpPr>
              <p:nvPr/>
            </p:nvSpPr>
            <p:spPr>
              <a:xfrm>
                <a:off x="318258" y="783447"/>
                <a:ext cx="11227855" cy="646331"/>
              </a:xfrm>
              <a:prstGeom prst="rect">
                <a:avLst/>
              </a:prstGeom>
              <a:blipFill>
                <a:blip r:embed="rId4"/>
                <a:stretch>
                  <a:fillRect l="-434" t="-5660"/>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EBEC9987-D5E0-AD70-3DE8-D47488301A68}"/>
              </a:ext>
            </a:extLst>
          </p:cNvPr>
          <p:cNvPicPr>
            <a:picLocks noChangeAspect="1"/>
          </p:cNvPicPr>
          <p:nvPr/>
        </p:nvPicPr>
        <p:blipFill>
          <a:blip r:embed="rId5"/>
          <a:stretch>
            <a:fillRect/>
          </a:stretch>
        </p:blipFill>
        <p:spPr>
          <a:xfrm>
            <a:off x="469553" y="1160135"/>
            <a:ext cx="4451164" cy="2372448"/>
          </a:xfrm>
          <a:prstGeom prst="rect">
            <a:avLst/>
          </a:prstGeom>
        </p:spPr>
      </p:pic>
      <p:pic>
        <p:nvPicPr>
          <p:cNvPr id="15" name="图片 14">
            <a:extLst>
              <a:ext uri="{FF2B5EF4-FFF2-40B4-BE49-F238E27FC236}">
                <a16:creationId xmlns:a16="http://schemas.microsoft.com/office/drawing/2014/main" id="{54C9357F-D448-B004-C4AD-D0EF2BF4F9E7}"/>
              </a:ext>
            </a:extLst>
          </p:cNvPr>
          <p:cNvPicPr>
            <a:picLocks noChangeAspect="1"/>
          </p:cNvPicPr>
          <p:nvPr/>
        </p:nvPicPr>
        <p:blipFill>
          <a:blip r:embed="rId6"/>
          <a:stretch>
            <a:fillRect/>
          </a:stretch>
        </p:blipFill>
        <p:spPr>
          <a:xfrm>
            <a:off x="418595" y="3709959"/>
            <a:ext cx="4553081" cy="2372447"/>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C49FA4C-4EAC-6008-387B-50C826786C67}"/>
                  </a:ext>
                </a:extLst>
              </p:cNvPr>
              <p:cNvSpPr txBox="1"/>
              <p:nvPr/>
            </p:nvSpPr>
            <p:spPr>
              <a:xfrm>
                <a:off x="1355341" y="4669122"/>
                <a:ext cx="304897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ctrlPr>
                      </m:sSubPr>
                      <m:e>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𝑬</m:t>
                        </m:r>
                      </m:e>
                      <m:sub>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𝒆𝒎𝒄</m:t>
                        </m:r>
                      </m:sub>
                    </m:sSub>
                  </m:oMath>
                </a14:m>
                <a:r>
                  <a:rPr kumimoji="0" lang="en-US" altLang="zh-CN" sz="1000" b="0" i="0" u="none" strike="noStrike" kern="1200" cap="none" spc="0" normalizeH="0" baseline="0" noProof="0" dirty="0">
                    <a:ln>
                      <a:noFill/>
                    </a:ln>
                    <a:solidFill>
                      <a:srgbClr val="000000"/>
                    </a:solidFill>
                    <a:effectLst/>
                    <a:uLnTx/>
                    <a:uFillTx/>
                    <a:latin typeface="Times New Roman"/>
                    <a:ea typeface="微软雅黑"/>
                    <a:cs typeface="+mn-ea"/>
                    <a:sym typeface="+mn-lt"/>
                  </a:rPr>
                  <a:t> (</a:t>
                </a:r>
                <a14:m>
                  <m:oMath xmlns:m="http://schemas.openxmlformats.org/officeDocument/2006/math">
                    <m:sSup>
                      <m:sSupPr>
                        <m:ctrlPr>
                          <a:rPr kumimoji="0" lang="el-GR" altLang="zh-CN" sz="10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ctrlPr>
                      </m:sSupPr>
                      <m:e>
                        <m:r>
                          <a:rPr kumimoji="0" lang="el-GR" altLang="zh-CN" sz="10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𝜋</m:t>
                        </m:r>
                      </m:e>
                      <m:sup>
                        <m:r>
                          <a:rPr kumimoji="0" lang="en-US" altLang="zh-CN" sz="10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m:t>
                        </m:r>
                      </m:sup>
                    </m:sSup>
                    <m:r>
                      <a:rPr kumimoji="0" lang="en-US" altLang="zh-CN" sz="1000" b="0" i="1" u="none" strike="noStrike" kern="1200" cap="none" spc="0" normalizeH="0" baseline="0" noProof="0" dirty="0" smtClean="0">
                        <a:ln>
                          <a:noFill/>
                        </a:ln>
                        <a:solidFill>
                          <a:srgbClr val="000000"/>
                        </a:solidFill>
                        <a:effectLst/>
                        <a:uLnTx/>
                        <a:uFillTx/>
                        <a:latin typeface="Cambria Math" panose="02040503050406030204" pitchFamily="18" charset="0"/>
                        <a:cs typeface="+mn-ea"/>
                        <a:sym typeface="+mn-lt"/>
                      </a:rPr>
                      <m:t> )</m:t>
                    </m:r>
                  </m:oMath>
                </a14:m>
                <a:r>
                  <a:rPr kumimoji="0" lang="en-US" altLang="zh-CN" sz="1000" b="0" i="0" u="none" strike="noStrike" kern="1200" cap="none" spc="0" normalizeH="0" baseline="0" noProof="0" dirty="0">
                    <a:ln>
                      <a:noFill/>
                    </a:ln>
                    <a:solidFill>
                      <a:srgbClr val="000000"/>
                    </a:solidFill>
                    <a:effectLst/>
                    <a:uLnTx/>
                    <a:uFillTx/>
                    <a:latin typeface="Times New Roman"/>
                    <a:ea typeface="微软雅黑"/>
                    <a:cs typeface="+mn-ea"/>
                    <a:sym typeface="+mn-lt"/>
                  </a:rPr>
                  <a:t>&gt;0.34||</a:t>
                </a:r>
                <a:r>
                  <a:rPr kumimoji="0" lang="en-US" altLang="zh-CN" sz="1000" b="1" i="0" u="none" strike="noStrike" kern="1200" cap="none" spc="0" normalizeH="0" baseline="0" noProof="0" dirty="0">
                    <a:ln>
                      <a:noFill/>
                    </a:ln>
                    <a:solidFill>
                      <a:srgbClr val="000000"/>
                    </a:solidFill>
                    <a:effectLst/>
                    <a:uLnTx/>
                    <a:uFillTx/>
                    <a:latin typeface="Times New Roman"/>
                    <a:ea typeface="微软雅黑"/>
                    <a:cs typeface="+mn-ea"/>
                    <a:sym typeface="+mn-lt"/>
                  </a:rPr>
                  <a:t> </a:t>
                </a:r>
                <a14:m>
                  <m:oMath xmlns:m="http://schemas.openxmlformats.org/officeDocument/2006/math">
                    <m:sSub>
                      <m:sSubPr>
                        <m:ctrlP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ctrlPr>
                      </m:sSubPr>
                      <m:e>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𝑬</m:t>
                        </m:r>
                      </m:e>
                      <m:sub>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𝒆𝒎𝒄</m:t>
                        </m:r>
                      </m:sub>
                    </m:sSub>
                  </m:oMath>
                </a14:m>
                <a:r>
                  <a:rPr kumimoji="0" lang="en-US" altLang="zh-CN" sz="1000" b="1" i="0" u="none" strike="noStrike" kern="1200" cap="none" spc="0" normalizeH="0" baseline="0" noProof="0" dirty="0">
                    <a:ln>
                      <a:noFill/>
                    </a:ln>
                    <a:solidFill>
                      <a:srgbClr val="000000"/>
                    </a:solidFill>
                    <a:effectLst/>
                    <a:uLnTx/>
                    <a:uFillTx/>
                    <a:latin typeface="Times New Roman"/>
                    <a:ea typeface="微软雅黑"/>
                    <a:cs typeface="+mn-ea"/>
                    <a:sym typeface="+mn-lt"/>
                  </a:rPr>
                  <a:t> </a:t>
                </a:r>
                <a:r>
                  <a:rPr kumimoji="0" lang="en-US" altLang="zh-CN" sz="1000" b="0" i="0" u="none" strike="noStrike" kern="1200" cap="none" spc="0" normalizeH="0" baseline="0" noProof="0" dirty="0">
                    <a:ln>
                      <a:noFill/>
                    </a:ln>
                    <a:solidFill>
                      <a:srgbClr val="000000"/>
                    </a:solidFill>
                    <a:effectLst/>
                    <a:uLnTx/>
                    <a:uFillTx/>
                    <a:latin typeface="Times New Roman"/>
                    <a:ea typeface="微软雅黑"/>
                    <a:cs typeface="+mn-ea"/>
                    <a:sym typeface="+mn-lt"/>
                  </a:rPr>
                  <a:t>(</a:t>
                </a:r>
                <a14:m>
                  <m:oMath xmlns:m="http://schemas.openxmlformats.org/officeDocument/2006/math">
                    <m:sSup>
                      <m:sSupPr>
                        <m:ctrlPr>
                          <a:rPr kumimoji="0" lang="el-GR" altLang="zh-CN" sz="10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ctrlPr>
                      </m:sSupPr>
                      <m:e>
                        <m:r>
                          <a:rPr kumimoji="0" lang="el-GR" altLang="zh-CN" sz="10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𝜋</m:t>
                        </m:r>
                      </m:e>
                      <m:sup>
                        <m:r>
                          <a:rPr kumimoji="0" lang="en-US" altLang="zh-CN" sz="1000" b="0" i="1" u="none" strike="noStrike" kern="1200" cap="none" spc="0" normalizeH="0" baseline="0" noProof="0" dirty="0">
                            <a:ln>
                              <a:noFill/>
                            </a:ln>
                            <a:solidFill>
                              <a:srgbClr val="000000"/>
                            </a:solidFill>
                            <a:effectLst/>
                            <a:uLnTx/>
                            <a:uFillTx/>
                            <a:latin typeface="Cambria Math" panose="02040503050406030204" pitchFamily="18" charset="0"/>
                            <a:cs typeface="+mn-ea"/>
                            <a:sym typeface="+mn-lt"/>
                          </a:rPr>
                          <m:t>−</m:t>
                        </m:r>
                      </m:sup>
                    </m:sSup>
                  </m:oMath>
                </a14:m>
                <a:r>
                  <a:rPr kumimoji="0" lang="en-US" altLang="zh-CN" sz="1000" b="0" i="0" u="none" strike="noStrike" kern="1200" cap="none" spc="0" normalizeH="0" baseline="0" noProof="0" dirty="0">
                    <a:ln>
                      <a:noFill/>
                    </a:ln>
                    <a:solidFill>
                      <a:srgbClr val="000000"/>
                    </a:solidFill>
                    <a:effectLst/>
                    <a:uLnTx/>
                    <a:uFillTx/>
                    <a:latin typeface="Times New Roman"/>
                    <a:ea typeface="微软雅黑"/>
                    <a:cs typeface="+mn-ea"/>
                    <a:sym typeface="+mn-lt"/>
                  </a:rPr>
                  <a:t>)&gt;0.34</a:t>
                </a:r>
                <a:endParaRPr kumimoji="0" lang="zh-CN" altLang="en-US" sz="1000" b="0" i="0" u="none" strike="noStrike" kern="1200" cap="none" spc="0" normalizeH="0" baseline="0" noProof="0" dirty="0">
                  <a:ln>
                    <a:noFill/>
                  </a:ln>
                  <a:solidFill>
                    <a:srgbClr val="000000"/>
                  </a:solidFill>
                  <a:effectLst/>
                  <a:uLnTx/>
                  <a:uFillTx/>
                  <a:latin typeface="Times New Roman"/>
                  <a:ea typeface="微软雅黑"/>
                  <a:cs typeface="+mn-ea"/>
                  <a:sym typeface="+mn-lt"/>
                </a:endParaRPr>
              </a:p>
            </p:txBody>
          </p:sp>
        </mc:Choice>
        <mc:Fallback xmlns="">
          <p:sp>
            <p:nvSpPr>
              <p:cNvPr id="17" name="文本框 16">
                <a:extLst>
                  <a:ext uri="{FF2B5EF4-FFF2-40B4-BE49-F238E27FC236}">
                    <a16:creationId xmlns:a16="http://schemas.microsoft.com/office/drawing/2014/main" id="{9C49FA4C-4EAC-6008-387B-50C826786C67}"/>
                  </a:ext>
                </a:extLst>
              </p:cNvPr>
              <p:cNvSpPr txBox="1">
                <a:spLocks noRot="1" noChangeAspect="1" noMove="1" noResize="1" noEditPoints="1" noAdjustHandles="1" noChangeArrowheads="1" noChangeShapeType="1" noTextEdit="1"/>
              </p:cNvSpPr>
              <p:nvPr/>
            </p:nvSpPr>
            <p:spPr>
              <a:xfrm>
                <a:off x="1355341" y="4669122"/>
                <a:ext cx="3048978" cy="246221"/>
              </a:xfrm>
              <a:prstGeom prst="rect">
                <a:avLst/>
              </a:prstGeom>
              <a:blipFill>
                <a:blip r:embed="rId7"/>
                <a:stretch>
                  <a:fillRect b="-12500"/>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D305E542-24B8-1E59-AF1D-926CC7A0F4BD}"/>
              </a:ext>
            </a:extLst>
          </p:cNvPr>
          <p:cNvSpPr txBox="1"/>
          <p:nvPr/>
        </p:nvSpPr>
        <p:spPr>
          <a:xfrm>
            <a:off x="2879830" y="1909277"/>
            <a:ext cx="19659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C00000"/>
                </a:solidFill>
                <a:cs typeface="+mn-ea"/>
                <a:sym typeface="+mn-lt"/>
              </a:rPr>
              <a:t>loss</a:t>
            </a:r>
            <a:r>
              <a:rPr lang="en-US" altLang="zh-CN" sz="1600" dirty="0">
                <a:solidFill>
                  <a:srgbClr val="C00000"/>
                </a:solidFill>
                <a:cs typeface="+mn-ea"/>
                <a:sym typeface="+mn-lt"/>
              </a:rPr>
              <a:t> </a:t>
            </a:r>
            <a:r>
              <a:rPr lang="en-US" altLang="zh-CN" sz="1600" b="1" dirty="0">
                <a:solidFill>
                  <a:srgbClr val="C00000"/>
                </a:solidFill>
                <a:cs typeface="+mn-ea"/>
                <a:sym typeface="+mn-lt"/>
              </a:rPr>
              <a:t>of</a:t>
            </a:r>
            <a:r>
              <a:rPr lang="en-US" altLang="zh-CN" sz="1600" dirty="0">
                <a:solidFill>
                  <a:srgbClr val="C00000"/>
                </a:solidFill>
                <a:cs typeface="+mn-ea"/>
                <a:sym typeface="+mn-lt"/>
              </a:rPr>
              <a:t> </a:t>
            </a:r>
            <a:r>
              <a:rPr lang="en-US" altLang="zh-CN" sz="1600" b="1" dirty="0">
                <a:solidFill>
                  <a:srgbClr val="C00000"/>
                </a:solidFill>
                <a:cs typeface="+mn-ea"/>
                <a:sym typeface="+mn-lt"/>
              </a:rPr>
              <a:t>signal:27%</a:t>
            </a:r>
            <a:endParaRPr kumimoji="0" lang="zh-CN" altLang="en-US" sz="1600" b="1" i="0" u="none" strike="noStrike" kern="1200" cap="none" spc="0" normalizeH="0" baseline="0" noProof="0" dirty="0">
              <a:ln>
                <a:noFill/>
              </a:ln>
              <a:solidFill>
                <a:srgbClr val="C00000"/>
              </a:solidFill>
              <a:effectLst/>
              <a:uLnTx/>
              <a:uFillTx/>
              <a:latin typeface="Times New Roman"/>
              <a:ea typeface="微软雅黑"/>
              <a:cs typeface="+mn-ea"/>
              <a:sym typeface="+mn-lt"/>
            </a:endParaRPr>
          </a:p>
        </p:txBody>
      </p:sp>
      <p:sp>
        <p:nvSpPr>
          <p:cNvPr id="20" name="矩形 19">
            <a:extLst>
              <a:ext uri="{FF2B5EF4-FFF2-40B4-BE49-F238E27FC236}">
                <a16:creationId xmlns:a16="http://schemas.microsoft.com/office/drawing/2014/main" id="{EDFDCCFA-56D6-F3C1-9024-EDF492759EF4}"/>
              </a:ext>
            </a:extLst>
          </p:cNvPr>
          <p:cNvSpPr/>
          <p:nvPr/>
        </p:nvSpPr>
        <p:spPr>
          <a:xfrm>
            <a:off x="3255375" y="4669122"/>
            <a:ext cx="1286403"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dirty="0">
                <a:solidFill>
                  <a:prstClr val="black"/>
                </a:solidFill>
                <a:latin typeface="Times New Roman"/>
                <a:ea typeface="微软雅黑"/>
                <a:cs typeface="+mn-ea"/>
                <a:sym typeface="+mn-lt"/>
              </a:rPr>
              <a:t>Do</a:t>
            </a:r>
            <a:r>
              <a:rPr lang="zh-CN" altLang="en-US" sz="1100" b="1" dirty="0">
                <a:solidFill>
                  <a:prstClr val="black"/>
                </a:solidFill>
                <a:latin typeface="Times New Roman"/>
                <a:ea typeface="微软雅黑"/>
                <a:cs typeface="+mn-ea"/>
                <a:sym typeface="+mn-lt"/>
              </a:rPr>
              <a:t> </a:t>
            </a:r>
            <a:r>
              <a:rPr lang="en-US" altLang="zh-CN" sz="1100" b="1" dirty="0">
                <a:solidFill>
                  <a:prstClr val="black"/>
                </a:solidFill>
                <a:latin typeface="Times New Roman"/>
                <a:ea typeface="微软雅黑"/>
                <a:cs typeface="+mn-ea"/>
                <a:sym typeface="+mn-lt"/>
              </a:rPr>
              <a:t>not</a:t>
            </a:r>
            <a:r>
              <a:rPr lang="zh-CN" altLang="en-US" sz="1100" b="1" dirty="0">
                <a:solidFill>
                  <a:prstClr val="black"/>
                </a:solidFill>
                <a:latin typeface="Times New Roman"/>
                <a:ea typeface="微软雅黑"/>
                <a:cs typeface="+mn-ea"/>
                <a:sym typeface="+mn-lt"/>
              </a:rPr>
              <a:t> </a:t>
            </a:r>
            <a:r>
              <a:rPr lang="en-US" altLang="zh-CN" sz="1100" b="1" dirty="0">
                <a:solidFill>
                  <a:prstClr val="black"/>
                </a:solidFill>
                <a:latin typeface="Times New Roman"/>
                <a:ea typeface="微软雅黑"/>
                <a:cs typeface="+mn-ea"/>
                <a:sym typeface="+mn-lt"/>
              </a:rPr>
              <a:t>use this</a:t>
            </a:r>
            <a:r>
              <a:rPr lang="zh-CN" altLang="en-US" sz="1100" b="1" dirty="0">
                <a:solidFill>
                  <a:prstClr val="black"/>
                </a:solidFill>
                <a:latin typeface="Times New Roman"/>
                <a:ea typeface="微软雅黑"/>
                <a:cs typeface="+mn-ea"/>
                <a:sym typeface="+mn-lt"/>
              </a:rPr>
              <a:t> </a:t>
            </a:r>
            <a:r>
              <a:rPr kumimoji="0" lang="en-US" altLang="zh-CN" sz="1100" b="1" i="0" u="none" strike="noStrike" kern="1200" cap="none" spc="0" normalizeH="0" baseline="0" noProof="0" dirty="0">
                <a:ln>
                  <a:noFill/>
                </a:ln>
                <a:solidFill>
                  <a:prstClr val="black"/>
                </a:solidFill>
                <a:effectLst/>
                <a:uLnTx/>
                <a:uFillTx/>
                <a:latin typeface="Times New Roman"/>
                <a:ea typeface="微软雅黑"/>
                <a:cs typeface="+mn-ea"/>
                <a:sym typeface="+mn-lt"/>
              </a:rPr>
              <a:t>cut</a:t>
            </a:r>
          </a:p>
        </p:txBody>
      </p:sp>
      <p:sp>
        <p:nvSpPr>
          <p:cNvPr id="24" name="文本框 23">
            <a:extLst>
              <a:ext uri="{FF2B5EF4-FFF2-40B4-BE49-F238E27FC236}">
                <a16:creationId xmlns:a16="http://schemas.microsoft.com/office/drawing/2014/main" id="{BC99787C-2633-B1D5-EBCE-9DBA94068091}"/>
              </a:ext>
            </a:extLst>
          </p:cNvPr>
          <p:cNvSpPr txBox="1"/>
          <p:nvPr/>
        </p:nvSpPr>
        <p:spPr>
          <a:xfrm>
            <a:off x="1214670" y="3769191"/>
            <a:ext cx="171266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err="1">
                <a:ln>
                  <a:noFill/>
                </a:ln>
                <a:solidFill>
                  <a:srgbClr val="C00000"/>
                </a:solidFill>
                <a:effectLst/>
                <a:uLnTx/>
                <a:uFillTx/>
                <a:latin typeface="Times New Roman"/>
                <a:ea typeface="微软雅黑"/>
                <a:cs typeface="+mn-ea"/>
                <a:sym typeface="+mn-lt"/>
              </a:rPr>
              <a:t>Dimu</a:t>
            </a:r>
            <a:r>
              <a:rPr kumimoji="0" lang="en-US" altLang="zh-CN" sz="1600" b="1" i="0" u="none" strike="noStrike" kern="1200" cap="none" spc="0" normalizeH="0" baseline="0" noProof="0" dirty="0">
                <a:ln>
                  <a:noFill/>
                </a:ln>
                <a:solidFill>
                  <a:srgbClr val="C00000"/>
                </a:solidFill>
                <a:effectLst/>
                <a:uLnTx/>
                <a:uFillTx/>
                <a:latin typeface="Times New Roman"/>
                <a:ea typeface="微软雅黑"/>
                <a:cs typeface="+mn-ea"/>
                <a:sym typeface="+mn-lt"/>
              </a:rPr>
              <a:t> MC</a:t>
            </a:r>
            <a:endParaRPr kumimoji="0" lang="zh-CN" altLang="en-US" sz="1600" b="1" i="0" u="none" strike="noStrike" kern="1200" cap="none" spc="0" normalizeH="0" baseline="0" noProof="0" dirty="0">
              <a:ln>
                <a:noFill/>
              </a:ln>
              <a:solidFill>
                <a:srgbClr val="C00000"/>
              </a:solidFill>
              <a:effectLst/>
              <a:uLnTx/>
              <a:uFillTx/>
              <a:latin typeface="Times New Roman"/>
              <a:ea typeface="微软雅黑"/>
              <a:cs typeface="+mn-ea"/>
              <a:sym typeface="+mn-lt"/>
            </a:endParaRPr>
          </a:p>
        </p:txBody>
      </p:sp>
      <p:sp>
        <p:nvSpPr>
          <p:cNvPr id="26" name="文本框 25">
            <a:extLst>
              <a:ext uri="{FF2B5EF4-FFF2-40B4-BE49-F238E27FC236}">
                <a16:creationId xmlns:a16="http://schemas.microsoft.com/office/drawing/2014/main" id="{3117F76E-45DD-096C-CEA5-33274F498BA1}"/>
              </a:ext>
            </a:extLst>
          </p:cNvPr>
          <p:cNvSpPr txBox="1"/>
          <p:nvPr/>
        </p:nvSpPr>
        <p:spPr>
          <a:xfrm>
            <a:off x="1214670" y="1212621"/>
            <a:ext cx="1468471" cy="338554"/>
          </a:xfrm>
          <a:prstGeom prst="rect">
            <a:avLst/>
          </a:prstGeom>
          <a:noFill/>
        </p:spPr>
        <p:txBody>
          <a:bodyPr wrap="square" rtlCol="0">
            <a:spAutoFit/>
          </a:bodyPr>
          <a:lstStyle>
            <a:defPPr>
              <a:defRPr lang="zh-CN"/>
            </a:defPPr>
            <a:lvl1pPr>
              <a:defRPr sz="1400" b="1">
                <a:latin typeface="Arial" panose="020B0604020202020204" pitchFamily="34" charset="0"/>
                <a:ea typeface="黑体" panose="02010609060101010101" pitchFamily="49" charset="-122"/>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Times New Roman"/>
                <a:ea typeface="微软雅黑"/>
                <a:cs typeface="+mn-ea"/>
                <a:sym typeface="+mn-lt"/>
              </a:rPr>
              <a:t>Signal MC</a:t>
            </a:r>
            <a:endParaRPr kumimoji="0" lang="zh-CN" altLang="en-US" sz="1600" b="1" i="0" u="none" strike="noStrike" kern="1200" cap="none" spc="0" normalizeH="0" baseline="0" noProof="0" dirty="0">
              <a:ln>
                <a:noFill/>
              </a:ln>
              <a:solidFill>
                <a:srgbClr val="C00000"/>
              </a:solidFill>
              <a:effectLst/>
              <a:uLnTx/>
              <a:uFillTx/>
              <a:latin typeface="Times New Roman"/>
              <a:ea typeface="微软雅黑"/>
              <a:cs typeface="+mn-ea"/>
              <a:sym typeface="+mn-lt"/>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3BE79A8A-6554-BD37-5C6F-5DC6141CFEC7}"/>
                  </a:ext>
                </a:extLst>
              </p:cNvPr>
              <p:cNvSpPr txBox="1"/>
              <p:nvPr/>
            </p:nvSpPr>
            <p:spPr>
              <a:xfrm>
                <a:off x="6367396" y="4565737"/>
                <a:ext cx="5262960" cy="307777"/>
              </a:xfrm>
              <a:prstGeom prst="rect">
                <a:avLst/>
              </a:prstGeom>
              <a:noFill/>
            </p:spPr>
            <p:txBody>
              <a:bodyPr wrap="square" rtlCol="0">
                <a:spAutoFit/>
              </a:bodyPr>
              <a:lstStyle/>
              <a:p>
                <a:pPr lvl="0"/>
                <a:r>
                  <a:rPr lang="en-US" altLang="zh-CN" sz="1400" b="1" dirty="0">
                    <a:solidFill>
                      <a:prstClr val="black"/>
                    </a:solidFill>
                    <a:latin typeface="Times New Roman"/>
                    <a:ea typeface="微软雅黑"/>
                    <a:cs typeface="+mn-ea"/>
                    <a:sym typeface="+mn-lt"/>
                  </a:rPr>
                  <a:t>Fit </a:t>
                </a:r>
                <a:r>
                  <a:rPr kumimoji="0" lang="en-US" altLang="zh-CN" sz="1400" b="1" i="0" u="none" strike="noStrike" kern="1200" cap="none" spc="0" normalizeH="0" baseline="0" noProof="0" dirty="0" err="1">
                    <a:ln>
                      <a:noFill/>
                    </a:ln>
                    <a:solidFill>
                      <a:prstClr val="black"/>
                    </a:solidFill>
                    <a:effectLst/>
                    <a:uLnTx/>
                    <a:uFillTx/>
                    <a:latin typeface="Times New Roman"/>
                    <a:ea typeface="微软雅黑"/>
                    <a:cs typeface="+mn-ea"/>
                    <a:sym typeface="+mn-lt"/>
                  </a:rPr>
                  <a:t>dimu</a:t>
                </a:r>
                <a:r>
                  <a:rPr kumimoji="0" lang="en-US" altLang="zh-CN" sz="1400" b="1" i="0" u="none" strike="noStrike" kern="1200" cap="none" spc="0" normalizeH="0" baseline="0" noProof="0" dirty="0">
                    <a:ln>
                      <a:noFill/>
                    </a:ln>
                    <a:solidFill>
                      <a:prstClr val="black"/>
                    </a:solidFill>
                    <a:effectLst/>
                    <a:uLnTx/>
                    <a:uFillTx/>
                    <a:latin typeface="Times New Roman"/>
                    <a:ea typeface="微软雅黑"/>
                    <a:cs typeface="+mn-ea"/>
                    <a:sym typeface="+mn-lt"/>
                  </a:rPr>
                  <a:t>  and </a:t>
                </a:r>
                <a14:m>
                  <m:oMath xmlns:m="http://schemas.openxmlformats.org/officeDocument/2006/math">
                    <m:sSup>
                      <m:sSupPr>
                        <m:ctrlPr>
                          <a:rPr kumimoji="0" lang="en-US" altLang="zh-CN" sz="1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a:cs typeface="+mn-ea"/>
                            <a:sym typeface="+mn-lt"/>
                          </a:rPr>
                        </m:ctrlPr>
                      </m:sSupPr>
                      <m:e>
                        <m:r>
                          <a:rPr kumimoji="0" lang="en-US" altLang="zh-CN" sz="1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a:cs typeface="+mn-ea"/>
                            <a:sym typeface="+mn-lt"/>
                          </a:rPr>
                          <m:t>𝝍</m:t>
                        </m:r>
                      </m:e>
                      <m:sup>
                        <m:r>
                          <a:rPr kumimoji="0" lang="en-US" altLang="zh-CN" sz="1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a:cs typeface="+mn-ea"/>
                            <a:sym typeface="+mn-lt"/>
                          </a:rPr>
                          <m:t>′</m:t>
                        </m:r>
                      </m:sup>
                    </m:sSup>
                    <m:r>
                      <a:rPr kumimoji="0" lang="en-US" altLang="zh-CN" sz="1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a:cs typeface="+mn-ea"/>
                        <a:sym typeface="+mn-lt"/>
                      </a:rPr>
                      <m:t>→</m:t>
                    </m:r>
                    <m:sSup>
                      <m:sSupPr>
                        <m:ctrlPr>
                          <a:rPr kumimoji="0" lang="en-US" altLang="zh-CN" sz="1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a:cs typeface="+mn-ea"/>
                            <a:sym typeface="+mn-lt"/>
                          </a:rPr>
                        </m:ctrlPr>
                      </m:sSupPr>
                      <m:e>
                        <m:r>
                          <a:rPr kumimoji="0" lang="en-US" altLang="zh-CN" sz="1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a:cs typeface="+mn-ea"/>
                            <a:sym typeface="+mn-lt"/>
                          </a:rPr>
                          <m:t>𝝁</m:t>
                        </m:r>
                      </m:e>
                      <m:sup>
                        <m:r>
                          <a:rPr kumimoji="0" lang="en-US" altLang="zh-CN" sz="1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a:cs typeface="+mn-ea"/>
                            <a:sym typeface="+mn-lt"/>
                          </a:rPr>
                          <m:t>+</m:t>
                        </m:r>
                      </m:sup>
                    </m:sSup>
                    <m:sSup>
                      <m:sSupPr>
                        <m:ctrlPr>
                          <a:rPr kumimoji="0" lang="en-US" altLang="zh-CN" sz="1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a:cs typeface="+mn-ea"/>
                            <a:sym typeface="+mn-lt"/>
                          </a:rPr>
                        </m:ctrlPr>
                      </m:sSupPr>
                      <m:e>
                        <m:r>
                          <a:rPr kumimoji="0" lang="en-US" altLang="zh-CN" sz="1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a:cs typeface="+mn-ea"/>
                            <a:sym typeface="+mn-lt"/>
                          </a:rPr>
                          <m:t>𝝁</m:t>
                        </m:r>
                      </m:e>
                      <m:sup>
                        <m:r>
                          <a:rPr kumimoji="0" lang="en-US" altLang="zh-CN" sz="1400" b="1" i="1" u="none" strike="noStrike" kern="1200" cap="none" spc="0" normalizeH="0" baseline="0" noProof="0" smtClean="0">
                            <a:ln>
                              <a:noFill/>
                            </a:ln>
                            <a:solidFill>
                              <a:prstClr val="black"/>
                            </a:solidFill>
                            <a:effectLst/>
                            <a:uLnTx/>
                            <a:uFillTx/>
                            <a:latin typeface="Cambria Math" panose="02040503050406030204" pitchFamily="18" charset="0"/>
                            <a:ea typeface="微软雅黑"/>
                            <a:cs typeface="+mn-ea"/>
                            <a:sym typeface="+mn-lt"/>
                          </a:rPr>
                          <m:t>−</m:t>
                        </m:r>
                      </m:sup>
                    </m:sSup>
                  </m:oMath>
                </a14:m>
                <a:r>
                  <a:rPr kumimoji="0" lang="en-US" altLang="zh-CN" sz="1400" b="1" i="0" u="none" strike="noStrike" kern="1200" cap="none" spc="0" normalizeH="0" baseline="0" noProof="0" dirty="0">
                    <a:ln>
                      <a:noFill/>
                    </a:ln>
                    <a:solidFill>
                      <a:prstClr val="black"/>
                    </a:solidFill>
                    <a:effectLst/>
                    <a:uLnTx/>
                    <a:uFillTx/>
                    <a:latin typeface="Times New Roman"/>
                    <a:ea typeface="微软雅黑"/>
                    <a:cs typeface="+mn-ea"/>
                    <a:sym typeface="+mn-lt"/>
                  </a:rPr>
                  <a:t> and  </a:t>
                </a:r>
                <a:r>
                  <a:rPr lang="en-US" altLang="zh-CN" sz="1400" b="1" dirty="0">
                    <a:solidFill>
                      <a:prstClr val="black"/>
                    </a:solidFill>
                    <a:cs typeface="+mn-ea"/>
                    <a:sym typeface="+mn-lt"/>
                  </a:rPr>
                  <a:t>with forth polynomial</a:t>
                </a:r>
                <a:endParaRPr kumimoji="0" lang="zh-CN" altLang="en-US" sz="1400" b="1" i="0" u="none" strike="noStrike" kern="1200" cap="none" spc="0" normalizeH="0" baseline="0" noProof="0" dirty="0">
                  <a:ln>
                    <a:noFill/>
                  </a:ln>
                  <a:solidFill>
                    <a:prstClr val="black"/>
                  </a:solidFill>
                  <a:effectLst/>
                  <a:uLnTx/>
                  <a:uFillTx/>
                  <a:latin typeface="Times New Roman"/>
                  <a:ea typeface="微软雅黑"/>
                  <a:cs typeface="+mn-ea"/>
                  <a:sym typeface="+mn-lt"/>
                </a:endParaRPr>
              </a:p>
            </p:txBody>
          </p:sp>
        </mc:Choice>
        <mc:Fallback xmlns="">
          <p:sp>
            <p:nvSpPr>
              <p:cNvPr id="29" name="文本框 28">
                <a:extLst>
                  <a:ext uri="{FF2B5EF4-FFF2-40B4-BE49-F238E27FC236}">
                    <a16:creationId xmlns:a16="http://schemas.microsoft.com/office/drawing/2014/main" id="{3BE79A8A-6554-BD37-5C6F-5DC6141CFEC7}"/>
                  </a:ext>
                </a:extLst>
              </p:cNvPr>
              <p:cNvSpPr txBox="1">
                <a:spLocks noRot="1" noChangeAspect="1" noMove="1" noResize="1" noEditPoints="1" noAdjustHandles="1" noChangeArrowheads="1" noChangeShapeType="1" noTextEdit="1"/>
              </p:cNvSpPr>
              <p:nvPr/>
            </p:nvSpPr>
            <p:spPr>
              <a:xfrm>
                <a:off x="6367396" y="4565737"/>
                <a:ext cx="5262960" cy="307777"/>
              </a:xfrm>
              <a:prstGeom prst="rect">
                <a:avLst/>
              </a:prstGeom>
              <a:blipFill>
                <a:blip r:embed="rId8"/>
                <a:stretch>
                  <a:fillRect l="-348" t="-4000" b="-20000"/>
                </a:stretch>
              </a:blipFill>
            </p:spPr>
            <p:txBody>
              <a:bodyPr/>
              <a:lstStyle/>
              <a:p>
                <a:r>
                  <a:rPr lang="zh-CN" altLang="en-US">
                    <a:noFill/>
                  </a:rPr>
                  <a:t> </a:t>
                </a:r>
              </a:p>
            </p:txBody>
          </p:sp>
        </mc:Fallback>
      </mc:AlternateContent>
      <p:pic>
        <p:nvPicPr>
          <p:cNvPr id="34" name="图片 33">
            <a:extLst>
              <a:ext uri="{FF2B5EF4-FFF2-40B4-BE49-F238E27FC236}">
                <a16:creationId xmlns:a16="http://schemas.microsoft.com/office/drawing/2014/main" id="{6CF4E71C-7910-F768-A520-03E1F894E6FD}"/>
              </a:ext>
            </a:extLst>
          </p:cNvPr>
          <p:cNvPicPr>
            <a:picLocks noChangeAspect="1"/>
          </p:cNvPicPr>
          <p:nvPr/>
        </p:nvPicPr>
        <p:blipFill>
          <a:blip r:embed="rId9"/>
          <a:stretch>
            <a:fillRect/>
          </a:stretch>
        </p:blipFill>
        <p:spPr>
          <a:xfrm>
            <a:off x="5932185" y="1106612"/>
            <a:ext cx="4854504" cy="3397398"/>
          </a:xfrm>
          <a:prstGeom prst="rect">
            <a:avLst/>
          </a:prstGeom>
        </p:spPr>
      </p:pic>
    </p:spTree>
    <p:extLst>
      <p:ext uri="{BB962C8B-B14F-4D97-AF65-F5344CB8AC3E}">
        <p14:creationId xmlns:p14="http://schemas.microsoft.com/office/powerpoint/2010/main" val="7096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215991" y="-87754"/>
                <a:ext cx="6276067" cy="742511"/>
              </a:xfrm>
              <a:prstGeom prst="rect">
                <a:avLst/>
              </a:prstGeom>
              <a:noFill/>
            </p:spPr>
            <p:txBody>
              <a:bodyPr wrap="square" rtlCol="0">
                <a:spAutoFit/>
              </a:bodyPr>
              <a:lstStyle/>
              <a:p>
                <a:pPr>
                  <a:lnSpc>
                    <a:spcPct val="150000"/>
                  </a:lnSpc>
                </a:pPr>
                <a:r>
                  <a:rPr lang="en-US" altLang="zh-CN" sz="3200" b="1" dirty="0">
                    <a:solidFill>
                      <a:schemeClr val="bg1"/>
                    </a:solidFill>
                    <a:effectLst>
                      <a:outerShdw blurRad="38100" dist="38100" dir="2700000" algn="tl">
                        <a:srgbClr val="000000">
                          <a:alpha val="43137"/>
                        </a:srgbClr>
                      </a:outerShdw>
                    </a:effectLst>
                    <a:cs typeface="+mn-ea"/>
                    <a:sym typeface="+mn-lt"/>
                  </a:rPr>
                  <a:t>Background Study of </a:t>
                </a:r>
                <a14:m>
                  <m:oMath xmlns:m="http://schemas.openxmlformats.org/officeDocument/2006/math">
                    <m:sSup>
                      <m:sSupPr>
                        <m:ctrlP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𝑲</m:t>
                        </m:r>
                      </m:e>
                      <m:sup>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m:t>
                        </m:r>
                      </m:sup>
                    </m:sSup>
                    <m:sSup>
                      <m:sSupPr>
                        <m:ctrlP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ctrlPr>
                      </m:sSupPr>
                      <m:e>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𝑲</m:t>
                        </m:r>
                      </m:e>
                      <m:sup>
                        <m:r>
                          <a:rPr lang="en-US" altLang="zh-CN" sz="3200" b="1" i="1" smtClean="0">
                            <a:solidFill>
                              <a:schemeClr val="bg1"/>
                            </a:solidFill>
                            <a:effectLst>
                              <a:outerShdw blurRad="38100" dist="38100" dir="2700000" algn="tl">
                                <a:srgbClr val="000000">
                                  <a:alpha val="43137"/>
                                </a:srgbClr>
                              </a:outerShdw>
                            </a:effectLst>
                            <a:latin typeface="Cambria Math" panose="02040503050406030204" pitchFamily="18" charset="0"/>
                            <a:cs typeface="+mn-ea"/>
                            <a:sym typeface="+mn-lt"/>
                          </a:rPr>
                          <m:t>−</m:t>
                        </m:r>
                      </m:sup>
                    </m:sSup>
                  </m:oMath>
                </a14:m>
                <a:endParaRPr lang="zh-CN" altLang="en-US" sz="3200" b="1" dirty="0">
                  <a:solidFill>
                    <a:schemeClr val="bg1"/>
                  </a:solidFill>
                  <a:effectLst>
                    <a:outerShdw blurRad="38100" dist="38100" dir="2700000" algn="tl">
                      <a:srgbClr val="000000">
                        <a:alpha val="43137"/>
                      </a:srgbClr>
                    </a:outerShdw>
                  </a:effectLst>
                  <a:cs typeface="+mn-ea"/>
                  <a:sym typeface="+mn-lt"/>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15991" y="-87754"/>
                <a:ext cx="6276067" cy="742511"/>
              </a:xfrm>
              <a:prstGeom prst="rect">
                <a:avLst/>
              </a:prstGeom>
              <a:blipFill>
                <a:blip r:embed="rId2"/>
                <a:stretch>
                  <a:fillRect l="-2524" b="-31405"/>
                </a:stretch>
              </a:blipFill>
            </p:spPr>
            <p:txBody>
              <a:bodyPr/>
              <a:lstStyle/>
              <a:p>
                <a:r>
                  <a:rPr lang="zh-CN" altLang="en-US">
                    <a:noFill/>
                  </a:rPr>
                  <a:t> </a:t>
                </a:r>
              </a:p>
            </p:txBody>
          </p:sp>
        </mc:Fallback>
      </mc:AlternateContent>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102" y="210"/>
            <a:ext cx="2100454" cy="661254"/>
          </a:xfrm>
          <a:prstGeom prst="rect">
            <a:avLst/>
          </a:prstGeom>
        </p:spPr>
      </p:pic>
      <p:pic>
        <p:nvPicPr>
          <p:cNvPr id="15" name="图片 14">
            <a:extLst>
              <a:ext uri="{FF2B5EF4-FFF2-40B4-BE49-F238E27FC236}">
                <a16:creationId xmlns:a16="http://schemas.microsoft.com/office/drawing/2014/main" id="{5A5D9125-5A0B-EFB8-7659-89E5B94D7378}"/>
              </a:ext>
            </a:extLst>
          </p:cNvPr>
          <p:cNvPicPr>
            <a:picLocks noChangeAspect="1"/>
          </p:cNvPicPr>
          <p:nvPr/>
        </p:nvPicPr>
        <p:blipFill rotWithShape="1">
          <a:blip r:embed="rId4"/>
          <a:srcRect r="51649"/>
          <a:stretch/>
        </p:blipFill>
        <p:spPr>
          <a:xfrm>
            <a:off x="857361" y="1050552"/>
            <a:ext cx="3747284" cy="2396234"/>
          </a:xfrm>
          <a:prstGeom prst="rect">
            <a:avLst/>
          </a:prstGeom>
        </p:spPr>
      </p:pic>
      <p:pic>
        <p:nvPicPr>
          <p:cNvPr id="17" name="图片 16">
            <a:extLst>
              <a:ext uri="{FF2B5EF4-FFF2-40B4-BE49-F238E27FC236}">
                <a16:creationId xmlns:a16="http://schemas.microsoft.com/office/drawing/2014/main" id="{6D6B39C1-1146-6494-CE76-381B1DCF9904}"/>
              </a:ext>
            </a:extLst>
          </p:cNvPr>
          <p:cNvPicPr>
            <a:picLocks noChangeAspect="1"/>
          </p:cNvPicPr>
          <p:nvPr/>
        </p:nvPicPr>
        <p:blipFill rotWithShape="1">
          <a:blip r:embed="rId5"/>
          <a:srcRect l="49780"/>
          <a:stretch/>
        </p:blipFill>
        <p:spPr>
          <a:xfrm>
            <a:off x="533691" y="3364188"/>
            <a:ext cx="4191885" cy="2318667"/>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E2DC957-ABCA-76DC-4155-22433ED7C20C}"/>
                  </a:ext>
                </a:extLst>
              </p:cNvPr>
              <p:cNvSpPr txBox="1"/>
              <p:nvPr/>
            </p:nvSpPr>
            <p:spPr>
              <a:xfrm>
                <a:off x="239131" y="836524"/>
                <a:ext cx="5916690" cy="344133"/>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b="1" dirty="0">
                    <a:solidFill>
                      <a:srgbClr val="003054"/>
                    </a:solidFill>
                    <a:cs typeface="+mn-ea"/>
                    <a:sym typeface="+mn-lt"/>
                  </a:rPr>
                  <a:t>Background of Bhabha and </a:t>
                </a:r>
                <a14:m>
                  <m:oMath xmlns:m="http://schemas.openxmlformats.org/officeDocument/2006/math">
                    <m:sSup>
                      <m:sSupPr>
                        <m:ctrlPr>
                          <a:rPr lang="en-US" altLang="zh-CN" sz="1600" b="1" i="1">
                            <a:solidFill>
                              <a:srgbClr val="003054"/>
                            </a:solidFill>
                            <a:latin typeface="Cambria Math" panose="02040503050406030204" pitchFamily="18" charset="0"/>
                            <a:cs typeface="+mn-ea"/>
                            <a:sym typeface="+mn-lt"/>
                          </a:rPr>
                        </m:ctrlPr>
                      </m:sSupPr>
                      <m:e>
                        <m:r>
                          <a:rPr lang="en-US" altLang="zh-CN" sz="1600" b="1" i="1">
                            <a:solidFill>
                              <a:srgbClr val="003054"/>
                            </a:solidFill>
                            <a:latin typeface="Cambria Math" panose="02040503050406030204" pitchFamily="18" charset="0"/>
                            <a:cs typeface="+mn-ea"/>
                            <a:sym typeface="+mn-lt"/>
                          </a:rPr>
                          <m:t>𝝍</m:t>
                        </m:r>
                      </m:e>
                      <m:sup>
                        <m:r>
                          <a:rPr lang="en-US" altLang="zh-CN" sz="1600" b="1" i="1">
                            <a:solidFill>
                              <a:srgbClr val="003054"/>
                            </a:solidFill>
                            <a:latin typeface="Cambria Math" panose="02040503050406030204" pitchFamily="18" charset="0"/>
                            <a:cs typeface="+mn-ea"/>
                            <a:sym typeface="+mn-lt"/>
                          </a:rPr>
                          <m:t>′</m:t>
                        </m:r>
                      </m:sup>
                    </m:sSup>
                    <m:r>
                      <a:rPr lang="en-US" altLang="zh-CN" sz="1600" b="1" i="1">
                        <a:solidFill>
                          <a:srgbClr val="003054"/>
                        </a:solidFill>
                        <a:latin typeface="Cambria Math" panose="02040503050406030204" pitchFamily="18" charset="0"/>
                        <a:cs typeface="+mn-ea"/>
                        <a:sym typeface="+mn-lt"/>
                      </a:rPr>
                      <m:t>→</m:t>
                    </m:r>
                    <m:sSup>
                      <m:sSupPr>
                        <m:ctrlPr>
                          <a:rPr lang="en-US" altLang="zh-CN" sz="1600" b="1" i="1">
                            <a:solidFill>
                              <a:srgbClr val="003054"/>
                            </a:solidFill>
                            <a:latin typeface="Cambria Math" panose="02040503050406030204" pitchFamily="18" charset="0"/>
                            <a:cs typeface="+mn-ea"/>
                            <a:sym typeface="+mn-lt"/>
                          </a:rPr>
                        </m:ctrlPr>
                      </m:sSupPr>
                      <m:e>
                        <m:r>
                          <a:rPr lang="en-US" altLang="zh-CN" sz="1600" b="1" i="1">
                            <a:solidFill>
                              <a:srgbClr val="003054"/>
                            </a:solidFill>
                            <a:latin typeface="Cambria Math" panose="02040503050406030204" pitchFamily="18" charset="0"/>
                            <a:cs typeface="+mn-ea"/>
                            <a:sym typeface="+mn-lt"/>
                          </a:rPr>
                          <m:t>𝒆</m:t>
                        </m:r>
                      </m:e>
                      <m:sup>
                        <m:r>
                          <a:rPr lang="en-US" altLang="zh-CN" sz="1600" b="1" i="1">
                            <a:solidFill>
                              <a:srgbClr val="003054"/>
                            </a:solidFill>
                            <a:latin typeface="Cambria Math" panose="02040503050406030204" pitchFamily="18" charset="0"/>
                            <a:cs typeface="+mn-ea"/>
                            <a:sym typeface="+mn-lt"/>
                          </a:rPr>
                          <m:t>+</m:t>
                        </m:r>
                      </m:sup>
                    </m:sSup>
                    <m:sSup>
                      <m:sSupPr>
                        <m:ctrlPr>
                          <a:rPr lang="en-US" altLang="zh-CN" sz="1600" b="1" i="1">
                            <a:solidFill>
                              <a:srgbClr val="003054"/>
                            </a:solidFill>
                            <a:latin typeface="Cambria Math" panose="02040503050406030204" pitchFamily="18" charset="0"/>
                            <a:cs typeface="+mn-ea"/>
                            <a:sym typeface="+mn-lt"/>
                          </a:rPr>
                        </m:ctrlPr>
                      </m:sSupPr>
                      <m:e>
                        <m:r>
                          <a:rPr lang="en-US" altLang="zh-CN" sz="1600" b="1" i="1">
                            <a:solidFill>
                              <a:srgbClr val="003054"/>
                            </a:solidFill>
                            <a:latin typeface="Cambria Math" panose="02040503050406030204" pitchFamily="18" charset="0"/>
                            <a:cs typeface="+mn-ea"/>
                            <a:sym typeface="+mn-lt"/>
                          </a:rPr>
                          <m:t>𝒆</m:t>
                        </m:r>
                      </m:e>
                      <m:sup>
                        <m:r>
                          <a:rPr lang="en-US" altLang="zh-CN" sz="1600" b="1" i="1">
                            <a:solidFill>
                              <a:srgbClr val="003054"/>
                            </a:solidFill>
                            <a:latin typeface="Cambria Math" panose="02040503050406030204" pitchFamily="18" charset="0"/>
                            <a:cs typeface="+mn-ea"/>
                            <a:sym typeface="+mn-lt"/>
                          </a:rPr>
                          <m:t>−</m:t>
                        </m:r>
                      </m:sup>
                    </m:sSup>
                  </m:oMath>
                </a14:m>
                <a:r>
                  <a:rPr lang="en-US" altLang="zh-CN" sz="1600" b="1" dirty="0">
                    <a:solidFill>
                      <a:srgbClr val="003054"/>
                    </a:solidFill>
                    <a:cs typeface="+mn-ea"/>
                    <a:sym typeface="+mn-lt"/>
                  </a:rPr>
                  <a:t>/ </a:t>
                </a:r>
                <a14:m>
                  <m:oMath xmlns:m="http://schemas.openxmlformats.org/officeDocument/2006/math">
                    <m:sSup>
                      <m:sSupPr>
                        <m:ctrlPr>
                          <a:rPr lang="en-US" altLang="zh-CN" sz="1600" b="1" i="1">
                            <a:solidFill>
                              <a:srgbClr val="003054"/>
                            </a:solidFill>
                            <a:latin typeface="Cambria Math" panose="02040503050406030204" pitchFamily="18" charset="0"/>
                            <a:cs typeface="+mn-ea"/>
                            <a:sym typeface="+mn-lt"/>
                          </a:rPr>
                        </m:ctrlPr>
                      </m:sSupPr>
                      <m:e>
                        <m:r>
                          <a:rPr lang="en-US" altLang="zh-CN" sz="1600" b="1" i="1">
                            <a:solidFill>
                              <a:srgbClr val="003054"/>
                            </a:solidFill>
                            <a:latin typeface="Cambria Math" panose="02040503050406030204" pitchFamily="18" charset="0"/>
                            <a:cs typeface="+mn-ea"/>
                            <a:sym typeface="+mn-lt"/>
                          </a:rPr>
                          <m:t>𝒆</m:t>
                        </m:r>
                      </m:e>
                      <m:sup>
                        <m:r>
                          <a:rPr lang="en-US" altLang="zh-CN" sz="1600" b="1" i="1">
                            <a:solidFill>
                              <a:srgbClr val="003054"/>
                            </a:solidFill>
                            <a:latin typeface="Cambria Math" panose="02040503050406030204" pitchFamily="18" charset="0"/>
                            <a:cs typeface="+mn-ea"/>
                            <a:sym typeface="+mn-lt"/>
                          </a:rPr>
                          <m:t>+</m:t>
                        </m:r>
                      </m:sup>
                    </m:sSup>
                    <m:sSup>
                      <m:sSupPr>
                        <m:ctrlPr>
                          <a:rPr lang="en-US" altLang="zh-CN" sz="1600" b="1" i="1">
                            <a:solidFill>
                              <a:srgbClr val="003054"/>
                            </a:solidFill>
                            <a:latin typeface="Cambria Math" panose="02040503050406030204" pitchFamily="18" charset="0"/>
                            <a:cs typeface="+mn-ea"/>
                            <a:sym typeface="+mn-lt"/>
                          </a:rPr>
                        </m:ctrlPr>
                      </m:sSupPr>
                      <m:e>
                        <m:r>
                          <a:rPr lang="en-US" altLang="zh-CN" sz="1600" b="1" i="1">
                            <a:solidFill>
                              <a:srgbClr val="003054"/>
                            </a:solidFill>
                            <a:latin typeface="Cambria Math" panose="02040503050406030204" pitchFamily="18" charset="0"/>
                            <a:cs typeface="+mn-ea"/>
                            <a:sym typeface="+mn-lt"/>
                          </a:rPr>
                          <m:t>𝒆</m:t>
                        </m:r>
                      </m:e>
                      <m:sup>
                        <m:r>
                          <a:rPr lang="en-US" altLang="zh-CN" sz="1600" b="1" i="1">
                            <a:solidFill>
                              <a:srgbClr val="003054"/>
                            </a:solidFill>
                            <a:latin typeface="Cambria Math" panose="02040503050406030204" pitchFamily="18" charset="0"/>
                            <a:cs typeface="+mn-ea"/>
                            <a:sym typeface="+mn-lt"/>
                          </a:rPr>
                          <m:t>−</m:t>
                        </m:r>
                      </m:sup>
                    </m:sSup>
                  </m:oMath>
                </a14:m>
                <a:r>
                  <a:rPr lang="en-US" altLang="zh-CN" sz="1600" b="1" dirty="0">
                    <a:solidFill>
                      <a:srgbClr val="003054"/>
                    </a:solidFill>
                    <a:cs typeface="+mn-ea"/>
                    <a:sym typeface="+mn-lt"/>
                  </a:rPr>
                  <a:t> </a:t>
                </a:r>
                <a14:m>
                  <m:oMath xmlns:m="http://schemas.openxmlformats.org/officeDocument/2006/math">
                    <m:sSup>
                      <m:sSupPr>
                        <m:ctrlPr>
                          <a:rPr lang="en-US" altLang="zh-CN" sz="1600" b="1" i="1">
                            <a:solidFill>
                              <a:srgbClr val="003054"/>
                            </a:solidFill>
                            <a:latin typeface="Cambria Math" panose="02040503050406030204" pitchFamily="18" charset="0"/>
                            <a:cs typeface="+mn-ea"/>
                            <a:sym typeface="+mn-lt"/>
                          </a:rPr>
                        </m:ctrlPr>
                      </m:sSupPr>
                      <m:e>
                        <m:r>
                          <a:rPr lang="en-US" altLang="zh-CN" sz="1600" b="1" i="1">
                            <a:solidFill>
                              <a:srgbClr val="003054"/>
                            </a:solidFill>
                            <a:latin typeface="Cambria Math" panose="02040503050406030204" pitchFamily="18" charset="0"/>
                            <a:cs typeface="+mn-ea"/>
                            <a:sym typeface="+mn-lt"/>
                          </a:rPr>
                          <m:t>𝝅</m:t>
                        </m:r>
                      </m:e>
                      <m:sup>
                        <m:r>
                          <a:rPr lang="en-US" altLang="zh-CN" sz="1600" b="1" i="1">
                            <a:solidFill>
                              <a:srgbClr val="003054"/>
                            </a:solidFill>
                            <a:latin typeface="Cambria Math" panose="02040503050406030204" pitchFamily="18" charset="0"/>
                            <a:cs typeface="+mn-ea"/>
                            <a:sym typeface="+mn-lt"/>
                          </a:rPr>
                          <m:t>𝟎</m:t>
                        </m:r>
                      </m:sup>
                    </m:sSup>
                    <m:sSup>
                      <m:sSupPr>
                        <m:ctrlPr>
                          <a:rPr lang="en-US" altLang="zh-CN" sz="1600" b="1" i="1">
                            <a:solidFill>
                              <a:srgbClr val="003054"/>
                            </a:solidFill>
                            <a:latin typeface="Cambria Math" panose="02040503050406030204" pitchFamily="18" charset="0"/>
                            <a:cs typeface="+mn-ea"/>
                            <a:sym typeface="+mn-lt"/>
                          </a:rPr>
                        </m:ctrlPr>
                      </m:sSupPr>
                      <m:e>
                        <m:r>
                          <a:rPr lang="en-US" altLang="zh-CN" sz="1600" b="1" i="1">
                            <a:solidFill>
                              <a:srgbClr val="003054"/>
                            </a:solidFill>
                            <a:latin typeface="Cambria Math" panose="02040503050406030204" pitchFamily="18" charset="0"/>
                            <a:cs typeface="+mn-ea"/>
                            <a:sym typeface="+mn-lt"/>
                          </a:rPr>
                          <m:t>𝝅</m:t>
                        </m:r>
                      </m:e>
                      <m:sup>
                        <m:r>
                          <a:rPr lang="en-US" altLang="zh-CN" sz="1600" b="1" i="1">
                            <a:solidFill>
                              <a:srgbClr val="003054"/>
                            </a:solidFill>
                            <a:latin typeface="Cambria Math" panose="02040503050406030204" pitchFamily="18" charset="0"/>
                            <a:cs typeface="+mn-ea"/>
                            <a:sym typeface="+mn-lt"/>
                          </a:rPr>
                          <m:t>𝟎</m:t>
                        </m:r>
                      </m:sup>
                    </m:sSup>
                  </m:oMath>
                </a14:m>
                <a:r>
                  <a:rPr lang="en-US" altLang="zh-CN" sz="1600" b="1" dirty="0">
                    <a:solidFill>
                      <a:srgbClr val="003054"/>
                    </a:solidFill>
                    <a:cs typeface="+mn-ea"/>
                    <a:sym typeface="+mn-lt"/>
                  </a:rPr>
                  <a:t> </a:t>
                </a:r>
                <a:endParaRPr lang="zh-CN" altLang="en-US" sz="1600" b="1" dirty="0">
                  <a:solidFill>
                    <a:srgbClr val="003054"/>
                  </a:solidFill>
                  <a:cs typeface="+mn-ea"/>
                  <a:sym typeface="+mn-lt"/>
                </a:endParaRPr>
              </a:p>
            </p:txBody>
          </p:sp>
        </mc:Choice>
        <mc:Fallback xmlns="">
          <p:sp>
            <p:nvSpPr>
              <p:cNvPr id="18" name="文本框 17">
                <a:extLst>
                  <a:ext uri="{FF2B5EF4-FFF2-40B4-BE49-F238E27FC236}">
                    <a16:creationId xmlns:a16="http://schemas.microsoft.com/office/drawing/2014/main" id="{3E2DC957-ABCA-76DC-4155-22433ED7C20C}"/>
                  </a:ext>
                </a:extLst>
              </p:cNvPr>
              <p:cNvSpPr txBox="1">
                <a:spLocks noRot="1" noChangeAspect="1" noMove="1" noResize="1" noEditPoints="1" noAdjustHandles="1" noChangeArrowheads="1" noChangeShapeType="1" noTextEdit="1"/>
              </p:cNvSpPr>
              <p:nvPr/>
            </p:nvSpPr>
            <p:spPr>
              <a:xfrm>
                <a:off x="239131" y="836524"/>
                <a:ext cx="5916690" cy="344133"/>
              </a:xfrm>
              <a:prstGeom prst="rect">
                <a:avLst/>
              </a:prstGeom>
              <a:blipFill>
                <a:blip r:embed="rId6"/>
                <a:stretch>
                  <a:fillRect l="-412" t="-3509" b="-21053"/>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EF02746E-1326-66A3-BAFF-DACFA802F87F}"/>
              </a:ext>
            </a:extLst>
          </p:cNvPr>
          <p:cNvSpPr txBox="1"/>
          <p:nvPr/>
        </p:nvSpPr>
        <p:spPr>
          <a:xfrm>
            <a:off x="2183584" y="4020926"/>
            <a:ext cx="18250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C00000"/>
                </a:solidFill>
                <a:effectLst/>
                <a:uLnTx/>
                <a:uFillTx/>
                <a:latin typeface="Times New Roman"/>
                <a:ea typeface="微软雅黑"/>
                <a:cs typeface="+mn-ea"/>
                <a:sym typeface="+mn-lt"/>
              </a:rPr>
              <a:t>Bhabha </a:t>
            </a:r>
            <a:r>
              <a:rPr kumimoji="0" lang="en-US" altLang="zh-CN" sz="1100" b="1" i="0" u="none" strike="noStrike" kern="1200" cap="none" spc="0" normalizeH="0" baseline="0" noProof="0" dirty="0">
                <a:ln>
                  <a:noFill/>
                </a:ln>
                <a:solidFill>
                  <a:srgbClr val="C00000"/>
                </a:solidFill>
                <a:effectLst/>
                <a:uLnTx/>
                <a:uFillTx/>
                <a:latin typeface="Times New Roman"/>
                <a:ea typeface="微软雅黑"/>
                <a:cs typeface="+mn-ea"/>
                <a:sym typeface="+mn-lt"/>
              </a:rPr>
              <a:t>MC</a:t>
            </a:r>
            <a:endParaRPr kumimoji="0" lang="zh-CN" altLang="en-US" sz="1200" b="1" i="0" u="none" strike="noStrike" kern="1200" cap="none" spc="0" normalizeH="0" baseline="0" noProof="0" dirty="0">
              <a:ln>
                <a:noFill/>
              </a:ln>
              <a:solidFill>
                <a:srgbClr val="C00000"/>
              </a:solidFill>
              <a:effectLst/>
              <a:uLnTx/>
              <a:uFillTx/>
              <a:latin typeface="Times New Roman"/>
              <a:ea typeface="微软雅黑"/>
              <a:cs typeface="+mn-ea"/>
              <a:sym typeface="+mn-lt"/>
            </a:endParaRPr>
          </a:p>
        </p:txBody>
      </p:sp>
      <p:sp>
        <p:nvSpPr>
          <p:cNvPr id="22" name="文本框 21">
            <a:extLst>
              <a:ext uri="{FF2B5EF4-FFF2-40B4-BE49-F238E27FC236}">
                <a16:creationId xmlns:a16="http://schemas.microsoft.com/office/drawing/2014/main" id="{7E9411CD-2A9D-13E7-487E-34DBB83765E5}"/>
              </a:ext>
            </a:extLst>
          </p:cNvPr>
          <p:cNvSpPr txBox="1"/>
          <p:nvPr/>
        </p:nvSpPr>
        <p:spPr>
          <a:xfrm>
            <a:off x="2120454" y="2076018"/>
            <a:ext cx="97054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C00000"/>
                </a:solidFill>
                <a:effectLst/>
                <a:uLnTx/>
                <a:uFillTx/>
                <a:latin typeface="Times New Roman"/>
                <a:ea typeface="微软雅黑"/>
                <a:cs typeface="+mn-ea"/>
                <a:sym typeface="+mn-lt"/>
              </a:rPr>
              <a:t>Signal MC</a:t>
            </a:r>
            <a:endParaRPr kumimoji="0" lang="zh-CN" altLang="en-US" sz="1200" b="1" i="0" u="none" strike="noStrike" kern="1200" cap="none" spc="0" normalizeH="0" baseline="0" noProof="0" dirty="0">
              <a:ln>
                <a:noFill/>
              </a:ln>
              <a:solidFill>
                <a:srgbClr val="C00000"/>
              </a:solidFill>
              <a:effectLst/>
              <a:uLnTx/>
              <a:uFillTx/>
              <a:latin typeface="Times New Roman"/>
              <a:ea typeface="微软雅黑"/>
              <a:cs typeface="+mn-ea"/>
              <a:sym typeface="+mn-lt"/>
            </a:endParaRPr>
          </a:p>
        </p:txBody>
      </p:sp>
      <p:grpSp>
        <p:nvGrpSpPr>
          <p:cNvPr id="24" name="组合 23">
            <a:extLst>
              <a:ext uri="{FF2B5EF4-FFF2-40B4-BE49-F238E27FC236}">
                <a16:creationId xmlns:a16="http://schemas.microsoft.com/office/drawing/2014/main" id="{707C8DE3-952E-F5A1-3E30-E4F717CB51FC}"/>
              </a:ext>
            </a:extLst>
          </p:cNvPr>
          <p:cNvGrpSpPr/>
          <p:nvPr/>
        </p:nvGrpSpPr>
        <p:grpSpPr>
          <a:xfrm>
            <a:off x="270309" y="5733863"/>
            <a:ext cx="5087075" cy="397488"/>
            <a:chOff x="1494766" y="3461934"/>
            <a:chExt cx="3699577" cy="397488"/>
          </a:xfrm>
        </p:grpSpPr>
        <p:sp>
          <p:nvSpPr>
            <p:cNvPr id="26" name="矩形: 圆角 25">
              <a:extLst>
                <a:ext uri="{FF2B5EF4-FFF2-40B4-BE49-F238E27FC236}">
                  <a16:creationId xmlns:a16="http://schemas.microsoft.com/office/drawing/2014/main" id="{BD0F17F5-3F56-991B-841F-6E5CFC98086D}"/>
                </a:ext>
              </a:extLst>
            </p:cNvPr>
            <p:cNvSpPr/>
            <p:nvPr/>
          </p:nvSpPr>
          <p:spPr>
            <a:xfrm>
              <a:off x="1573243" y="3477453"/>
              <a:ext cx="3509297" cy="38196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a:ea typeface="微软雅黑"/>
                  <a:cs typeface="+mn-ea"/>
                  <a:sym typeface="+mn-lt"/>
                </a:rPr>
                <a:t>    </a:t>
              </a:r>
              <a:endParaRPr kumimoji="0" lang="zh-CN" altLang="en-US" sz="1800" b="0" i="0" u="none" strike="noStrike" kern="1200" cap="none" spc="0" normalizeH="0" baseline="0" noProof="0" dirty="0">
                <a:ln>
                  <a:noFill/>
                </a:ln>
                <a:solidFill>
                  <a:prstClr val="white"/>
                </a:solidFill>
                <a:effectLst/>
                <a:uLnTx/>
                <a:uFillTx/>
                <a:latin typeface="Times New Roman"/>
                <a:ea typeface="微软雅黑"/>
                <a:cs typeface="+mn-ea"/>
                <a:sym typeface="+mn-lt"/>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C10D2E8A-9E16-4771-677B-4E85D3F00478}"/>
                    </a:ext>
                  </a:extLst>
                </p:cNvPr>
                <p:cNvSpPr txBox="1"/>
                <p:nvPr/>
              </p:nvSpPr>
              <p:spPr>
                <a:xfrm>
                  <a:off x="1494766" y="3461934"/>
                  <a:ext cx="3699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𝑬</m:t>
                          </m:r>
                        </m:e>
                        <m:sub>
                          <m:r>
                            <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𝒆𝒎𝒄</m:t>
                          </m:r>
                        </m:sub>
                      </m:sSub>
                    </m:oMath>
                  </a14:m>
                  <a:r>
                    <a:rPr kumimoji="0" lang="en-US" altLang="zh-CN" sz="1800" b="1" i="0" u="none" strike="noStrike" kern="1200" cap="none" spc="0" normalizeH="0" baseline="0" noProof="0" dirty="0">
                      <a:ln>
                        <a:noFill/>
                      </a:ln>
                      <a:solidFill>
                        <a:prstClr val="black"/>
                      </a:solidFill>
                      <a:effectLst/>
                      <a:uLnTx/>
                      <a:uFillTx/>
                      <a:latin typeface="Times New Roman"/>
                      <a:ea typeface="微软雅黑"/>
                      <a:cs typeface="+mn-ea"/>
                      <a:sym typeface="+mn-lt"/>
                    </a:rPr>
                    <a:t>(</a:t>
                  </a:r>
                  <a14:m>
                    <m:oMath xmlns:m="http://schemas.openxmlformats.org/officeDocument/2006/math">
                      <m:sSup>
                        <m:sSupPr>
                          <m:ctrlPr>
                            <a:rPr kumimoji="0" lang="el-GR"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prstClr val="black"/>
                      </a:solidFill>
                      <a:effectLst/>
                      <a:uLnTx/>
                      <a:uFillTx/>
                      <a:latin typeface="Times New Roman"/>
                      <a:ea typeface="微软雅黑"/>
                      <a:cs typeface="+mn-ea"/>
                      <a:sym typeface="+mn-lt"/>
                    </a:rPr>
                    <a:t>)&lt;1.34&amp;&amp; </a:t>
                  </a:r>
                  <a14:m>
                    <m:oMath xmlns:m="http://schemas.openxmlformats.org/officeDocument/2006/math">
                      <m:sSub>
                        <m:sSubPr>
                          <m:ctrlPr>
                            <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ctrlPr>
                        </m:sSubPr>
                        <m:e>
                          <m:r>
                            <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𝑬</m:t>
                          </m:r>
                        </m:e>
                        <m:sub>
                          <m:r>
                            <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𝒆𝒎𝒄</m:t>
                          </m:r>
                        </m:sub>
                      </m:sSub>
                    </m:oMath>
                  </a14:m>
                  <a:r>
                    <a:rPr kumimoji="0" lang="en-US" altLang="zh-CN" sz="1800" b="1" i="0" u="none" strike="noStrike" kern="1200" cap="none" spc="0" normalizeH="0" baseline="0" noProof="0" dirty="0">
                      <a:ln>
                        <a:noFill/>
                      </a:ln>
                      <a:solidFill>
                        <a:prstClr val="black"/>
                      </a:solidFill>
                      <a:effectLst/>
                      <a:uLnTx/>
                      <a:uFillTx/>
                      <a:latin typeface="Times New Roman"/>
                      <a:ea typeface="微软雅黑"/>
                      <a:cs typeface="+mn-ea"/>
                      <a:sym typeface="+mn-lt"/>
                    </a:rPr>
                    <a:t>(</a:t>
                  </a:r>
                  <a14:m>
                    <m:oMath xmlns:m="http://schemas.openxmlformats.org/officeDocument/2006/math">
                      <m:sSup>
                        <m:sSupPr>
                          <m:ctrlPr>
                            <a:rPr kumimoji="0" lang="el-GR"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𝑲</m:t>
                          </m:r>
                        </m:e>
                        <m:sup>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sup>
                      </m:sSup>
                    </m:oMath>
                  </a14:m>
                  <a:r>
                    <a:rPr kumimoji="0" lang="en-US" altLang="zh-CN" sz="1800" b="1" i="0" u="none" strike="noStrike" kern="1200" cap="none" spc="0" normalizeH="0" baseline="0" noProof="0" dirty="0">
                      <a:ln>
                        <a:noFill/>
                      </a:ln>
                      <a:solidFill>
                        <a:prstClr val="black"/>
                      </a:solidFill>
                      <a:effectLst/>
                      <a:uLnTx/>
                      <a:uFillTx/>
                      <a:latin typeface="Times New Roman"/>
                      <a:ea typeface="微软雅黑"/>
                      <a:cs typeface="+mn-ea"/>
                      <a:sym typeface="+mn-lt"/>
                    </a:rPr>
                    <a:t>)&lt;1.34 </a:t>
                  </a:r>
                  <a:r>
                    <a:rPr kumimoji="0" lang="en-US" altLang="zh-CN" sz="1800" b="0" i="0" u="none" strike="noStrike" kern="1200" cap="none" spc="0" normalizeH="0" baseline="0" noProof="0" dirty="0">
                      <a:ln>
                        <a:noFill/>
                      </a:ln>
                      <a:solidFill>
                        <a:prstClr val="black"/>
                      </a:solidFill>
                      <a:effectLst/>
                      <a:uLnTx/>
                      <a:uFillTx/>
                      <a:latin typeface="Times New Roman"/>
                      <a:ea typeface="微软雅黑"/>
                      <a:cs typeface="+mn-ea"/>
                      <a:sym typeface="+mn-lt"/>
                    </a:rPr>
                    <a:t>for </a:t>
                  </a:r>
                  <a14:m>
                    <m:oMath xmlns:m="http://schemas.openxmlformats.org/officeDocument/2006/math">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𝒆</m:t>
                          </m:r>
                        </m:e>
                        <m:sup>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𝒆</m:t>
                          </m:r>
                        </m:e>
                        <m:sup>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r>
                    <a:rPr kumimoji="0" lang="en-US" altLang="zh-CN" sz="1800" b="0" i="0" u="none" strike="noStrike" kern="1200" cap="none" spc="0" normalizeH="0" baseline="0" noProof="0" dirty="0">
                      <a:ln>
                        <a:noFill/>
                      </a:ln>
                      <a:solidFill>
                        <a:prstClr val="black"/>
                      </a:solidFill>
                      <a:effectLst/>
                      <a:uLnTx/>
                      <a:uFillTx/>
                      <a:latin typeface="Times New Roman"/>
                      <a:ea typeface="微软雅黑"/>
                      <a:cs typeface="+mn-ea"/>
                      <a:sym typeface="+mn-lt"/>
                    </a:rPr>
                    <a:t>veto</a:t>
                  </a:r>
                  <a:r>
                    <a:rPr kumimoji="0" lang="en-US" altLang="zh-CN" sz="1800" b="1" i="0" u="none" strike="noStrike" kern="1200" cap="none" spc="0" normalizeH="0" baseline="0" noProof="0" dirty="0">
                      <a:ln>
                        <a:noFill/>
                      </a:ln>
                      <a:solidFill>
                        <a:prstClr val="black"/>
                      </a:solidFill>
                      <a:effectLst/>
                      <a:uLnTx/>
                      <a:uFillTx/>
                      <a:latin typeface="Times New Roman"/>
                      <a:ea typeface="微软雅黑"/>
                      <a:cs typeface="+mn-ea"/>
                      <a:sym typeface="+mn-lt"/>
                    </a:rPr>
                    <a:t>          </a:t>
                  </a:r>
                </a:p>
              </p:txBody>
            </p:sp>
          </mc:Choice>
          <mc:Fallback xmlns="">
            <p:sp>
              <p:nvSpPr>
                <p:cNvPr id="38" name="文本框 37">
                  <a:extLst>
                    <a:ext uri="{FF2B5EF4-FFF2-40B4-BE49-F238E27FC236}">
                      <a16:creationId xmlns:a16="http://schemas.microsoft.com/office/drawing/2014/main" id="{3522FB0F-FC6C-43A7-AA01-D31149D14707}"/>
                    </a:ext>
                  </a:extLst>
                </p:cNvPr>
                <p:cNvSpPr txBox="1">
                  <a:spLocks noRot="1" noChangeAspect="1" noMove="1" noResize="1" noEditPoints="1" noAdjustHandles="1" noChangeArrowheads="1" noChangeShapeType="1" noTextEdit="1"/>
                </p:cNvSpPr>
                <p:nvPr/>
              </p:nvSpPr>
              <p:spPr>
                <a:xfrm>
                  <a:off x="1494766" y="3461934"/>
                  <a:ext cx="3699577" cy="369332"/>
                </a:xfrm>
                <a:prstGeom prst="rect">
                  <a:avLst/>
                </a:prstGeom>
                <a:blipFill>
                  <a:blip r:embed="rId7"/>
                  <a:stretch>
                    <a:fillRect t="-10000" b="-26667"/>
                  </a:stretch>
                </a:blipFill>
              </p:spPr>
              <p:txBody>
                <a:bodyPr/>
                <a:lstStyle/>
                <a:p>
                  <a:r>
                    <a:rPr lang="zh-CN" altLang="en-US">
                      <a:noFill/>
                    </a:rPr>
                    <a:t> </a:t>
                  </a:r>
                </a:p>
              </p:txBody>
            </p:sp>
          </mc:Fallback>
        </mc:AlternateContent>
      </p:grpSp>
      <p:grpSp>
        <p:nvGrpSpPr>
          <p:cNvPr id="30" name="组合 29">
            <a:extLst>
              <a:ext uri="{FF2B5EF4-FFF2-40B4-BE49-F238E27FC236}">
                <a16:creationId xmlns:a16="http://schemas.microsoft.com/office/drawing/2014/main" id="{40BC466B-3CE7-AAD6-DBD4-39455E9617C7}"/>
              </a:ext>
            </a:extLst>
          </p:cNvPr>
          <p:cNvGrpSpPr/>
          <p:nvPr/>
        </p:nvGrpSpPr>
        <p:grpSpPr>
          <a:xfrm>
            <a:off x="5684817" y="3027012"/>
            <a:ext cx="6507183" cy="1803128"/>
            <a:chOff x="5763092" y="1127921"/>
            <a:chExt cx="6507183" cy="1803128"/>
          </a:xfrm>
        </p:grpSpPr>
        <p:grpSp>
          <p:nvGrpSpPr>
            <p:cNvPr id="35" name="组合 34">
              <a:extLst>
                <a:ext uri="{FF2B5EF4-FFF2-40B4-BE49-F238E27FC236}">
                  <a16:creationId xmlns:a16="http://schemas.microsoft.com/office/drawing/2014/main" id="{CAE25E9C-1FDA-1456-415A-A8DB50370874}"/>
                </a:ext>
              </a:extLst>
            </p:cNvPr>
            <p:cNvGrpSpPr/>
            <p:nvPr/>
          </p:nvGrpSpPr>
          <p:grpSpPr>
            <a:xfrm>
              <a:off x="10117745" y="2521687"/>
              <a:ext cx="2152530" cy="409362"/>
              <a:chOff x="6547716" y="3334346"/>
              <a:chExt cx="2152530" cy="409362"/>
            </a:xfrm>
          </p:grpSpPr>
          <p:sp>
            <p:nvSpPr>
              <p:cNvPr id="37" name="矩形: 圆角 36">
                <a:extLst>
                  <a:ext uri="{FF2B5EF4-FFF2-40B4-BE49-F238E27FC236}">
                    <a16:creationId xmlns:a16="http://schemas.microsoft.com/office/drawing/2014/main" id="{B964B6B7-E6C4-2258-AA15-1F911C112159}"/>
                  </a:ext>
                </a:extLst>
              </p:cNvPr>
              <p:cNvSpPr/>
              <p:nvPr/>
            </p:nvSpPr>
            <p:spPr>
              <a:xfrm>
                <a:off x="6948154" y="3361739"/>
                <a:ext cx="1351654" cy="38196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ea"/>
                  <a:sym typeface="+mn-lt"/>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9F1C70D-269A-B537-3B6F-FA7CE9338FDC}"/>
                      </a:ext>
                    </a:extLst>
                  </p:cNvPr>
                  <p:cNvSpPr txBox="1"/>
                  <p:nvPr/>
                </p:nvSpPr>
                <p:spPr>
                  <a:xfrm>
                    <a:off x="6547716" y="3334346"/>
                    <a:ext cx="2152530" cy="4065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bPr>
                            <m:e>
                              <m:sSup>
                                <m:sSupPr>
                                  <m:ctrlPr>
                                    <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ctrlPr>
                                </m:sSupPr>
                                <m:e>
                                  <m:r>
                                    <a:rPr kumimoji="0" lang="zh-CN" altLang="en-US" sz="1800" b="1" i="0"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𝛘</m:t>
                                  </m:r>
                                </m:e>
                                <m:sup>
                                  <m:r>
                                    <a:rPr kumimoji="0" lang="en-US" altLang="zh-CN" sz="1800" b="1" i="0"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𝟐</m:t>
                                  </m:r>
                                </m:sup>
                              </m:sSup>
                            </m:e>
                            <m:sub>
                              <m:r>
                                <a:rPr kumimoji="0" lang="en-US" altLang="zh-CN" sz="1800" b="1" i="0"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𝟒𝐂</m:t>
                              </m:r>
                            </m:sub>
                          </m:sSub>
                          <m:r>
                            <a:rPr kumimoji="0" lang="en-US" altLang="zh-CN" sz="1800" b="1"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&lt;</m:t>
                          </m:r>
                          <m: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𝟓𝟔</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微软雅黑"/>
                      <a:cs typeface="+mn-ea"/>
                      <a:sym typeface="+mn-lt"/>
                    </a:endParaRPr>
                  </a:p>
                </p:txBody>
              </p:sp>
            </mc:Choice>
            <mc:Fallback xmlns="">
              <p:sp>
                <p:nvSpPr>
                  <p:cNvPr id="41" name="文本框 40">
                    <a:extLst>
                      <a:ext uri="{FF2B5EF4-FFF2-40B4-BE49-F238E27FC236}">
                        <a16:creationId xmlns:a16="http://schemas.microsoft.com/office/drawing/2014/main" id="{BA65056A-6E48-422B-B87D-E1386ABB7D9F}"/>
                      </a:ext>
                    </a:extLst>
                  </p:cNvPr>
                  <p:cNvSpPr txBox="1">
                    <a:spLocks noRot="1" noChangeAspect="1" noMove="1" noResize="1" noEditPoints="1" noAdjustHandles="1" noChangeArrowheads="1" noChangeShapeType="1" noTextEdit="1"/>
                  </p:cNvSpPr>
                  <p:nvPr/>
                </p:nvSpPr>
                <p:spPr>
                  <a:xfrm>
                    <a:off x="6547716" y="3334346"/>
                    <a:ext cx="2152530" cy="406522"/>
                  </a:xfrm>
                  <a:prstGeom prst="rect">
                    <a:avLst/>
                  </a:prstGeom>
                  <a:blipFill>
                    <a:blip r:embed="rId13"/>
                    <a:stretch>
                      <a:fillRect b="-2985"/>
                    </a:stretch>
                  </a:blipFill>
                </p:spPr>
                <p:txBody>
                  <a:bodyPr/>
                  <a:lstStyle/>
                  <a:p>
                    <a:r>
                      <a:rPr lang="zh-CN" altLang="en-US">
                        <a:noFill/>
                      </a:rPr>
                      <a:t> </a:t>
                    </a:r>
                  </a:p>
                </p:txBody>
              </p:sp>
            </mc:Fallback>
          </mc:AlternateContent>
        </p:grpSp>
        <p:sp>
          <p:nvSpPr>
            <p:cNvPr id="32" name="文本框 31">
              <a:extLst>
                <a:ext uri="{FF2B5EF4-FFF2-40B4-BE49-F238E27FC236}">
                  <a16:creationId xmlns:a16="http://schemas.microsoft.com/office/drawing/2014/main" id="{3B982BDF-41CF-F7C7-825B-9976A04717FC}"/>
                </a:ext>
              </a:extLst>
            </p:cNvPr>
            <p:cNvSpPr txBox="1"/>
            <p:nvPr/>
          </p:nvSpPr>
          <p:spPr>
            <a:xfrm>
              <a:off x="5763092" y="1127921"/>
              <a:ext cx="5916690" cy="3755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800" b="1" dirty="0">
                  <a:solidFill>
                    <a:prstClr val="black"/>
                  </a:solidFill>
                  <a:cs typeface="+mn-ea"/>
                  <a:sym typeface="+mn-lt"/>
                </a:rPr>
                <a:t>Kinematic Fit</a:t>
              </a:r>
              <a:endParaRPr kumimoji="0" lang="zh-CN" altLang="en-US" sz="1800" b="1" i="0" u="none" strike="noStrike" kern="1200" cap="none" spc="0" normalizeH="0" baseline="0" noProof="0" dirty="0">
                <a:ln>
                  <a:noFill/>
                </a:ln>
                <a:solidFill>
                  <a:prstClr val="black"/>
                </a:solidFill>
                <a:effectLst/>
                <a:uLnTx/>
                <a:uFillTx/>
                <a:latin typeface="Times New Roman"/>
                <a:ea typeface="微软雅黑"/>
                <a:cs typeface="+mn-ea"/>
                <a:sym typeface="+mn-lt"/>
              </a:endParaRPr>
            </a:p>
          </p:txBody>
        </p:sp>
      </p:grpSp>
      <p:sp>
        <p:nvSpPr>
          <p:cNvPr id="39" name="矩形: 圆角 38">
            <a:extLst>
              <a:ext uri="{FF2B5EF4-FFF2-40B4-BE49-F238E27FC236}">
                <a16:creationId xmlns:a16="http://schemas.microsoft.com/office/drawing/2014/main" id="{CDD4C971-9E0D-EC0E-1D50-1E1DF7910E78}"/>
              </a:ext>
            </a:extLst>
          </p:cNvPr>
          <p:cNvSpPr/>
          <p:nvPr/>
        </p:nvSpPr>
        <p:spPr>
          <a:xfrm>
            <a:off x="0" y="721575"/>
            <a:ext cx="5528973" cy="5711085"/>
          </a:xfrm>
          <a:prstGeom prst="roundRect">
            <a:avLst/>
          </a:prstGeom>
          <a:no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p:sp>
        <p:nvSpPr>
          <p:cNvPr id="40" name="矩形: 对角圆角 39">
            <a:extLst>
              <a:ext uri="{FF2B5EF4-FFF2-40B4-BE49-F238E27FC236}">
                <a16:creationId xmlns:a16="http://schemas.microsoft.com/office/drawing/2014/main" id="{D8CCF07F-0308-EBEA-83EC-79D598F9B1A8}"/>
              </a:ext>
            </a:extLst>
          </p:cNvPr>
          <p:cNvSpPr/>
          <p:nvPr/>
        </p:nvSpPr>
        <p:spPr>
          <a:xfrm>
            <a:off x="5597080" y="936096"/>
            <a:ext cx="6281142" cy="1638362"/>
          </a:xfrm>
          <a:prstGeom prst="round2Diag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微软雅黑"/>
              <a:cs typeface="+mn-cs"/>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234DD38-CE3A-2747-093F-30360F0CE01B}"/>
                  </a:ext>
                </a:extLst>
              </p:cNvPr>
              <p:cNvSpPr txBox="1"/>
              <p:nvPr/>
            </p:nvSpPr>
            <p:spPr>
              <a:xfrm>
                <a:off x="5730559" y="979519"/>
                <a:ext cx="5916690" cy="3905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1" i="0" u="none" strike="noStrike" kern="0" cap="none" spc="0" normalizeH="0" baseline="0" noProof="0" dirty="0">
                    <a:ln>
                      <a:noFill/>
                    </a:ln>
                    <a:solidFill>
                      <a:prstClr val="black"/>
                    </a:solidFill>
                    <a:effectLst/>
                    <a:uLnTx/>
                    <a:uFillTx/>
                    <a:latin typeface="Times New Roman"/>
                    <a:ea typeface="微软雅黑"/>
                    <a:cs typeface="+mn-ea"/>
                    <a:sym typeface="+mn-lt"/>
                  </a:rPr>
                  <a:t>peaking </a:t>
                </a:r>
                <a:r>
                  <a:rPr lang="en-US" altLang="zh-CN" b="1" kern="0" dirty="0">
                    <a:solidFill>
                      <a:prstClr val="black"/>
                    </a:solidFill>
                    <a:latin typeface="Times New Roman"/>
                    <a:ea typeface="微软雅黑"/>
                    <a:cs typeface="+mn-ea"/>
                    <a:sym typeface="+mn-lt"/>
                  </a:rPr>
                  <a:t>background: </a:t>
                </a:r>
                <a14:m>
                  <m:oMath xmlns:m="http://schemas.openxmlformats.org/officeDocument/2006/math">
                    <m:sSub>
                      <m:sSub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cs typeface="+mn-ea"/>
                            <a:sym typeface="+mn-lt"/>
                          </a:rPr>
                        </m:ctrlPr>
                      </m:sSubPr>
                      <m:e>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cs typeface="+mn-ea"/>
                            <a:sym typeface="+mn-lt"/>
                          </a:rPr>
                          <m:t>𝝌</m:t>
                        </m:r>
                      </m:e>
                      <m:sub>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cs typeface="+mn-ea"/>
                            <a:sym typeface="+mn-lt"/>
                          </a:rPr>
                          <m:t>𝒄𝑱</m:t>
                        </m:r>
                      </m:sub>
                    </m:s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p>
                      <m:sSupPr>
                        <m:ctrlPr>
                          <a:rPr kumimoji="0" lang="zh-CN" altLang="en-US" sz="1800" b="1" i="1" u="none" strike="noStrike" kern="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1800" b="1" i="1" u="none" strike="noStrike" kern="0" cap="none" spc="0" normalizeH="0" baseline="0" noProof="0">
                            <a:ln>
                              <a:noFill/>
                            </a:ln>
                            <a:solidFill>
                              <a:prstClr val="black"/>
                            </a:solidFill>
                            <a:effectLst/>
                            <a:uLnTx/>
                            <a:uFillTx/>
                            <a:latin typeface="Cambria Math" panose="02040503050406030204" pitchFamily="18" charset="0"/>
                            <a:cs typeface="+mn-ea"/>
                            <a:sym typeface="+mn-lt"/>
                          </a:rPr>
                          <m:t>𝝅</m:t>
                        </m:r>
                      </m:e>
                      <m:sup>
                        <m:r>
                          <a:rPr kumimoji="0" lang="zh-CN" altLang="en-US" sz="1800" b="1" i="0" u="none" strike="noStrike" kern="0" cap="none" spc="0" normalizeH="0" baseline="0" noProof="0">
                            <a:ln>
                              <a:noFill/>
                            </a:ln>
                            <a:solidFill>
                              <a:prstClr val="black"/>
                            </a:solidFill>
                            <a:effectLst/>
                            <a:uLnTx/>
                            <a:uFillTx/>
                            <a:latin typeface="Cambria Math" panose="02040503050406030204" pitchFamily="18" charset="0"/>
                            <a:cs typeface="+mn-ea"/>
                            <a:sym typeface="+mn-lt"/>
                          </a:rPr>
                          <m:t>+</m:t>
                        </m:r>
                      </m:sup>
                    </m:sSup>
                    <m:sSup>
                      <m:sSupPr>
                        <m:ctrlPr>
                          <a:rPr kumimoji="0" lang="zh-CN" altLang="en-US" sz="1800" b="1" i="1" u="none" strike="noStrike" kern="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1800" b="1" i="1" u="none" strike="noStrike" kern="0" cap="none" spc="0" normalizeH="0" baseline="0" noProof="0">
                            <a:ln>
                              <a:noFill/>
                            </a:ln>
                            <a:solidFill>
                              <a:prstClr val="black"/>
                            </a:solidFill>
                            <a:effectLst/>
                            <a:uLnTx/>
                            <a:uFillTx/>
                            <a:latin typeface="Cambria Math" panose="02040503050406030204" pitchFamily="18" charset="0"/>
                            <a:cs typeface="+mn-ea"/>
                            <a:sym typeface="+mn-lt"/>
                          </a:rPr>
                          <m:t>𝝅</m:t>
                        </m:r>
                      </m:e>
                      <m:sup>
                        <m:r>
                          <a:rPr kumimoji="0" lang="zh-CN" altLang="en-US" sz="1800" b="1" i="0" u="none" strike="noStrike" kern="0" cap="none" spc="0" normalizeH="0" baseline="0" noProof="0">
                            <a:ln>
                              <a:noFill/>
                            </a:ln>
                            <a:solidFill>
                              <a:prstClr val="black"/>
                            </a:solidFill>
                            <a:effectLst/>
                            <a:uLnTx/>
                            <a:uFillTx/>
                            <a:latin typeface="Cambria Math" panose="02040503050406030204" pitchFamily="18" charset="0"/>
                            <a:cs typeface="+mn-ea"/>
                            <a:sym typeface="+mn-lt"/>
                          </a:rPr>
                          <m:t>−</m:t>
                        </m:r>
                      </m:sup>
                    </m:sSup>
                  </m:oMath>
                </a14:m>
                <a:r>
                  <a:rPr kumimoji="0" lang="en-US" altLang="zh-CN" sz="1800" b="1" i="0" u="none" strike="noStrike" kern="0" cap="none" spc="0" normalizeH="0" baseline="0" noProof="0" dirty="0">
                    <a:ln>
                      <a:noFill/>
                    </a:ln>
                    <a:solidFill>
                      <a:prstClr val="black"/>
                    </a:solidFill>
                    <a:effectLst/>
                    <a:uLnTx/>
                    <a:uFillTx/>
                    <a:latin typeface="Times New Roman"/>
                    <a:ea typeface="微软雅黑"/>
                    <a:cs typeface="+mn-ea"/>
                    <a:sym typeface="+mn-lt"/>
                  </a:rPr>
                  <a:t> </a:t>
                </a:r>
              </a:p>
            </p:txBody>
          </p:sp>
        </mc:Choice>
        <mc:Fallback xmlns="">
          <p:sp>
            <p:nvSpPr>
              <p:cNvPr id="41" name="文本框 40">
                <a:extLst>
                  <a:ext uri="{FF2B5EF4-FFF2-40B4-BE49-F238E27FC236}">
                    <a16:creationId xmlns:a16="http://schemas.microsoft.com/office/drawing/2014/main" id="{C234DD38-CE3A-2747-093F-30360F0CE01B}"/>
                  </a:ext>
                </a:extLst>
              </p:cNvPr>
              <p:cNvSpPr txBox="1">
                <a:spLocks noRot="1" noChangeAspect="1" noMove="1" noResize="1" noEditPoints="1" noAdjustHandles="1" noChangeArrowheads="1" noChangeShapeType="1" noTextEdit="1"/>
              </p:cNvSpPr>
              <p:nvPr/>
            </p:nvSpPr>
            <p:spPr>
              <a:xfrm>
                <a:off x="5730559" y="979519"/>
                <a:ext cx="5916690" cy="390556"/>
              </a:xfrm>
              <a:prstGeom prst="rect">
                <a:avLst/>
              </a:prstGeom>
              <a:blipFill>
                <a:blip r:embed="rId14"/>
                <a:stretch>
                  <a:fillRect l="-618" t="-9375"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23BCEAB-EF22-B2A2-A1C3-4B9297FC52D4}"/>
                  </a:ext>
                </a:extLst>
              </p:cNvPr>
              <p:cNvSpPr txBox="1"/>
              <p:nvPr/>
            </p:nvSpPr>
            <p:spPr>
              <a:xfrm>
                <a:off x="5462006" y="1500802"/>
                <a:ext cx="7268657" cy="1088631"/>
              </a:xfrm>
              <a:prstGeom prst="rect">
                <a:avLst/>
              </a:prstGeom>
              <a:noFill/>
            </p:spPr>
            <p:txBody>
              <a:bodyPr wrap="square" rtlCol="0">
                <a:spAutoFit/>
              </a:bodyPr>
              <a:lstStyle/>
              <a:p>
                <a:pPr marL="396000" lvl="0" indent="-285750">
                  <a:buFont typeface="Arial" panose="020B0604020202020204" pitchFamily="34" charset="0"/>
                  <a:buChar char="•"/>
                </a:pPr>
                <a:r>
                  <a:rPr lang="en-US" altLang="zh-CN" sz="1600" b="1" dirty="0">
                    <a:solidFill>
                      <a:prstClr val="black"/>
                    </a:solidFill>
                    <a:latin typeface="Times New Roman"/>
                    <a:ea typeface="微软雅黑"/>
                    <a:cs typeface="+mn-ea"/>
                    <a:sym typeface="+mn-lt"/>
                  </a:rPr>
                  <a:t>According to BF of </a:t>
                </a:r>
                <a14:m>
                  <m:oMath xmlns:m="http://schemas.openxmlformats.org/officeDocument/2006/math">
                    <m:sSub>
                      <m:sSubPr>
                        <m:ctrlP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𝑱</m:t>
                        </m:r>
                      </m:sub>
                    </m:sSub>
                    <m:r>
                      <a:rPr kumimoji="0" lang="zh-CN" altLang="en-US" sz="1600" b="1"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p>
                      <m:sSupPr>
                        <m:ctrlP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𝝅</m:t>
                        </m:r>
                      </m:e>
                      <m:sup>
                        <m:r>
                          <a:rPr kumimoji="0" lang="zh-CN" altLang="en-US" sz="1600" b="1"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sSup>
                      <m:sSupPr>
                        <m:ctrlP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𝝅</m:t>
                        </m:r>
                      </m:e>
                      <m:sup>
                        <m:r>
                          <a:rPr kumimoji="0" lang="zh-CN" altLang="en-US" sz="1600" b="1"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r>
                  <a:rPr kumimoji="0" lang="en-US" altLang="zh-CN" sz="1600" b="1" i="0" u="none" strike="noStrike" kern="1200" cap="none" spc="0" normalizeH="0" baseline="0" noProof="0" dirty="0">
                    <a:ln>
                      <a:noFill/>
                    </a:ln>
                    <a:solidFill>
                      <a:prstClr val="black"/>
                    </a:solidFill>
                    <a:effectLst/>
                    <a:uLnTx/>
                    <a:uFillTx/>
                    <a:latin typeface="Times New Roman"/>
                    <a:ea typeface="微软雅黑"/>
                    <a:cs typeface="+mn-ea"/>
                    <a:sym typeface="+mn-lt"/>
                  </a:rPr>
                  <a:t>, </a:t>
                </a:r>
                <a:r>
                  <a:rPr lang="en-US" altLang="zh-CN" sz="1600" b="1" noProof="0" dirty="0">
                    <a:solidFill>
                      <a:prstClr val="black"/>
                    </a:solidFill>
                    <a:latin typeface="Times New Roman"/>
                    <a:ea typeface="微软雅黑"/>
                    <a:cs typeface="+mn-ea"/>
                    <a:sym typeface="+mn-lt"/>
                  </a:rPr>
                  <a:t>we get the </a:t>
                </a:r>
                <a14:m>
                  <m:oMath xmlns:m="http://schemas.openxmlformats.org/officeDocument/2006/math">
                    <m:sSub>
                      <m:sSubPr>
                        <m:ctrlP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𝝌</m:t>
                        </m:r>
                      </m:e>
                      <m:sub>
                        <m: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𝒄</m:t>
                        </m:r>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𝑱</m:t>
                        </m:r>
                      </m:sub>
                    </m:sSub>
                    <m:r>
                      <a:rPr kumimoji="0" lang="zh-CN" altLang="en-US" sz="1600" b="1"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p>
                      <m:sSupPr>
                        <m:ctrlP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𝝅</m:t>
                        </m:r>
                      </m:e>
                      <m:sup>
                        <m:r>
                          <a:rPr kumimoji="0" lang="zh-CN" altLang="en-US" sz="1600" b="1"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sSup>
                      <m:sSupPr>
                        <m:ctrlP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zh-CN" altLang="en-US" sz="1600" b="1"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𝝅</m:t>
                        </m:r>
                      </m:e>
                      <m:sup>
                        <m:r>
                          <a:rPr kumimoji="0" lang="zh-CN" altLang="en-US" sz="1600" b="1"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r>
                  <a:rPr kumimoji="0" lang="en-US" altLang="zh-CN" sz="1600" b="1" i="0" u="none" strike="noStrike" kern="1200" cap="none" spc="0" normalizeH="0" baseline="0" noProof="0" dirty="0">
                    <a:ln>
                      <a:noFill/>
                    </a:ln>
                    <a:solidFill>
                      <a:prstClr val="black"/>
                    </a:solidFill>
                    <a:effectLst/>
                    <a:uLnTx/>
                    <a:uFillTx/>
                    <a:latin typeface="Times New Roman"/>
                    <a:ea typeface="微软雅黑"/>
                    <a:cs typeface="+mn-ea"/>
                    <a:sym typeface="+mn-lt"/>
                  </a:rPr>
                  <a:t> </a:t>
                </a:r>
                <a:r>
                  <a:rPr lang="en-US" altLang="zh-CN" sz="1600" b="1" dirty="0">
                    <a:solidFill>
                      <a:prstClr val="black"/>
                    </a:solidFill>
                    <a:cs typeface="+mn-ea"/>
                    <a:sym typeface="+mn-lt"/>
                  </a:rPr>
                  <a:t>events </a:t>
                </a:r>
              </a:p>
              <a:p>
                <a:pPr marL="110250" lvl="0"/>
                <a:r>
                  <a:rPr lang="en-US" altLang="zh-CN" sz="1600" b="1" dirty="0">
                    <a:solidFill>
                      <a:prstClr val="black"/>
                    </a:solidFill>
                    <a:cs typeface="+mn-ea"/>
                    <a:sym typeface="+mn-lt"/>
                  </a:rPr>
                  <a:t>remains</a:t>
                </a:r>
                <a:r>
                  <a:rPr kumimoji="0" lang="en-US" altLang="zh-CN" sz="1600" b="1" i="0" u="none" strike="noStrike" kern="1200" cap="none" spc="0" normalizeH="0" baseline="0" noProof="0" dirty="0">
                    <a:ln>
                      <a:noFill/>
                    </a:ln>
                    <a:solidFill>
                      <a:prstClr val="black"/>
                    </a:solidFill>
                    <a:effectLst/>
                    <a:uLnTx/>
                    <a:uFillTx/>
                    <a:latin typeface="Times New Roman"/>
                    <a:ea typeface="微软雅黑"/>
                    <a:cs typeface="+mn-ea"/>
                    <a:sym typeface="+mn-lt"/>
                  </a:rPr>
                  <a:t> in</a:t>
                </a:r>
                <a:r>
                  <a:rPr kumimoji="0" lang="en-US" altLang="zh-CN" sz="1600" b="1" i="0" u="none" strike="noStrike" kern="1200" cap="none" spc="0" normalizeH="0" noProof="0" dirty="0">
                    <a:ln>
                      <a:noFill/>
                    </a:ln>
                    <a:solidFill>
                      <a:prstClr val="black"/>
                    </a:solidFill>
                    <a:effectLst/>
                    <a:uLnTx/>
                    <a:uFillTx/>
                    <a:latin typeface="Times New Roman"/>
                    <a:ea typeface="微软雅黑"/>
                    <a:cs typeface="+mn-ea"/>
                    <a:sym typeface="+mn-lt"/>
                  </a:rPr>
                  <a:t> KK channel</a:t>
                </a:r>
                <a:r>
                  <a:rPr kumimoji="0" lang="zh-CN" altLang="en-US" sz="1600" b="1" i="0" u="none" strike="noStrike" kern="1200" cap="none" spc="0" normalizeH="0" baseline="0" noProof="0" dirty="0">
                    <a:ln>
                      <a:noFill/>
                    </a:ln>
                    <a:solidFill>
                      <a:prstClr val="black"/>
                    </a:solidFill>
                    <a:effectLst/>
                    <a:uLnTx/>
                    <a:uFillTx/>
                    <a:latin typeface="Times New Roman"/>
                    <a:ea typeface="微软雅黑"/>
                    <a:cs typeface="+mn-ea"/>
                    <a:sym typeface="+mn-lt"/>
                  </a:rPr>
                  <a:t>：</a:t>
                </a:r>
                <a:endParaRPr kumimoji="0" lang="en-US" altLang="zh-CN" sz="1600" b="1"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39600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400" b="1" i="0" u="none" strike="noStrike" kern="1200" cap="none" spc="0" normalizeH="0" baseline="0" noProof="0" dirty="0">
                  <a:ln>
                    <a:noFill/>
                  </a:ln>
                  <a:solidFill>
                    <a:prstClr val="black"/>
                  </a:solidFill>
                  <a:effectLst/>
                  <a:uLnTx/>
                  <a:uFillTx/>
                  <a:latin typeface="Times New Roman"/>
                  <a:ea typeface="微软雅黑"/>
                  <a:cs typeface="+mn-ea"/>
                  <a:sym typeface="+mn-lt"/>
                </a:endParaRPr>
              </a:p>
              <a:p>
                <a:pPr marL="39600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bPr>
                      <m:e>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𝑵</m:t>
                        </m:r>
                      </m:e>
                      <m:sub>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𝒌𝒌</m:t>
                        </m:r>
                      </m:sub>
                    </m:sSub>
                    <m:d>
                      <m:dPr>
                        <m:ctrlP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dPr>
                      <m:e>
                        <m:sSub>
                          <m:sSubPr>
                            <m:ctrlP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bPr>
                          <m:e>
                            <m:r>
                              <m:rPr>
                                <m:sty m:val="p"/>
                              </m:rP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χ</m:t>
                            </m:r>
                          </m:e>
                          <m:sub>
                            <m:r>
                              <a:rPr kumimoji="0" lang="en-US" altLang="zh-CN" sz="1400" b="1" i="1" u="none" strike="noStrike" kern="1200" cap="none" spc="0" normalizeH="0" baseline="0" noProof="0" dirty="0" err="1" smtClean="0">
                                <a:ln>
                                  <a:noFill/>
                                </a:ln>
                                <a:solidFill>
                                  <a:prstClr val="black"/>
                                </a:solidFill>
                                <a:effectLst/>
                                <a:uLnTx/>
                                <a:uFillTx/>
                                <a:latin typeface="Cambria Math" panose="02040503050406030204" pitchFamily="18" charset="0"/>
                                <a:cs typeface="+mn-ea"/>
                                <a:sym typeface="+mn-lt"/>
                              </a:rPr>
                              <m:t>𝒄𝑱</m:t>
                            </m:r>
                          </m:sub>
                        </m:sSub>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sSup>
                          <m:sSupPr>
                            <m:ctrlP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pPr>
                          <m:e>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𝝅</m:t>
                            </m:r>
                          </m:e>
                          <m:sup>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m:t>
                            </m:r>
                          </m:sup>
                        </m:sSup>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 </m:t>
                        </m:r>
                        <m:sSup>
                          <m:sSupPr>
                            <m:ctrlP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ctrlPr>
                          </m:sSupPr>
                          <m:e>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𝝅</m:t>
                            </m:r>
                          </m:e>
                          <m:sup>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m:t>
                            </m:r>
                          </m:sup>
                        </m:sSup>
                      </m:e>
                    </m:d>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m:t>
                    </m:r>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𝑵</m:t>
                    </m:r>
                    <m:d>
                      <m:dPr>
                        <m:ctrlP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ctrlPr>
                      </m:dPr>
                      <m:e>
                        <m:sSup>
                          <m:sSupPr>
                            <m:ctrlP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ctrlPr>
                          </m:sSupPr>
                          <m:e>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𝝍</m:t>
                            </m:r>
                          </m:e>
                          <m:sup>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m:t>
                            </m:r>
                          </m:sup>
                        </m:sSup>
                      </m:e>
                    </m:d>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 </m:t>
                    </m:r>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𝑩𝒓</m:t>
                    </m:r>
                    <m:d>
                      <m:dPr>
                        <m:ctrlP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ctrlPr>
                      </m:dPr>
                      <m:e>
                        <m:sSup>
                          <m:sSupPr>
                            <m:ctrlP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ctrlPr>
                          </m:sSupPr>
                          <m:e>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𝝍</m:t>
                            </m:r>
                          </m:e>
                          <m:sup>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m:t>
                            </m:r>
                          </m:sup>
                        </m:sSup>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ctrlPr>
                          </m:sSubPr>
                          <m:e>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𝝌</m:t>
                            </m:r>
                          </m:e>
                          <m:sub>
                            <m:r>
                              <a:rPr kumimoji="0" lang="en-US" altLang="zh-CN" sz="1400" b="1" i="1" u="none" strike="noStrike" kern="1200" cap="none" spc="0" normalizeH="0" baseline="0" noProof="0" dirty="0" err="1" smtClean="0">
                                <a:ln>
                                  <a:noFill/>
                                </a:ln>
                                <a:solidFill>
                                  <a:prstClr val="black"/>
                                </a:solidFill>
                                <a:effectLst/>
                                <a:uLnTx/>
                                <a:uFillTx/>
                                <a:latin typeface="Cambria Math" panose="02040503050406030204" pitchFamily="18" charset="0"/>
                                <a:cs typeface="+mn-ea"/>
                                <a:sym typeface="+mn-lt"/>
                              </a:rPr>
                              <m:t>𝒄𝑱</m:t>
                            </m:r>
                          </m:sub>
                        </m:sSub>
                      </m:e>
                    </m:d>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 </m:t>
                    </m:r>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𝑩𝒓</m:t>
                    </m:r>
                    <m:d>
                      <m:dPr>
                        <m:ctrlP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ctrlPr>
                      </m:dPr>
                      <m:e>
                        <m:sSub>
                          <m:sSubPr>
                            <m:ctrlP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ctrlPr>
                          </m:sSubPr>
                          <m:e>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𝝌</m:t>
                            </m:r>
                          </m:e>
                          <m:sub>
                            <m:r>
                              <a:rPr kumimoji="0" lang="en-US" altLang="zh-CN" sz="1400" b="1" i="1" u="none" strike="noStrike" kern="1200" cap="none" spc="0" normalizeH="0" baseline="0" noProof="0" dirty="0" err="1" smtClean="0">
                                <a:ln>
                                  <a:noFill/>
                                </a:ln>
                                <a:solidFill>
                                  <a:prstClr val="black"/>
                                </a:solidFill>
                                <a:effectLst/>
                                <a:uLnTx/>
                                <a:uFillTx/>
                                <a:latin typeface="Cambria Math" panose="02040503050406030204" pitchFamily="18" charset="0"/>
                                <a:cs typeface="+mn-ea"/>
                                <a:sym typeface="+mn-lt"/>
                              </a:rPr>
                              <m:t>𝒄𝑱</m:t>
                            </m:r>
                          </m:sub>
                        </m:sSub>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sSup>
                          <m:sSupPr>
                            <m:ctrlP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pPr>
                          <m:e>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𝝅</m:t>
                            </m:r>
                          </m:e>
                          <m:sup>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m:t>
                            </m:r>
                          </m:sup>
                        </m:sSup>
                        <m:sSup>
                          <m:sSupPr>
                            <m:ctrlP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ctrlPr>
                          </m:sSupPr>
                          <m:e>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𝝅</m:t>
                            </m:r>
                          </m:e>
                          <m:sup>
                            <m:r>
                              <a:rPr kumimoji="0" lang="en-US" altLang="zh-CN" sz="14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m:t>
                            </m:r>
                          </m:sup>
                        </m:sSup>
                      </m:e>
                    </m:d>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bPr>
                      <m:e>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𝜺</m:t>
                        </m:r>
                      </m:e>
                      <m:sub>
                        <m:sSub>
                          <m:sSubPr>
                            <m:ctrlP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bPr>
                          <m:e>
                            <m:r>
                              <a:rPr kumimoji="0" lang="en-US" altLang="zh-CN" sz="14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𝝌</m:t>
                            </m:r>
                          </m:e>
                          <m:sub>
                            <m:r>
                              <a:rPr kumimoji="0" lang="en-US" altLang="zh-CN" sz="1400" b="1" i="1" u="none" strike="noStrike" kern="1200" cap="none" spc="0" normalizeH="0" baseline="0" noProof="0" dirty="0" err="1" smtClean="0">
                                <a:ln>
                                  <a:noFill/>
                                </a:ln>
                                <a:solidFill>
                                  <a:prstClr val="black"/>
                                </a:solidFill>
                                <a:effectLst/>
                                <a:uLnTx/>
                                <a:uFillTx/>
                                <a:latin typeface="Cambria Math" panose="02040503050406030204" pitchFamily="18" charset="0"/>
                                <a:cs typeface="+mn-ea"/>
                                <a:sym typeface="+mn-lt"/>
                              </a:rPr>
                              <m:t>𝒄𝑱</m:t>
                            </m:r>
                          </m:sub>
                        </m:sSub>
                      </m:sub>
                    </m:sSub>
                  </m:oMath>
                </a14:m>
                <a:endParaRPr kumimoji="0" lang="en-US" altLang="zh-CN" sz="1400" b="1" i="0" u="none" strike="noStrike" kern="1200" cap="none" spc="0" normalizeH="0" baseline="0" noProof="0" dirty="0">
                  <a:ln>
                    <a:noFill/>
                  </a:ln>
                  <a:solidFill>
                    <a:prstClr val="black"/>
                  </a:solidFill>
                  <a:effectLst/>
                  <a:uLnTx/>
                  <a:uFillTx/>
                  <a:latin typeface="Times New Roman"/>
                  <a:ea typeface="微软雅黑"/>
                  <a:cs typeface="+mn-ea"/>
                  <a:sym typeface="+mn-lt"/>
                </a:endParaRPr>
              </a:p>
            </p:txBody>
          </p:sp>
        </mc:Choice>
        <mc:Fallback xmlns="">
          <p:sp>
            <p:nvSpPr>
              <p:cNvPr id="42" name="文本框 41">
                <a:extLst>
                  <a:ext uri="{FF2B5EF4-FFF2-40B4-BE49-F238E27FC236}">
                    <a16:creationId xmlns:a16="http://schemas.microsoft.com/office/drawing/2014/main" id="{123BCEAB-EF22-B2A2-A1C3-4B9297FC52D4}"/>
                  </a:ext>
                </a:extLst>
              </p:cNvPr>
              <p:cNvSpPr txBox="1">
                <a:spLocks noRot="1" noChangeAspect="1" noMove="1" noResize="1" noEditPoints="1" noAdjustHandles="1" noChangeArrowheads="1" noChangeShapeType="1" noTextEdit="1"/>
              </p:cNvSpPr>
              <p:nvPr/>
            </p:nvSpPr>
            <p:spPr>
              <a:xfrm>
                <a:off x="5462006" y="1500802"/>
                <a:ext cx="7268657" cy="1088631"/>
              </a:xfrm>
              <a:prstGeom prst="rect">
                <a:avLst/>
              </a:prstGeom>
              <a:blipFill>
                <a:blip r:embed="rId15"/>
                <a:stretch>
                  <a:fillRect t="-1676"/>
                </a:stretch>
              </a:blipFill>
            </p:spPr>
            <p:txBody>
              <a:bodyPr/>
              <a:lstStyle/>
              <a:p>
                <a:r>
                  <a:rPr lang="zh-CN" altLang="en-US">
                    <a:noFill/>
                  </a:rPr>
                  <a:t> </a:t>
                </a:r>
              </a:p>
            </p:txBody>
          </p:sp>
        </mc:Fallback>
      </mc:AlternateContent>
      <p:pic>
        <p:nvPicPr>
          <p:cNvPr id="43" name="图片 42">
            <a:extLst>
              <a:ext uri="{FF2B5EF4-FFF2-40B4-BE49-F238E27FC236}">
                <a16:creationId xmlns:a16="http://schemas.microsoft.com/office/drawing/2014/main" id="{99CFD9FF-6375-BF70-5A74-F0AFA7D2AA5A}"/>
              </a:ext>
            </a:extLst>
          </p:cNvPr>
          <p:cNvPicPr>
            <a:picLocks noChangeAspect="1"/>
          </p:cNvPicPr>
          <p:nvPr/>
        </p:nvPicPr>
        <p:blipFill>
          <a:blip r:embed="rId16"/>
          <a:stretch>
            <a:fillRect/>
          </a:stretch>
        </p:blipFill>
        <p:spPr>
          <a:xfrm>
            <a:off x="6520407" y="3361484"/>
            <a:ext cx="3870872" cy="2994001"/>
          </a:xfrm>
          <a:prstGeom prst="rect">
            <a:avLst/>
          </a:prstGeom>
        </p:spPr>
      </p:pic>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FF37414D-3CE4-18EB-B388-CA3F7282EF65}"/>
                  </a:ext>
                </a:extLst>
              </p:cNvPr>
              <p:cNvSpPr txBox="1"/>
              <p:nvPr/>
            </p:nvSpPr>
            <p:spPr>
              <a:xfrm>
                <a:off x="6141325" y="6071816"/>
                <a:ext cx="5586218" cy="344133"/>
              </a:xfrm>
              <a:prstGeom prst="rect">
                <a:avLst/>
              </a:prstGeom>
              <a:noFill/>
            </p:spPr>
            <p:txBody>
              <a:bodyPr wrap="square" rtlCol="0">
                <a:spAutoFit/>
              </a:bodyPr>
              <a:lstStyle/>
              <a:p>
                <a14:m>
                  <m:oMath xmlns:m="http://schemas.openxmlformats.org/officeDocument/2006/math">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𝜒</m:t>
                        </m:r>
                      </m:e>
                      <m:sup>
                        <m:r>
                          <a:rPr lang="en-US" altLang="zh-CN" sz="1600" i="1">
                            <a:solidFill>
                              <a:prstClr val="black"/>
                            </a:solidFill>
                            <a:latin typeface="Cambria Math" panose="02040503050406030204" pitchFamily="18" charset="0"/>
                            <a:cs typeface="+mn-ea"/>
                            <a:sym typeface="+mn-lt"/>
                          </a:rPr>
                          <m:t>2</m:t>
                        </m:r>
                      </m:sup>
                    </m:sSup>
                  </m:oMath>
                </a14:m>
                <a:r>
                  <a:rPr lang="en-US" altLang="zh-CN" sz="1600" dirty="0">
                    <a:solidFill>
                      <a:prstClr val="black"/>
                    </a:solidFill>
                    <a:cs typeface="+mn-ea"/>
                    <a:sym typeface="+mn-lt"/>
                  </a:rPr>
                  <a:t> distribution of data, signal MC, and inclusive MC.</a:t>
                </a:r>
                <a:endParaRPr lang="zh-CN" altLang="en-US" sz="1600" dirty="0">
                  <a:cs typeface="+mn-ea"/>
                  <a:sym typeface="+mn-lt"/>
                </a:endParaRPr>
              </a:p>
            </p:txBody>
          </p:sp>
        </mc:Choice>
        <mc:Fallback xmlns="">
          <p:sp>
            <p:nvSpPr>
              <p:cNvPr id="44" name="文本框 43">
                <a:extLst>
                  <a:ext uri="{FF2B5EF4-FFF2-40B4-BE49-F238E27FC236}">
                    <a16:creationId xmlns:a16="http://schemas.microsoft.com/office/drawing/2014/main" id="{FF37414D-3CE4-18EB-B388-CA3F7282EF65}"/>
                  </a:ext>
                </a:extLst>
              </p:cNvPr>
              <p:cNvSpPr txBox="1">
                <a:spLocks noRot="1" noChangeAspect="1" noMove="1" noResize="1" noEditPoints="1" noAdjustHandles="1" noChangeArrowheads="1" noChangeShapeType="1" noTextEdit="1"/>
              </p:cNvSpPr>
              <p:nvPr/>
            </p:nvSpPr>
            <p:spPr>
              <a:xfrm>
                <a:off x="6141325" y="6071816"/>
                <a:ext cx="5586218" cy="344133"/>
              </a:xfrm>
              <a:prstGeom prst="rect">
                <a:avLst/>
              </a:prstGeom>
              <a:blipFill>
                <a:blip r:embed="rId17"/>
                <a:stretch>
                  <a:fillRect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F393DE2-C984-9881-9E9C-7738FCFBD528}"/>
                  </a:ext>
                </a:extLst>
              </p:cNvPr>
              <p:cNvSpPr txBox="1"/>
              <p:nvPr/>
            </p:nvSpPr>
            <p:spPr>
              <a:xfrm>
                <a:off x="7198062" y="4509527"/>
                <a:ext cx="2842437" cy="565155"/>
              </a:xfrm>
              <a:prstGeom prst="rect">
                <a:avLst/>
              </a:prstGeom>
              <a:noFill/>
            </p:spPr>
            <p:txBody>
              <a:bodyPr wrap="square">
                <a:spAutoFit/>
              </a:bodyPr>
              <a:lstStyle/>
              <a:p>
                <a:r>
                  <a:rPr lang="en-US" altLang="zh-CN" sz="1400" dirty="0">
                    <a:solidFill>
                      <a:srgbClr val="FF0000"/>
                    </a:solidFill>
                    <a:cs typeface="+mn-ea"/>
                    <a:sym typeface="+mn-lt"/>
                  </a:rPr>
                  <a:t>(</a:t>
                </a:r>
                <a14:m>
                  <m:oMath xmlns:m="http://schemas.openxmlformats.org/officeDocument/2006/math">
                    <m:sSub>
                      <m:sSubPr>
                        <m:ctrlPr>
                          <a:rPr lang="en-US" altLang="zh-CN" sz="1400" i="1">
                            <a:solidFill>
                              <a:srgbClr val="FF0000"/>
                            </a:solidFill>
                            <a:latin typeface="Cambria Math" panose="02040503050406030204" pitchFamily="18" charset="0"/>
                            <a:cs typeface="+mn-ea"/>
                            <a:sym typeface="+mn-lt"/>
                          </a:rPr>
                        </m:ctrlPr>
                      </m:sSubPr>
                      <m:e>
                        <m:r>
                          <a:rPr lang="en-US" altLang="zh-CN" sz="1400" i="1">
                            <a:solidFill>
                              <a:srgbClr val="FF0000"/>
                            </a:solidFill>
                            <a:latin typeface="Cambria Math" panose="02040503050406030204" pitchFamily="18" charset="0"/>
                            <a:cs typeface="+mn-ea"/>
                            <a:sym typeface="+mn-lt"/>
                          </a:rPr>
                          <m:t>𝑚</m:t>
                        </m:r>
                      </m:e>
                      <m:sub>
                        <m:sSub>
                          <m:sSubPr>
                            <m:ctrlPr>
                              <a:rPr lang="en-US" altLang="zh-CN" sz="1400" i="1">
                                <a:solidFill>
                                  <a:srgbClr val="FF0000"/>
                                </a:solidFill>
                                <a:latin typeface="Cambria Math" panose="02040503050406030204" pitchFamily="18" charset="0"/>
                                <a:cs typeface="+mn-ea"/>
                                <a:sym typeface="+mn-lt"/>
                              </a:rPr>
                            </m:ctrlPr>
                          </m:sSubPr>
                          <m:e>
                            <m:r>
                              <a:rPr lang="en-US" altLang="zh-CN" sz="1400" i="1">
                                <a:solidFill>
                                  <a:srgbClr val="FF0000"/>
                                </a:solidFill>
                                <a:latin typeface="Cambria Math" panose="02040503050406030204" pitchFamily="18" charset="0"/>
                                <a:cs typeface="+mn-ea"/>
                                <a:sym typeface="+mn-lt"/>
                              </a:rPr>
                              <m:t>𝜒</m:t>
                            </m:r>
                          </m:e>
                          <m:sub>
                            <m:r>
                              <a:rPr lang="en-US" altLang="zh-CN" sz="1400" i="1">
                                <a:solidFill>
                                  <a:srgbClr val="FF0000"/>
                                </a:solidFill>
                                <a:latin typeface="Cambria Math" panose="02040503050406030204" pitchFamily="18" charset="0"/>
                                <a:cs typeface="+mn-ea"/>
                                <a:sym typeface="+mn-lt"/>
                              </a:rPr>
                              <m:t>𝑐𝑗</m:t>
                            </m:r>
                          </m:sub>
                        </m:sSub>
                      </m:sub>
                    </m:sSub>
                    <m:r>
                      <a:rPr lang="en-US" altLang="zh-CN" sz="1400" i="1">
                        <a:solidFill>
                          <a:srgbClr val="FF0000"/>
                        </a:solidFill>
                        <a:latin typeface="Cambria Math" panose="02040503050406030204" pitchFamily="18" charset="0"/>
                        <a:cs typeface="+mn-ea"/>
                        <a:sym typeface="+mn-lt"/>
                      </a:rPr>
                      <m:t> </m:t>
                    </m:r>
                  </m:oMath>
                </a14:m>
                <a:r>
                  <a:rPr lang="en-US" altLang="zh-CN" sz="1400" dirty="0">
                    <a:solidFill>
                      <a:srgbClr val="FF0000"/>
                    </a:solidFill>
                    <a:cs typeface="+mn-ea"/>
                    <a:sym typeface="+mn-lt"/>
                  </a:rPr>
                  <a:t>&gt;3.3&amp;&amp; </a:t>
                </a:r>
                <a14:m>
                  <m:oMath xmlns:m="http://schemas.openxmlformats.org/officeDocument/2006/math">
                    <m:sSub>
                      <m:sSubPr>
                        <m:ctrlPr>
                          <a:rPr lang="en-US" altLang="zh-CN" sz="1400" i="1">
                            <a:solidFill>
                              <a:srgbClr val="FF0000"/>
                            </a:solidFill>
                            <a:latin typeface="Cambria Math" panose="02040503050406030204" pitchFamily="18" charset="0"/>
                            <a:cs typeface="+mn-ea"/>
                            <a:sym typeface="+mn-lt"/>
                          </a:rPr>
                        </m:ctrlPr>
                      </m:sSubPr>
                      <m:e>
                        <m:r>
                          <a:rPr lang="en-US" altLang="zh-CN" sz="1400" i="1">
                            <a:solidFill>
                              <a:srgbClr val="FF0000"/>
                            </a:solidFill>
                            <a:latin typeface="Cambria Math" panose="02040503050406030204" pitchFamily="18" charset="0"/>
                            <a:cs typeface="+mn-ea"/>
                            <a:sym typeface="+mn-lt"/>
                          </a:rPr>
                          <m:t>𝑚</m:t>
                        </m:r>
                      </m:e>
                      <m:sub>
                        <m:sSub>
                          <m:sSubPr>
                            <m:ctrlPr>
                              <a:rPr lang="en-US" altLang="zh-CN" sz="1400" i="1">
                                <a:solidFill>
                                  <a:srgbClr val="FF0000"/>
                                </a:solidFill>
                                <a:latin typeface="Cambria Math" panose="02040503050406030204" pitchFamily="18" charset="0"/>
                                <a:cs typeface="+mn-ea"/>
                                <a:sym typeface="+mn-lt"/>
                              </a:rPr>
                            </m:ctrlPr>
                          </m:sSubPr>
                          <m:e>
                            <m:r>
                              <a:rPr lang="en-US" altLang="zh-CN" sz="1400" i="1">
                                <a:solidFill>
                                  <a:srgbClr val="FF0000"/>
                                </a:solidFill>
                                <a:latin typeface="Cambria Math" panose="02040503050406030204" pitchFamily="18" charset="0"/>
                                <a:cs typeface="+mn-ea"/>
                                <a:sym typeface="+mn-lt"/>
                              </a:rPr>
                              <m:t>𝜒</m:t>
                            </m:r>
                          </m:e>
                          <m:sub>
                            <m:r>
                              <a:rPr lang="en-US" altLang="zh-CN" sz="1400" i="1">
                                <a:solidFill>
                                  <a:srgbClr val="FF0000"/>
                                </a:solidFill>
                                <a:latin typeface="Cambria Math" panose="02040503050406030204" pitchFamily="18" charset="0"/>
                                <a:cs typeface="+mn-ea"/>
                                <a:sym typeface="+mn-lt"/>
                              </a:rPr>
                              <m:t>𝑐𝑗</m:t>
                            </m:r>
                          </m:sub>
                        </m:sSub>
                      </m:sub>
                    </m:sSub>
                    <m:r>
                      <a:rPr lang="en-US" altLang="zh-CN" sz="1400" i="1">
                        <a:solidFill>
                          <a:srgbClr val="FF0000"/>
                        </a:solidFill>
                        <a:latin typeface="Cambria Math" panose="02040503050406030204" pitchFamily="18" charset="0"/>
                        <a:cs typeface="+mn-ea"/>
                        <a:sym typeface="+mn-lt"/>
                      </a:rPr>
                      <m:t> </m:t>
                    </m:r>
                  </m:oMath>
                </a14:m>
                <a:r>
                  <a:rPr lang="en-US" altLang="zh-CN" sz="1400" dirty="0">
                    <a:solidFill>
                      <a:srgbClr val="FF0000"/>
                    </a:solidFill>
                    <a:cs typeface="+mn-ea"/>
                    <a:sym typeface="+mn-lt"/>
                  </a:rPr>
                  <a:t>&lt;3.6)&amp;&amp; (</a:t>
                </a:r>
                <a14:m>
                  <m:oMath xmlns:m="http://schemas.openxmlformats.org/officeDocument/2006/math">
                    <m:sSub>
                      <m:sSubPr>
                        <m:ctrlPr>
                          <a:rPr lang="en-US" altLang="zh-CN" sz="1400" i="1" dirty="0">
                            <a:solidFill>
                              <a:srgbClr val="FF0000"/>
                            </a:solidFill>
                            <a:latin typeface="Cambria Math" panose="02040503050406030204" pitchFamily="18" charset="0"/>
                            <a:cs typeface="+mn-ea"/>
                            <a:sym typeface="+mn-lt"/>
                          </a:rPr>
                        </m:ctrlPr>
                      </m:sSubPr>
                      <m:e>
                        <m:r>
                          <a:rPr lang="en-US" altLang="zh-CN" sz="1400" i="1" dirty="0">
                            <a:solidFill>
                              <a:srgbClr val="FF0000"/>
                            </a:solidFill>
                            <a:latin typeface="Cambria Math" panose="02040503050406030204" pitchFamily="18" charset="0"/>
                            <a:cs typeface="+mn-ea"/>
                            <a:sym typeface="+mn-lt"/>
                          </a:rPr>
                          <m:t>𝐸</m:t>
                        </m:r>
                      </m:e>
                      <m:sub>
                        <m:r>
                          <a:rPr lang="en-US" altLang="zh-CN" sz="1400" i="1" dirty="0">
                            <a:solidFill>
                              <a:srgbClr val="FF0000"/>
                            </a:solidFill>
                            <a:latin typeface="Cambria Math" panose="02040503050406030204" pitchFamily="18" charset="0"/>
                            <a:cs typeface="+mn-ea"/>
                            <a:sym typeface="+mn-lt"/>
                          </a:rPr>
                          <m:t>𝑒𝑚𝑐</m:t>
                        </m:r>
                      </m:sub>
                    </m:sSub>
                  </m:oMath>
                </a14:m>
                <a:r>
                  <a:rPr lang="en-US" altLang="zh-CN" sz="1400" dirty="0">
                    <a:solidFill>
                      <a:srgbClr val="FF0000"/>
                    </a:solidFill>
                    <a:cs typeface="+mn-ea"/>
                    <a:sym typeface="+mn-lt"/>
                  </a:rPr>
                  <a:t>(</a:t>
                </a:r>
                <a14:m>
                  <m:oMath xmlns:m="http://schemas.openxmlformats.org/officeDocument/2006/math">
                    <m:sSup>
                      <m:sSupPr>
                        <m:ctrlPr>
                          <a:rPr lang="el-GR" altLang="zh-CN" sz="1400" i="1" dirty="0" smtClean="0">
                            <a:solidFill>
                              <a:srgbClr val="FF0000"/>
                            </a:solidFill>
                            <a:latin typeface="Cambria Math" panose="02040503050406030204" pitchFamily="18" charset="0"/>
                            <a:cs typeface="+mn-ea"/>
                            <a:sym typeface="+mn-lt"/>
                          </a:rPr>
                        </m:ctrlPr>
                      </m:sSupPr>
                      <m:e>
                        <m:r>
                          <a:rPr lang="el-GR" altLang="zh-CN" sz="1400" i="1" dirty="0">
                            <a:solidFill>
                              <a:srgbClr val="FF0000"/>
                            </a:solidFill>
                            <a:latin typeface="Cambria Math" panose="02040503050406030204" pitchFamily="18" charset="0"/>
                            <a:cs typeface="+mn-ea"/>
                            <a:sym typeface="+mn-lt"/>
                          </a:rPr>
                          <m:t>𝜋</m:t>
                        </m:r>
                      </m:e>
                      <m:sup>
                        <m:r>
                          <a:rPr lang="en-US" altLang="zh-CN" sz="1400" b="0" i="1" dirty="0" smtClean="0">
                            <a:solidFill>
                              <a:srgbClr val="FF0000"/>
                            </a:solidFill>
                            <a:latin typeface="Cambria Math" panose="02040503050406030204" pitchFamily="18" charset="0"/>
                            <a:cs typeface="+mn-ea"/>
                            <a:sym typeface="+mn-lt"/>
                          </a:rPr>
                          <m:t>+</m:t>
                        </m:r>
                      </m:sup>
                    </m:sSup>
                  </m:oMath>
                </a14:m>
                <a:r>
                  <a:rPr lang="en-US" altLang="zh-CN" sz="1400" dirty="0">
                    <a:solidFill>
                      <a:srgbClr val="FF0000"/>
                    </a:solidFill>
                    <a:cs typeface="+mn-ea"/>
                    <a:sym typeface="+mn-lt"/>
                  </a:rPr>
                  <a:t>)&lt;1.32&amp;&amp; </a:t>
                </a:r>
                <a14:m>
                  <m:oMath xmlns:m="http://schemas.openxmlformats.org/officeDocument/2006/math">
                    <m:sSub>
                      <m:sSubPr>
                        <m:ctrlPr>
                          <a:rPr lang="en-US" altLang="zh-CN" sz="1400" i="1" dirty="0">
                            <a:solidFill>
                              <a:srgbClr val="FF0000"/>
                            </a:solidFill>
                            <a:latin typeface="Cambria Math" panose="02040503050406030204" pitchFamily="18" charset="0"/>
                            <a:cs typeface="+mn-ea"/>
                            <a:sym typeface="+mn-lt"/>
                          </a:rPr>
                        </m:ctrlPr>
                      </m:sSubPr>
                      <m:e>
                        <m:r>
                          <a:rPr lang="en-US" altLang="zh-CN" sz="1400" i="1" dirty="0">
                            <a:solidFill>
                              <a:srgbClr val="FF0000"/>
                            </a:solidFill>
                            <a:latin typeface="Cambria Math" panose="02040503050406030204" pitchFamily="18" charset="0"/>
                            <a:cs typeface="+mn-ea"/>
                            <a:sym typeface="+mn-lt"/>
                          </a:rPr>
                          <m:t>𝐸</m:t>
                        </m:r>
                      </m:e>
                      <m:sub>
                        <m:r>
                          <a:rPr lang="en-US" altLang="zh-CN" sz="1400" i="1" dirty="0">
                            <a:solidFill>
                              <a:srgbClr val="FF0000"/>
                            </a:solidFill>
                            <a:latin typeface="Cambria Math" panose="02040503050406030204" pitchFamily="18" charset="0"/>
                            <a:cs typeface="+mn-ea"/>
                            <a:sym typeface="+mn-lt"/>
                          </a:rPr>
                          <m:t>𝑒𝑚𝑐</m:t>
                        </m:r>
                      </m:sub>
                    </m:sSub>
                  </m:oMath>
                </a14:m>
                <a:r>
                  <a:rPr lang="en-US" altLang="zh-CN" sz="1400" dirty="0">
                    <a:solidFill>
                      <a:srgbClr val="FF0000"/>
                    </a:solidFill>
                    <a:cs typeface="+mn-ea"/>
                    <a:sym typeface="+mn-lt"/>
                  </a:rPr>
                  <a:t>(</a:t>
                </a:r>
                <a14:m>
                  <m:oMath xmlns:m="http://schemas.openxmlformats.org/officeDocument/2006/math">
                    <m:sSup>
                      <m:sSupPr>
                        <m:ctrlPr>
                          <a:rPr lang="el-GR" altLang="zh-CN" sz="1400" i="1" dirty="0">
                            <a:solidFill>
                              <a:srgbClr val="FF0000"/>
                            </a:solidFill>
                            <a:latin typeface="Cambria Math" panose="02040503050406030204" pitchFamily="18" charset="0"/>
                            <a:cs typeface="+mn-ea"/>
                            <a:sym typeface="+mn-lt"/>
                          </a:rPr>
                        </m:ctrlPr>
                      </m:sSupPr>
                      <m:e>
                        <m:r>
                          <a:rPr lang="el-GR" altLang="zh-CN" sz="1400" i="1" dirty="0">
                            <a:solidFill>
                              <a:srgbClr val="FF0000"/>
                            </a:solidFill>
                            <a:latin typeface="Cambria Math" panose="02040503050406030204" pitchFamily="18" charset="0"/>
                            <a:cs typeface="+mn-ea"/>
                            <a:sym typeface="+mn-lt"/>
                          </a:rPr>
                          <m:t>𝜋</m:t>
                        </m:r>
                      </m:e>
                      <m:sup>
                        <m:r>
                          <a:rPr lang="en-US" altLang="zh-CN" sz="1400" i="1" dirty="0">
                            <a:solidFill>
                              <a:srgbClr val="FF0000"/>
                            </a:solidFill>
                            <a:latin typeface="Cambria Math" panose="02040503050406030204" pitchFamily="18" charset="0"/>
                            <a:cs typeface="+mn-ea"/>
                            <a:sym typeface="+mn-lt"/>
                          </a:rPr>
                          <m:t>−</m:t>
                        </m:r>
                      </m:sup>
                    </m:sSup>
                  </m:oMath>
                </a14:m>
                <a:r>
                  <a:rPr lang="en-US" altLang="zh-CN" sz="1400" dirty="0">
                    <a:solidFill>
                      <a:srgbClr val="FF0000"/>
                    </a:solidFill>
                    <a:cs typeface="+mn-ea"/>
                    <a:sym typeface="+mn-lt"/>
                  </a:rPr>
                  <a:t>)&lt;1.32</a:t>
                </a:r>
                <a:r>
                  <a:rPr lang="zh-CN" altLang="en-US" sz="1400" dirty="0">
                    <a:solidFill>
                      <a:srgbClr val="FF0000"/>
                    </a:solidFill>
                    <a:cs typeface="+mn-ea"/>
                    <a:sym typeface="+mn-lt"/>
                  </a:rPr>
                  <a:t>）</a:t>
                </a:r>
              </a:p>
            </p:txBody>
          </p:sp>
        </mc:Choice>
        <mc:Fallback xmlns="">
          <p:sp>
            <p:nvSpPr>
              <p:cNvPr id="45" name="文本框 44">
                <a:extLst>
                  <a:ext uri="{FF2B5EF4-FFF2-40B4-BE49-F238E27FC236}">
                    <a16:creationId xmlns:a16="http://schemas.microsoft.com/office/drawing/2014/main" id="{8F393DE2-C984-9881-9E9C-7738FCFBD528}"/>
                  </a:ext>
                </a:extLst>
              </p:cNvPr>
              <p:cNvSpPr txBox="1">
                <a:spLocks noRot="1" noChangeAspect="1" noMove="1" noResize="1" noEditPoints="1" noAdjustHandles="1" noChangeArrowheads="1" noChangeShapeType="1" noTextEdit="1"/>
              </p:cNvSpPr>
              <p:nvPr/>
            </p:nvSpPr>
            <p:spPr>
              <a:xfrm>
                <a:off x="7198062" y="4509527"/>
                <a:ext cx="2842437" cy="565155"/>
              </a:xfrm>
              <a:prstGeom prst="rect">
                <a:avLst/>
              </a:prstGeom>
              <a:blipFill>
                <a:blip r:embed="rId18"/>
                <a:stretch>
                  <a:fillRect l="-644" t="-2174" r="-7082" b="-10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54139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08.75"/>
  <p:tag name="ORIGINALWIDTH" val="1254.75"/>
  <p:tag name="LATEXADDIN" val="\documentclass{article}&#10;\usepackage{amsmath}&#10;\pagestyle{empty}&#10;\begin{document}&#10;\boldmath&#10;$$&#10;\mathcal{P S}(\sqrt{s})=\left(\frac{E_{\gamma}}{E_{\gamma}^{0}}\right)^{3 / 2}&#10;$$&#10;&#10;&#10;\end{document}"/>
  <p:tag name="IGUANATEXSIZE" val="20"/>
  <p:tag name="IGUANATEXCURSOR" val="89"/>
  <p:tag name="TRANSPARENCY" val="True"/>
  <p:tag name="FILENAME" val=""/>
  <p:tag name="LATEXENGINEID" val="0"/>
  <p:tag name="TEMPFOLDER" val="C:\IguanaTex_v1_58\"/>
  <p:tag name="LATEXFORMHEIGHT" val="218"/>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569.25"/>
  <p:tag name="ORIGINALWIDTH" val="2259"/>
  <p:tag name="LATEXADDIN" val="\documentclass{article}&#10;\usepackage{amsmath}&#10;\pagestyle{empty}&#10;\begin{document}&#10;\boldmath&#10;$$&#10;\mathcal{D}(\sqrt{s})=\left(\frac{\left(E_{\gamma}^{0}\right)^{2}}{E_{\gamma}^{0} E_{\gamma}+\left(E_{\gamma}^{0}-E_{\gamma}\right)^{2}}\right)^{1 / 2}&#10;$$&#10;&#10;\end{document}"/>
  <p:tag name="IGUANATEXSIZE" val="20"/>
  <p:tag name="IGUANATEXCURSOR" val="89"/>
  <p:tag name="TRANSPARENCY" val="True"/>
  <p:tag name="FILENAME" val=""/>
  <p:tag name="LATEXENGINEID" val="0"/>
  <p:tag name="TEMPFOLDER" val="C:\IguanaTex_v1_58\"/>
  <p:tag name="LATEXFORMHEIGHT" val="218"/>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0.25"/>
  <p:tag name="ORIGINALWIDTH" val="1316.25"/>
  <p:tag name="LATEXADDIN" val="\documentclass{article}&#10;\usepackage{amsmath}&#10;\pagestyle{empty}&#10;\begin{document}&#10;\boldmath&#10;$$&#10;E_{1}=\frac{M^{2}-m_{2}^{2}+m_{1}^{2}}{2 M}&#10;$$&#10;&#10;&#10;\end{document}"/>
  <p:tag name="IGUANATEXSIZE" val="20"/>
  <p:tag name="IGUANATEXCURSOR" val="89"/>
  <p:tag name="TRANSPARENCY" val="True"/>
  <p:tag name="FILENAME" val=""/>
  <p:tag name="LATEXENGINEID" val="0"/>
  <p:tag name="TEMPFOLDER" val="C:\IguanaTex_v1_58\"/>
  <p:tag name="LATEXFORMHEIGHT" val="331.5"/>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49.25"/>
  <p:tag name="ORIGINALWIDTH" val="3217.5"/>
  <p:tag name="LATEXADDIN" val="\documentclass{article}&#10;\usepackage{amsmath}&#10;\pagestyle{empty}&#10;\begin{document}&#10;\boldmath&#10;$$&#10;\mathbf{&#10;\mathcal{P} \mathcal{S}^2(\sqrt{s})\times\mathcal{D}^2(\sqrt{s})=\frac{\left(E_{\gamma}\right)^{3}}{E_{\gamma}^{0} \left(E_{\gamma}\right)^{2}-\left(E_{\gamma}^{0}\right)^{2}E_{\gamma}-\left(E_{\gamma}^{0}\right)^{3}}&#10;}&#10;$$&#10;&#10;&#10;&#10;\end{document}"/>
  <p:tag name="IGUANATEXSIZE" val="20"/>
  <p:tag name="IGUANATEXCURSOR" val="89"/>
  <p:tag name="TRANSPARENCY" val="True"/>
  <p:tag name="FILENAME" val=""/>
  <p:tag name="LATEXENGINEID" val="0"/>
  <p:tag name="TEMPFOLDER" val="C:\IguanaTex_v1_58\"/>
  <p:tag name="LATEXFORMHEIGHT" val="218"/>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555"/>
  <p:tag name="ORIGINALWIDTH" val="6495"/>
  <p:tag name="LATEXADDIN" val="\documentclass{article}&#10;\usepackage{amsmath}&#10;\pagestyle{empty}&#10;\begin{document}&#10;&#10;$$&#10;\begin{aligned}&#10;N_{\chi_{c 0} \text { signal }} &amp;=N_{\text {total events }} \times B\left(\psi^{\prime} \rightarrow \gamma \chi_{c 0}\right) \times B\left(\chi_{c 0} \rightarrow \pi \pi\right) \times \frac{2}{3}&amp;=107 \times 10^{6} \times 9.79 \% \times 8.51 \times 10^{-3} \times \frac{2}{3}&amp;=59429.8687 \\&#10;N_{\chi_{c 2} \text { signal }} &amp;=N_{\text {total events }} \times B\left(\psi^{\prime} \rightarrow \gamma \chi_{c 2}\right) \times B\left(\chi_{c 2} \rightarrow \pi \pi\right) \times \frac{2}{3}&amp;=107 \times 10^{6} \times 9.52 \% \times 2.23 \times 10^{-3} \times \frac{2}{3}&amp;=15143.7513&#10;\end{aligned}&#10;$$&#10;&#10;&#10;\end{document}"/>
  <p:tag name="IGUANATEXSIZE" val="20"/>
  <p:tag name="IGUANATEXCURSOR" val="666"/>
  <p:tag name="TRANSPARENCY" val="True"/>
  <p:tag name="FILENAME" val=""/>
  <p:tag name="LATEXENGINEID" val="0"/>
  <p:tag name="TEMPFOLDER" val="C:\IguanaTex_v1_58\"/>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36.75"/>
  <p:tag name="ORIGINALWIDTH" val="3480.75"/>
  <p:tag name="LATEXADDIN" val="\documentclass{article}&#10;\usepackage{amsmath}&#10;\pagestyle{empty}&#10;\begin{document}&#10;&#10;$$&#10;\begin{aligned}&#10;&amp;N_{u u}=\sigma \times L=6.553 \times 10^{-9} b \times 161.63 p b^{-1}=1059.1614 \times 10^{3} \\&#10;&amp;N_{e e}=\sigma \times L=458.402 \times 10^{-9} b \times 161.63 p b^{-1}=74091.515 \times 10^{3}&#10;\end{aligned}&#10;$$&#10;&#10;&#10;\end{document}"/>
  <p:tag name="IGUANATEXSIZE" val="20"/>
  <p:tag name="IGUANATEXCURSOR" val="311"/>
  <p:tag name="TRANSPARENCY" val="True"/>
  <p:tag name="FILENAME" val=""/>
  <p:tag name="LATEXENGINEID" val="0"/>
  <p:tag name="TEMPFOLDER" val="C:\IguanaTex_v1_58\"/>
  <p:tag name="LATEXFORMHEIGHT" val="312"/>
  <p:tag name="LATEXFORMWIDTH" val="384"/>
  <p:tag name="LATEXFORMWRAP" val="True"/>
  <p:tag name="BITMAPVECTOR" val="0"/>
</p:tagLst>
</file>

<file path=ppt/theme/theme1.xml><?xml version="1.0" encoding="utf-8"?>
<a:theme xmlns:a="http://schemas.openxmlformats.org/drawingml/2006/main" name="Office 主题​​">
  <a:themeElements>
    <a:clrScheme name="自定义 2">
      <a:dk1>
        <a:srgbClr val="000000"/>
      </a:dk1>
      <a:lt1>
        <a:srgbClr val="FFFFFF"/>
      </a:lt1>
      <a:dk2>
        <a:srgbClr val="44546A"/>
      </a:dk2>
      <a:lt2>
        <a:srgbClr val="E7E6E6"/>
      </a:lt2>
      <a:accent1>
        <a:srgbClr val="24252D"/>
      </a:accent1>
      <a:accent2>
        <a:srgbClr val="FFBD48"/>
      </a:accent2>
      <a:accent3>
        <a:srgbClr val="8F8F8F"/>
      </a:accent3>
      <a:accent4>
        <a:srgbClr val="40414E"/>
      </a:accent4>
      <a:accent5>
        <a:srgbClr val="FFCB6D"/>
      </a:accent5>
      <a:accent6>
        <a:srgbClr val="BFBFBF"/>
      </a:accent6>
      <a:hlink>
        <a:srgbClr val="D95B5B"/>
      </a:hlink>
      <a:folHlink>
        <a:srgbClr val="F2CF61"/>
      </a:folHlink>
    </a:clrScheme>
    <a:fontScheme name="Temp">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44546A"/>
    </a:dk2>
    <a:lt2>
      <a:srgbClr val="E7E6E6"/>
    </a:lt2>
    <a:accent1>
      <a:srgbClr val="24252D"/>
    </a:accent1>
    <a:accent2>
      <a:srgbClr val="FFBD48"/>
    </a:accent2>
    <a:accent3>
      <a:srgbClr val="8F8F8F"/>
    </a:accent3>
    <a:accent4>
      <a:srgbClr val="40414E"/>
    </a:accent4>
    <a:accent5>
      <a:srgbClr val="FFCB6D"/>
    </a:accent5>
    <a:accent6>
      <a:srgbClr val="BFBFBF"/>
    </a:accent6>
    <a:hlink>
      <a:srgbClr val="D95B5B"/>
    </a:hlink>
    <a:folHlink>
      <a:srgbClr val="F2CF61"/>
    </a:folHlink>
  </a:clrScheme>
</a:themeOverride>
</file>

<file path=docProps/app.xml><?xml version="1.0" encoding="utf-8"?>
<Properties xmlns="http://schemas.openxmlformats.org/officeDocument/2006/extended-properties" xmlns:vt="http://schemas.openxmlformats.org/officeDocument/2006/docPropsVTypes">
  <TotalTime>65698</TotalTime>
  <Words>3405</Words>
  <Application>Microsoft Office PowerPoint</Application>
  <PresentationFormat>宽屏</PresentationFormat>
  <Paragraphs>707</Paragraphs>
  <Slides>49</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等线</vt:lpstr>
      <vt:lpstr>华文宋体</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xian</dc:creator>
  <cp:lastModifiedBy>凡蕊 曾</cp:lastModifiedBy>
  <cp:revision>646</cp:revision>
  <dcterms:created xsi:type="dcterms:W3CDTF">2016-05-03T01:02:00Z</dcterms:created>
  <dcterms:modified xsi:type="dcterms:W3CDTF">2023-10-29T06:45:16Z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